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wdp" ContentType="image/vnd.ms-photo"/>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charts/chart7.xml" ContentType="application/vnd.openxmlformats-officedocument.drawingml.chart+xml"/>
  <Override PartName="/ppt/notesSlides/notesSlide26.xml" ContentType="application/vnd.openxmlformats-officedocument.presentationml.notesSlide+xml"/>
  <Override PartName="/ppt/charts/chart8.xml" ContentType="application/vnd.openxmlformats-officedocument.drawingml.chart+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6" r:id="rId3"/>
    <p:sldMasterId id="2147483696" r:id="rId4"/>
  </p:sldMasterIdLst>
  <p:notesMasterIdLst>
    <p:notesMasterId r:id="rId95"/>
  </p:notesMasterIdLst>
  <p:sldIdLst>
    <p:sldId id="261" r:id="rId5"/>
    <p:sldId id="263" r:id="rId6"/>
    <p:sldId id="265" r:id="rId7"/>
    <p:sldId id="267" r:id="rId8"/>
    <p:sldId id="266"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286" r:id="rId52"/>
    <p:sldId id="287" r:id="rId53"/>
    <p:sldId id="288" r:id="rId54"/>
    <p:sldId id="289" r:id="rId55"/>
    <p:sldId id="290" r:id="rId56"/>
    <p:sldId id="291" r:id="rId57"/>
    <p:sldId id="292" r:id="rId58"/>
    <p:sldId id="293" r:id="rId59"/>
    <p:sldId id="294" r:id="rId60"/>
    <p:sldId id="295" r:id="rId61"/>
    <p:sldId id="296" r:id="rId62"/>
    <p:sldId id="297" r:id="rId63"/>
    <p:sldId id="298" r:id="rId64"/>
    <p:sldId id="299" r:id="rId65"/>
    <p:sldId id="300" r:id="rId66"/>
    <p:sldId id="301" r:id="rId67"/>
    <p:sldId id="302" r:id="rId68"/>
    <p:sldId id="303" r:id="rId69"/>
    <p:sldId id="304" r:id="rId70"/>
    <p:sldId id="305" r:id="rId71"/>
    <p:sldId id="306" r:id="rId72"/>
    <p:sldId id="307" r:id="rId73"/>
    <p:sldId id="30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193"/>
    <a:srgbClr val="F67C1F"/>
    <a:srgbClr val="23BFDF"/>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7"/>
    <p:restoredTop sz="84510" autoAdjust="0"/>
  </p:normalViewPr>
  <p:slideViewPr>
    <p:cSldViewPr snapToGrid="0" snapToObjects="1">
      <p:cViewPr varScale="1">
        <p:scale>
          <a:sx n="125" d="100"/>
          <a:sy n="125" d="100"/>
        </p:scale>
        <p:origin x="21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notesMaster" Target="notesMasters/notesMaster1.xml"/><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ccormick\AppData\Roaming\Microsoft\Excel\SREE%20Analysis_Descriptives_02.16%20(version%201).xlsb" TargetMode="External"/></Relationships>
</file>

<file path=ppt/charts/_rels/chart10.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mccormick\AppData\Roaming\Microsoft\Excel\SREE%20Analysis_Descriptives_02.16%20(version%201).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ccormick\AppData\Roaming\Microsoft\Excel\SREE%20Analysis_Descriptives_02.16%20(version%20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1" Type="http://schemas.openxmlformats.org/officeDocument/2006/relationships/oleObject" Target="file:////C:\Users\mccormick\AppData\Roaming\Microsoft\Excel\SREE%20Analysis_Descriptives_02.16%20(version%201).xlsb"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ccormick\AppData\Roaming\Microsoft\Excel\SREE%20Analysis_Descriptives_02.16%20(version%201).xlsb"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ccormick\AppData\Roaming\Microsoft\Excel\SREE%20Analysis_Descriptives_02.16%20(version%201).xlsb"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Study sample</c:v>
          </c:tx>
          <c:invertIfNegative val="0"/>
          <c:cat>
            <c:strRef>
              <c:f>'Demographics tables'!$B$47:$B$52</c:f>
              <c:strCache>
                <c:ptCount val="6"/>
                <c:pt idx="0">
                  <c:v>Eligible FRPL</c:v>
                </c:pt>
                <c:pt idx="1">
                  <c:v>White</c:v>
                </c:pt>
                <c:pt idx="2">
                  <c:v>Black</c:v>
                </c:pt>
                <c:pt idx="3">
                  <c:v>Hispanic</c:v>
                </c:pt>
                <c:pt idx="4">
                  <c:v>Asian</c:v>
                </c:pt>
                <c:pt idx="5">
                  <c:v>DLL</c:v>
                </c:pt>
              </c:strCache>
            </c:strRef>
          </c:cat>
          <c:val>
            <c:numRef>
              <c:f>'Demographics tables'!$C$47:$C$52</c:f>
              <c:numCache>
                <c:formatCode>0.00%</c:formatCode>
                <c:ptCount val="6"/>
                <c:pt idx="0">
                  <c:v>0.575</c:v>
                </c:pt>
                <c:pt idx="1">
                  <c:v>0.1894</c:v>
                </c:pt>
                <c:pt idx="2">
                  <c:v>0.3136</c:v>
                </c:pt>
                <c:pt idx="3">
                  <c:v>0.3924</c:v>
                </c:pt>
                <c:pt idx="4">
                  <c:v>0.1036</c:v>
                </c:pt>
                <c:pt idx="5">
                  <c:v>0.5214</c:v>
                </c:pt>
              </c:numCache>
            </c:numRef>
          </c:val>
          <c:extLst xmlns:c16r2="http://schemas.microsoft.com/office/drawing/2015/06/chart">
            <c:ext xmlns:c16="http://schemas.microsoft.com/office/drawing/2014/chart" uri="{C3380CC4-5D6E-409C-BE32-E72D297353CC}">
              <c16:uniqueId val="{00000000-D0D5-4BB9-927B-15E7E336D17C}"/>
            </c:ext>
          </c:extLst>
        </c:ser>
        <c:ser>
          <c:idx val="1"/>
          <c:order val="1"/>
          <c:tx>
            <c:v>All BPS prekindergarten students</c:v>
          </c:tx>
          <c:invertIfNegative val="0"/>
          <c:cat>
            <c:strRef>
              <c:f>'Demographics tables'!$B$47:$B$52</c:f>
              <c:strCache>
                <c:ptCount val="6"/>
                <c:pt idx="0">
                  <c:v>Eligible FRPL</c:v>
                </c:pt>
                <c:pt idx="1">
                  <c:v>White</c:v>
                </c:pt>
                <c:pt idx="2">
                  <c:v>Black</c:v>
                </c:pt>
                <c:pt idx="3">
                  <c:v>Hispanic</c:v>
                </c:pt>
                <c:pt idx="4">
                  <c:v>Asian</c:v>
                </c:pt>
                <c:pt idx="5">
                  <c:v>DLL</c:v>
                </c:pt>
              </c:strCache>
            </c:strRef>
          </c:cat>
          <c:val>
            <c:numRef>
              <c:f>'Demographics tables'!$D$47:$D$52</c:f>
              <c:numCache>
                <c:formatCode>0.00%</c:formatCode>
                <c:ptCount val="6"/>
                <c:pt idx="0">
                  <c:v>0.676</c:v>
                </c:pt>
                <c:pt idx="1">
                  <c:v>0.2784</c:v>
                </c:pt>
                <c:pt idx="2">
                  <c:v>0.2217</c:v>
                </c:pt>
                <c:pt idx="3">
                  <c:v>0.2981</c:v>
                </c:pt>
                <c:pt idx="4">
                  <c:v>0.2045</c:v>
                </c:pt>
                <c:pt idx="5">
                  <c:v>0.5356</c:v>
                </c:pt>
              </c:numCache>
            </c:numRef>
          </c:val>
          <c:extLst xmlns:c16r2="http://schemas.microsoft.com/office/drawing/2015/06/chart">
            <c:ext xmlns:c16="http://schemas.microsoft.com/office/drawing/2014/chart" uri="{C3380CC4-5D6E-409C-BE32-E72D297353CC}">
              <c16:uniqueId val="{00000001-D0D5-4BB9-927B-15E7E336D17C}"/>
            </c:ext>
          </c:extLst>
        </c:ser>
        <c:dLbls>
          <c:showLegendKey val="0"/>
          <c:showVal val="0"/>
          <c:showCatName val="0"/>
          <c:showSerName val="0"/>
          <c:showPercent val="0"/>
          <c:showBubbleSize val="0"/>
        </c:dLbls>
        <c:gapWidth val="150"/>
        <c:axId val="1704117760"/>
        <c:axId val="1584069280"/>
      </c:barChart>
      <c:catAx>
        <c:axId val="1704117760"/>
        <c:scaling>
          <c:orientation val="minMax"/>
        </c:scaling>
        <c:delete val="0"/>
        <c:axPos val="b"/>
        <c:numFmt formatCode="General" sourceLinked="0"/>
        <c:majorTickMark val="out"/>
        <c:minorTickMark val="none"/>
        <c:tickLblPos val="nextTo"/>
        <c:crossAx val="1584069280"/>
        <c:crosses val="autoZero"/>
        <c:auto val="1"/>
        <c:lblAlgn val="ctr"/>
        <c:lblOffset val="100"/>
        <c:noMultiLvlLbl val="0"/>
      </c:catAx>
      <c:valAx>
        <c:axId val="1584069280"/>
        <c:scaling>
          <c:orientation val="minMax"/>
          <c:max val="1.0"/>
        </c:scaling>
        <c:delete val="0"/>
        <c:axPos val="l"/>
        <c:majorGridlines/>
        <c:numFmt formatCode="0%" sourceLinked="0"/>
        <c:majorTickMark val="out"/>
        <c:minorTickMark val="none"/>
        <c:tickLblPos val="nextTo"/>
        <c:crossAx val="170411776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822-49AE-A725-FA1A53127D1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4-2822-49AE-A725-FA1A53127D1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2822-49AE-A725-FA1A53127D14}"/>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2-2822-49AE-A725-FA1A53127D14}"/>
              </c:ext>
            </c:extLst>
          </c:dPt>
          <c:dLbls>
            <c:dLbl>
              <c:idx val="0"/>
              <c:layout>
                <c:manualLayout>
                  <c:x val="-0.0064957201293866"/>
                  <c:y val="-0.0136724401347406"/>
                </c:manualLayout>
              </c:layout>
              <c:tx>
                <c:rich>
                  <a:bodyPr/>
                  <a:lstStyle/>
                  <a:p>
                    <a:fld id="{F634C077-DF4A-4878-93B4-91E7EC10A9B7}" type="VALUE">
                      <a:rPr lang="en-US" sz="1800" b="1"/>
                      <a:pPr/>
                      <a:t>[VALUE]</a:t>
                    </a:fld>
                    <a:endParaRPr lang="en-US"/>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822-49AE-A725-FA1A53127D14}"/>
                </c:ext>
                <c:ext xmlns:c15="http://schemas.microsoft.com/office/drawing/2012/chart" uri="{CE6537A1-D6FC-4f65-9D91-7224C49458BB}">
                  <c15:dlblFieldTable/>
                  <c15:showDataLabelsRange val="0"/>
                </c:ext>
              </c:extLst>
            </c:dLbl>
            <c:dLbl>
              <c:idx val="1"/>
              <c:layout>
                <c:manualLayout>
                  <c:x val="-0.0797940023090715"/>
                  <c:y val="-0.072246089725832"/>
                </c:manualLayout>
              </c:layout>
              <c:tx>
                <c:rich>
                  <a:bodyPr/>
                  <a:lstStyle/>
                  <a:p>
                    <a:fld id="{3F00DDAE-48EB-4050-B0BD-1162C563686D}" type="VALUE">
                      <a:rPr lang="en-US" sz="1800" b="1"/>
                      <a:pPr/>
                      <a:t>[VALUE]</a:t>
                    </a:fld>
                    <a:endParaRPr lang="en-US"/>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822-49AE-A725-FA1A53127D14}"/>
                </c:ext>
                <c:ext xmlns:c15="http://schemas.microsoft.com/office/drawing/2012/chart" uri="{CE6537A1-D6FC-4f65-9D91-7224C49458BB}">
                  <c15:dlblFieldTable/>
                  <c15:showDataLabelsRange val="0"/>
                </c:ext>
              </c:extLst>
            </c:dLbl>
            <c:dLbl>
              <c:idx val="2"/>
              <c:layout>
                <c:manualLayout>
                  <c:x val="-0.0048058562992126"/>
                  <c:y val="0.020511811023622"/>
                </c:manualLayout>
              </c:layout>
              <c:tx>
                <c:rich>
                  <a:bodyPr/>
                  <a:lstStyle/>
                  <a:p>
                    <a:fld id="{FEEB71F6-9585-4843-A38F-5DE884E69E00}" type="VALUE">
                      <a:rPr lang="en-US" sz="1800" b="1"/>
                      <a:pPr/>
                      <a:t>[VALUE]</a:t>
                    </a:fld>
                    <a:endParaRPr lang="en-US"/>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822-49AE-A725-FA1A53127D14}"/>
                </c:ext>
                <c:ext xmlns:c15="http://schemas.microsoft.com/office/drawing/2012/chart" uri="{CE6537A1-D6FC-4f65-9D91-7224C49458BB}">
                  <c15:dlblFieldTable/>
                  <c15:showDataLabelsRange val="0"/>
                </c:ext>
              </c:extLst>
            </c:dLbl>
            <c:dLbl>
              <c:idx val="3"/>
              <c:layout>
                <c:manualLayout>
                  <c:x val="-0.0120230628396004"/>
                  <c:y val="0.0220990522466389"/>
                </c:manualLayout>
              </c:layout>
              <c:tx>
                <c:rich>
                  <a:bodyPr/>
                  <a:lstStyle/>
                  <a:p>
                    <a:fld id="{2B1FACDC-B46D-4FBE-85E2-99D1879CE728}" type="VALUE">
                      <a:rPr lang="en-US" sz="1800" b="1"/>
                      <a:pPr/>
                      <a:t>[VALUE]</a:t>
                    </a:fld>
                    <a:endParaRPr lang="en-US"/>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822-49AE-A725-FA1A53127D14}"/>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English</c:v>
                </c:pt>
                <c:pt idx="1">
                  <c:v>Spanish </c:v>
                </c:pt>
                <c:pt idx="2">
                  <c:v>Other</c:v>
                </c:pt>
                <c:pt idx="3">
                  <c:v>Missing</c:v>
                </c:pt>
              </c:strCache>
            </c:strRef>
          </c:cat>
          <c:val>
            <c:numRef>
              <c:f>Sheet1!$B$2:$B$5</c:f>
              <c:numCache>
                <c:formatCode>General</c:formatCode>
                <c:ptCount val="4"/>
                <c:pt idx="0">
                  <c:v>36.5</c:v>
                </c:pt>
                <c:pt idx="1">
                  <c:v>37.0</c:v>
                </c:pt>
                <c:pt idx="2">
                  <c:v>8.1</c:v>
                </c:pt>
                <c:pt idx="3">
                  <c:v>18.4</c:v>
                </c:pt>
              </c:numCache>
            </c:numRef>
          </c:val>
          <c:extLst xmlns:c16r2="http://schemas.microsoft.com/office/drawing/2015/06/chart">
            <c:ext xmlns:c16="http://schemas.microsoft.com/office/drawing/2014/chart" uri="{C3380CC4-5D6E-409C-BE32-E72D297353CC}">
              <c16:uniqueId val="{00000000-2822-49AE-A725-FA1A53127D14}"/>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Fidelity component</c:v>
          </c:tx>
          <c:invertIfNegative val="0"/>
          <c:errBars>
            <c:errBarType val="both"/>
            <c:errValType val="cust"/>
            <c:noEndCap val="0"/>
            <c:plus>
              <c:numRef>
                <c:f>'Class and fidelity scores'!$E$15:$E$18</c:f>
                <c:numCache>
                  <c:formatCode>General</c:formatCode>
                  <c:ptCount val="4"/>
                  <c:pt idx="0">
                    <c:v>0.89</c:v>
                  </c:pt>
                  <c:pt idx="1">
                    <c:v>0.99</c:v>
                  </c:pt>
                  <c:pt idx="2">
                    <c:v>0.66</c:v>
                  </c:pt>
                  <c:pt idx="3">
                    <c:v>0.82</c:v>
                  </c:pt>
                </c:numCache>
              </c:numRef>
            </c:plus>
            <c:minus>
              <c:numRef>
                <c:f>'Class and fidelity scores'!$E$15:$E$18</c:f>
                <c:numCache>
                  <c:formatCode>General</c:formatCode>
                  <c:ptCount val="4"/>
                  <c:pt idx="0">
                    <c:v>0.89</c:v>
                  </c:pt>
                  <c:pt idx="1">
                    <c:v>0.99</c:v>
                  </c:pt>
                  <c:pt idx="2">
                    <c:v>0.66</c:v>
                  </c:pt>
                  <c:pt idx="3">
                    <c:v>0.82</c:v>
                  </c:pt>
                </c:numCache>
              </c:numRef>
            </c:minus>
          </c:errBars>
          <c:cat>
            <c:strRef>
              <c:f>'Class and fidelity scores'!$A$15:$A$18</c:f>
              <c:strCache>
                <c:ptCount val="4"/>
                <c:pt idx="0">
                  <c:v>Extending/Building</c:v>
                </c:pt>
                <c:pt idx="1">
                  <c:v>Scaffolding/Differentiation</c:v>
                </c:pt>
                <c:pt idx="2">
                  <c:v>Summary/Reflection</c:v>
                </c:pt>
                <c:pt idx="3">
                  <c:v>Vocabulary</c:v>
                </c:pt>
              </c:strCache>
            </c:strRef>
          </c:cat>
          <c:val>
            <c:numRef>
              <c:f>'Class and fidelity scores'!$D$15:$D$18</c:f>
              <c:numCache>
                <c:formatCode>General</c:formatCode>
                <c:ptCount val="4"/>
                <c:pt idx="0">
                  <c:v>2.79</c:v>
                </c:pt>
                <c:pt idx="1">
                  <c:v>2.42</c:v>
                </c:pt>
                <c:pt idx="2">
                  <c:v>2.93</c:v>
                </c:pt>
                <c:pt idx="3">
                  <c:v>3.17</c:v>
                </c:pt>
              </c:numCache>
            </c:numRef>
          </c:val>
          <c:extLst xmlns:c16r2="http://schemas.microsoft.com/office/drawing/2015/06/chart">
            <c:ext xmlns:c16="http://schemas.microsoft.com/office/drawing/2014/chart" uri="{C3380CC4-5D6E-409C-BE32-E72D297353CC}">
              <c16:uniqueId val="{00000000-80B9-43FC-AAE8-5E341AC4B75F}"/>
            </c:ext>
          </c:extLst>
        </c:ser>
        <c:dLbls>
          <c:showLegendKey val="0"/>
          <c:showVal val="0"/>
          <c:showCatName val="0"/>
          <c:showSerName val="0"/>
          <c:showPercent val="0"/>
          <c:showBubbleSize val="0"/>
        </c:dLbls>
        <c:gapWidth val="150"/>
        <c:axId val="1704034224"/>
        <c:axId val="1704036544"/>
      </c:barChart>
      <c:catAx>
        <c:axId val="1704034224"/>
        <c:scaling>
          <c:orientation val="minMax"/>
        </c:scaling>
        <c:delete val="0"/>
        <c:axPos val="b"/>
        <c:numFmt formatCode="General" sourceLinked="0"/>
        <c:majorTickMark val="out"/>
        <c:minorTickMark val="none"/>
        <c:tickLblPos val="nextTo"/>
        <c:crossAx val="1704036544"/>
        <c:crosses val="autoZero"/>
        <c:auto val="1"/>
        <c:lblAlgn val="ctr"/>
        <c:lblOffset val="100"/>
        <c:noMultiLvlLbl val="0"/>
      </c:catAx>
      <c:valAx>
        <c:axId val="1704036544"/>
        <c:scaling>
          <c:orientation val="minMax"/>
          <c:max val="5.0"/>
          <c:min val="1.0"/>
        </c:scaling>
        <c:delete val="0"/>
        <c:axPos val="l"/>
        <c:majorGridlines/>
        <c:title>
          <c:tx>
            <c:rich>
              <a:bodyPr rot="-5400000" vert="horz"/>
              <a:lstStyle/>
              <a:p>
                <a:pPr>
                  <a:defRPr/>
                </a:pPr>
                <a:r>
                  <a:rPr lang="en-US"/>
                  <a:t>Fidelity score (1 - 5)</a:t>
                </a:r>
              </a:p>
            </c:rich>
          </c:tx>
          <c:overlay val="0"/>
        </c:title>
        <c:numFmt formatCode="General" sourceLinked="1"/>
        <c:majorTickMark val="out"/>
        <c:minorTickMark val="none"/>
        <c:tickLblPos val="nextTo"/>
        <c:crossAx val="1704034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CLASS scores</c:v>
          </c:tx>
          <c:invertIfNegative val="0"/>
          <c:errBars>
            <c:errBarType val="both"/>
            <c:errValType val="cust"/>
            <c:noEndCap val="0"/>
            <c:plus>
              <c:numRef>
                <c:f>'Class and fidelity scores'!$E$11:$E$13</c:f>
                <c:numCache>
                  <c:formatCode>General</c:formatCode>
                  <c:ptCount val="3"/>
                  <c:pt idx="0">
                    <c:v>0.6</c:v>
                  </c:pt>
                  <c:pt idx="1">
                    <c:v>0.59</c:v>
                  </c:pt>
                  <c:pt idx="2">
                    <c:v>0.63</c:v>
                  </c:pt>
                </c:numCache>
              </c:numRef>
            </c:plus>
            <c:minus>
              <c:numRef>
                <c:f>'Class and fidelity scores'!$E$11:$E$13</c:f>
                <c:numCache>
                  <c:formatCode>General</c:formatCode>
                  <c:ptCount val="3"/>
                  <c:pt idx="0">
                    <c:v>0.6</c:v>
                  </c:pt>
                  <c:pt idx="1">
                    <c:v>0.59</c:v>
                  </c:pt>
                  <c:pt idx="2">
                    <c:v>0.63</c:v>
                  </c:pt>
                </c:numCache>
              </c:numRef>
            </c:minus>
          </c:errBars>
          <c:cat>
            <c:strRef>
              <c:f>'Class and fidelity scores'!$A$11:$A$13</c:f>
              <c:strCache>
                <c:ptCount val="3"/>
                <c:pt idx="0">
                  <c:v>Emotional support</c:v>
                </c:pt>
                <c:pt idx="1">
                  <c:v>Classroom organization</c:v>
                </c:pt>
                <c:pt idx="2">
                  <c:v>Instructional support</c:v>
                </c:pt>
              </c:strCache>
            </c:strRef>
          </c:cat>
          <c:val>
            <c:numRef>
              <c:f>'Class and fidelity scores'!$D$11:$D$13</c:f>
              <c:numCache>
                <c:formatCode>General</c:formatCode>
                <c:ptCount val="3"/>
                <c:pt idx="0">
                  <c:v>5.57</c:v>
                </c:pt>
                <c:pt idx="1">
                  <c:v>5.45</c:v>
                </c:pt>
                <c:pt idx="2">
                  <c:v>3.22</c:v>
                </c:pt>
              </c:numCache>
            </c:numRef>
          </c:val>
          <c:extLst xmlns:c16r2="http://schemas.microsoft.com/office/drawing/2015/06/chart">
            <c:ext xmlns:c16="http://schemas.microsoft.com/office/drawing/2014/chart" uri="{C3380CC4-5D6E-409C-BE32-E72D297353CC}">
              <c16:uniqueId val="{00000000-59DC-40DC-B11C-BEA2B4BD52DF}"/>
            </c:ext>
          </c:extLst>
        </c:ser>
        <c:dLbls>
          <c:showLegendKey val="0"/>
          <c:showVal val="0"/>
          <c:showCatName val="0"/>
          <c:showSerName val="0"/>
          <c:showPercent val="0"/>
          <c:showBubbleSize val="0"/>
        </c:dLbls>
        <c:gapWidth val="150"/>
        <c:axId val="1705656464"/>
        <c:axId val="1705659216"/>
      </c:barChart>
      <c:catAx>
        <c:axId val="1705656464"/>
        <c:scaling>
          <c:orientation val="minMax"/>
        </c:scaling>
        <c:delete val="0"/>
        <c:axPos val="b"/>
        <c:numFmt formatCode="General" sourceLinked="0"/>
        <c:majorTickMark val="out"/>
        <c:minorTickMark val="none"/>
        <c:tickLblPos val="nextTo"/>
        <c:crossAx val="1705659216"/>
        <c:crosses val="autoZero"/>
        <c:auto val="1"/>
        <c:lblAlgn val="ctr"/>
        <c:lblOffset val="100"/>
        <c:noMultiLvlLbl val="0"/>
      </c:catAx>
      <c:valAx>
        <c:axId val="1705659216"/>
        <c:scaling>
          <c:orientation val="minMax"/>
          <c:max val="7.0"/>
          <c:min val="1.0"/>
        </c:scaling>
        <c:delete val="0"/>
        <c:axPos val="l"/>
        <c:majorGridlines/>
        <c:title>
          <c:tx>
            <c:rich>
              <a:bodyPr rot="-5400000" vert="horz"/>
              <a:lstStyle/>
              <a:p>
                <a:pPr>
                  <a:defRPr/>
                </a:pPr>
                <a:r>
                  <a:rPr lang="en-US"/>
                  <a:t>CLASS Domain Scores</a:t>
                </a:r>
              </a:p>
            </c:rich>
          </c:tx>
          <c:overlay val="0"/>
        </c:title>
        <c:numFmt formatCode="General" sourceLinked="1"/>
        <c:majorTickMark val="out"/>
        <c:minorTickMark val="none"/>
        <c:tickLblPos val="nextTo"/>
        <c:crossAx val="17056564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Study sample</c:v>
          </c:tx>
          <c:invertIfNegative val="0"/>
          <c:cat>
            <c:strRef>
              <c:f>'Demographics tables'!$B$47:$B$52</c:f>
              <c:strCache>
                <c:ptCount val="6"/>
                <c:pt idx="0">
                  <c:v>Eligible FRPL</c:v>
                </c:pt>
                <c:pt idx="1">
                  <c:v>White</c:v>
                </c:pt>
                <c:pt idx="2">
                  <c:v>Black</c:v>
                </c:pt>
                <c:pt idx="3">
                  <c:v>Hispanic</c:v>
                </c:pt>
                <c:pt idx="4">
                  <c:v>Asian</c:v>
                </c:pt>
                <c:pt idx="5">
                  <c:v>DLL</c:v>
                </c:pt>
              </c:strCache>
            </c:strRef>
          </c:cat>
          <c:val>
            <c:numRef>
              <c:f>'Demographics tables'!$D$47:$D$52</c:f>
              <c:numCache>
                <c:formatCode>0.00%</c:formatCode>
                <c:ptCount val="6"/>
                <c:pt idx="0">
                  <c:v>0.676</c:v>
                </c:pt>
                <c:pt idx="1">
                  <c:v>0.2784</c:v>
                </c:pt>
                <c:pt idx="2">
                  <c:v>0.2217</c:v>
                </c:pt>
                <c:pt idx="3">
                  <c:v>0.2981</c:v>
                </c:pt>
                <c:pt idx="4">
                  <c:v>0.2045</c:v>
                </c:pt>
                <c:pt idx="5">
                  <c:v>0.5356</c:v>
                </c:pt>
              </c:numCache>
            </c:numRef>
          </c:val>
          <c:extLst xmlns:c16r2="http://schemas.microsoft.com/office/drawing/2015/06/chart">
            <c:ext xmlns:c16="http://schemas.microsoft.com/office/drawing/2014/chart" uri="{C3380CC4-5D6E-409C-BE32-E72D297353CC}">
              <c16:uniqueId val="{00000000-3B83-493E-84D1-44D116EDB59D}"/>
            </c:ext>
          </c:extLst>
        </c:ser>
        <c:ser>
          <c:idx val="1"/>
          <c:order val="1"/>
          <c:tx>
            <c:v>All BPS prekindergarten students</c:v>
          </c:tx>
          <c:invertIfNegative val="0"/>
          <c:cat>
            <c:strRef>
              <c:f>'Demographics tables'!$B$47:$B$52</c:f>
              <c:strCache>
                <c:ptCount val="6"/>
                <c:pt idx="0">
                  <c:v>Eligible FRPL</c:v>
                </c:pt>
                <c:pt idx="1">
                  <c:v>White</c:v>
                </c:pt>
                <c:pt idx="2">
                  <c:v>Black</c:v>
                </c:pt>
                <c:pt idx="3">
                  <c:v>Hispanic</c:v>
                </c:pt>
                <c:pt idx="4">
                  <c:v>Asian</c:v>
                </c:pt>
                <c:pt idx="5">
                  <c:v>DLL</c:v>
                </c:pt>
              </c:strCache>
            </c:strRef>
          </c:cat>
          <c:val>
            <c:numRef>
              <c:f>'Demographics tables'!$C$47:$C$52</c:f>
              <c:numCache>
                <c:formatCode>0.00%</c:formatCode>
                <c:ptCount val="6"/>
                <c:pt idx="0">
                  <c:v>0.575</c:v>
                </c:pt>
                <c:pt idx="1">
                  <c:v>0.1894</c:v>
                </c:pt>
                <c:pt idx="2">
                  <c:v>0.3136</c:v>
                </c:pt>
                <c:pt idx="3">
                  <c:v>0.3924</c:v>
                </c:pt>
                <c:pt idx="4">
                  <c:v>0.1036</c:v>
                </c:pt>
                <c:pt idx="5">
                  <c:v>0.5214</c:v>
                </c:pt>
              </c:numCache>
            </c:numRef>
          </c:val>
          <c:extLst xmlns:c16r2="http://schemas.microsoft.com/office/drawing/2015/06/chart">
            <c:ext xmlns:c16="http://schemas.microsoft.com/office/drawing/2014/chart" uri="{C3380CC4-5D6E-409C-BE32-E72D297353CC}">
              <c16:uniqueId val="{00000001-3B83-493E-84D1-44D116EDB59D}"/>
            </c:ext>
          </c:extLst>
        </c:ser>
        <c:dLbls>
          <c:showLegendKey val="0"/>
          <c:showVal val="0"/>
          <c:showCatName val="0"/>
          <c:showSerName val="0"/>
          <c:showPercent val="0"/>
          <c:showBubbleSize val="0"/>
        </c:dLbls>
        <c:gapWidth val="150"/>
        <c:axId val="1705689712"/>
        <c:axId val="1705692464"/>
      </c:barChart>
      <c:catAx>
        <c:axId val="1705689712"/>
        <c:scaling>
          <c:orientation val="minMax"/>
        </c:scaling>
        <c:delete val="0"/>
        <c:axPos val="b"/>
        <c:numFmt formatCode="General" sourceLinked="0"/>
        <c:majorTickMark val="out"/>
        <c:minorTickMark val="none"/>
        <c:tickLblPos val="nextTo"/>
        <c:crossAx val="1705692464"/>
        <c:crosses val="autoZero"/>
        <c:auto val="1"/>
        <c:lblAlgn val="ctr"/>
        <c:lblOffset val="100"/>
        <c:noMultiLvlLbl val="0"/>
      </c:catAx>
      <c:valAx>
        <c:axId val="1705692464"/>
        <c:scaling>
          <c:orientation val="minMax"/>
          <c:max val="1.0"/>
        </c:scaling>
        <c:delete val="0"/>
        <c:axPos val="l"/>
        <c:majorGridlines/>
        <c:numFmt formatCode="0%" sourceLinked="0"/>
        <c:majorTickMark val="out"/>
        <c:minorTickMark val="none"/>
        <c:tickLblPos val="nextTo"/>
        <c:crossAx val="170568971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Full sample</c:v>
          </c:tx>
          <c:marker>
            <c:symbol val="none"/>
          </c:marker>
          <c:cat>
            <c:strRef>
              <c:f>'Skills Fall to Spring'!$U$24:$U$25</c:f>
              <c:strCache>
                <c:ptCount val="2"/>
                <c:pt idx="0">
                  <c:v>Fall 2016</c:v>
                </c:pt>
                <c:pt idx="1">
                  <c:v>Spring 2017</c:v>
                </c:pt>
              </c:strCache>
            </c:strRef>
          </c:cat>
          <c:val>
            <c:numRef>
              <c:f>('Skills Fall to Spring'!$B$17,'Skills Fall to Spring'!$D$17)</c:f>
              <c:numCache>
                <c:formatCode>General</c:formatCode>
                <c:ptCount val="2"/>
                <c:pt idx="0">
                  <c:v>104.55</c:v>
                </c:pt>
                <c:pt idx="1">
                  <c:v>106.39</c:v>
                </c:pt>
              </c:numCache>
            </c:numRef>
          </c:val>
          <c:smooth val="0"/>
          <c:extLst xmlns:c16r2="http://schemas.microsoft.com/office/drawing/2015/06/chart">
            <c:ext xmlns:c16="http://schemas.microsoft.com/office/drawing/2014/chart" uri="{C3380CC4-5D6E-409C-BE32-E72D297353CC}">
              <c16:uniqueId val="{00000000-4B7F-4E8C-BEBC-B73B3E70CFDC}"/>
            </c:ext>
          </c:extLst>
        </c:ser>
        <c:ser>
          <c:idx val="1"/>
          <c:order val="1"/>
          <c:tx>
            <c:v>White students</c:v>
          </c:tx>
          <c:marker>
            <c:symbol val="none"/>
          </c:marker>
          <c:cat>
            <c:strRef>
              <c:f>'Skills Fall to Spring'!$U$24:$U$25</c:f>
              <c:strCache>
                <c:ptCount val="2"/>
                <c:pt idx="0">
                  <c:v>Fall 2016</c:v>
                </c:pt>
                <c:pt idx="1">
                  <c:v>Spring 2017</c:v>
                </c:pt>
              </c:strCache>
            </c:strRef>
          </c:cat>
          <c:val>
            <c:numRef>
              <c:f>('Skills Fall to Spring'!$F$6,'Skills Fall to Spring'!$H$6)</c:f>
              <c:numCache>
                <c:formatCode>General</c:formatCode>
                <c:ptCount val="2"/>
                <c:pt idx="0">
                  <c:v>112.49</c:v>
                </c:pt>
                <c:pt idx="1">
                  <c:v>113.09</c:v>
                </c:pt>
              </c:numCache>
            </c:numRef>
          </c:val>
          <c:smooth val="0"/>
          <c:extLst xmlns:c16r2="http://schemas.microsoft.com/office/drawing/2015/06/chart">
            <c:ext xmlns:c16="http://schemas.microsoft.com/office/drawing/2014/chart" uri="{C3380CC4-5D6E-409C-BE32-E72D297353CC}">
              <c16:uniqueId val="{00000001-4B7F-4E8C-BEBC-B73B3E70CFDC}"/>
            </c:ext>
          </c:extLst>
        </c:ser>
        <c:ser>
          <c:idx val="2"/>
          <c:order val="2"/>
          <c:tx>
            <c:v>Black students</c:v>
          </c:tx>
          <c:marker>
            <c:symbol val="none"/>
          </c:marker>
          <c:cat>
            <c:strRef>
              <c:f>'Skills Fall to Spring'!$U$24:$U$25</c:f>
              <c:strCache>
                <c:ptCount val="2"/>
                <c:pt idx="0">
                  <c:v>Fall 2016</c:v>
                </c:pt>
                <c:pt idx="1">
                  <c:v>Spring 2017</c:v>
                </c:pt>
              </c:strCache>
            </c:strRef>
          </c:cat>
          <c:val>
            <c:numRef>
              <c:f>('Skills Fall to Spring'!$J$6,'Skills Fall to Spring'!$L$6)</c:f>
              <c:numCache>
                <c:formatCode>General</c:formatCode>
                <c:ptCount val="2"/>
                <c:pt idx="0">
                  <c:v>99.97</c:v>
                </c:pt>
                <c:pt idx="1">
                  <c:v>101.87</c:v>
                </c:pt>
              </c:numCache>
            </c:numRef>
          </c:val>
          <c:smooth val="0"/>
          <c:extLst xmlns:c16r2="http://schemas.microsoft.com/office/drawing/2015/06/chart">
            <c:ext xmlns:c16="http://schemas.microsoft.com/office/drawing/2014/chart" uri="{C3380CC4-5D6E-409C-BE32-E72D297353CC}">
              <c16:uniqueId val="{00000002-4B7F-4E8C-BEBC-B73B3E70CFDC}"/>
            </c:ext>
          </c:extLst>
        </c:ser>
        <c:ser>
          <c:idx val="3"/>
          <c:order val="3"/>
          <c:tx>
            <c:v>Hispanic students</c:v>
          </c:tx>
          <c:marker>
            <c:symbol val="none"/>
          </c:marker>
          <c:cat>
            <c:strRef>
              <c:f>'Skills Fall to Spring'!$U$24:$U$25</c:f>
              <c:strCache>
                <c:ptCount val="2"/>
                <c:pt idx="0">
                  <c:v>Fall 2016</c:v>
                </c:pt>
                <c:pt idx="1">
                  <c:v>Spring 2017</c:v>
                </c:pt>
              </c:strCache>
            </c:strRef>
          </c:cat>
          <c:val>
            <c:numRef>
              <c:f>('Skills Fall to Spring'!$N$6,'Skills Fall to Spring'!$P$6)</c:f>
              <c:numCache>
                <c:formatCode>General</c:formatCode>
                <c:ptCount val="2"/>
                <c:pt idx="0">
                  <c:v>98.16999999999998</c:v>
                </c:pt>
                <c:pt idx="1">
                  <c:v>100.75</c:v>
                </c:pt>
              </c:numCache>
            </c:numRef>
          </c:val>
          <c:smooth val="0"/>
          <c:extLst xmlns:c16r2="http://schemas.microsoft.com/office/drawing/2015/06/chart">
            <c:ext xmlns:c16="http://schemas.microsoft.com/office/drawing/2014/chart" uri="{C3380CC4-5D6E-409C-BE32-E72D297353CC}">
              <c16:uniqueId val="{00000003-4B7F-4E8C-BEBC-B73B3E70CFDC}"/>
            </c:ext>
          </c:extLst>
        </c:ser>
        <c:ser>
          <c:idx val="4"/>
          <c:order val="4"/>
          <c:tx>
            <c:v>Asian students</c:v>
          </c:tx>
          <c:marker>
            <c:symbol val="none"/>
          </c:marker>
          <c:cat>
            <c:strRef>
              <c:f>'Skills Fall to Spring'!$U$24:$U$25</c:f>
              <c:strCache>
                <c:ptCount val="2"/>
                <c:pt idx="0">
                  <c:v>Fall 2016</c:v>
                </c:pt>
                <c:pt idx="1">
                  <c:v>Spring 2017</c:v>
                </c:pt>
              </c:strCache>
            </c:strRef>
          </c:cat>
          <c:val>
            <c:numRef>
              <c:f>('Skills Fall to Spring'!$R$6,'Skills Fall to Spring'!$T$6)</c:f>
              <c:numCache>
                <c:formatCode>General</c:formatCode>
                <c:ptCount val="2"/>
                <c:pt idx="0">
                  <c:v>107.98</c:v>
                </c:pt>
                <c:pt idx="1">
                  <c:v>109.98</c:v>
                </c:pt>
              </c:numCache>
            </c:numRef>
          </c:val>
          <c:smooth val="0"/>
          <c:extLst xmlns:c16r2="http://schemas.microsoft.com/office/drawing/2015/06/chart">
            <c:ext xmlns:c16="http://schemas.microsoft.com/office/drawing/2014/chart" uri="{C3380CC4-5D6E-409C-BE32-E72D297353CC}">
              <c16:uniqueId val="{00000004-4B7F-4E8C-BEBC-B73B3E70CFDC}"/>
            </c:ext>
          </c:extLst>
        </c:ser>
        <c:ser>
          <c:idx val="5"/>
          <c:order val="5"/>
          <c:tx>
            <c:v>FRPL eligible</c:v>
          </c:tx>
          <c:marker>
            <c:symbol val="none"/>
          </c:marker>
          <c:cat>
            <c:strRef>
              <c:f>'Skills Fall to Spring'!$U$24:$U$25</c:f>
              <c:strCache>
                <c:ptCount val="2"/>
                <c:pt idx="0">
                  <c:v>Fall 2016</c:v>
                </c:pt>
                <c:pt idx="1">
                  <c:v>Spring 2017</c:v>
                </c:pt>
              </c:strCache>
            </c:strRef>
          </c:cat>
          <c:val>
            <c:numRef>
              <c:f>('Skills Fall to Spring'!$F$17,'Skills Fall to Spring'!$H$17)</c:f>
              <c:numCache>
                <c:formatCode>General</c:formatCode>
                <c:ptCount val="2"/>
                <c:pt idx="0">
                  <c:v>98.82</c:v>
                </c:pt>
                <c:pt idx="1">
                  <c:v>102.06</c:v>
                </c:pt>
              </c:numCache>
            </c:numRef>
          </c:val>
          <c:smooth val="0"/>
          <c:extLst xmlns:c16r2="http://schemas.microsoft.com/office/drawing/2015/06/chart">
            <c:ext xmlns:c16="http://schemas.microsoft.com/office/drawing/2014/chart" uri="{C3380CC4-5D6E-409C-BE32-E72D297353CC}">
              <c16:uniqueId val="{00000005-4B7F-4E8C-BEBC-B73B3E70CFDC}"/>
            </c:ext>
          </c:extLst>
        </c:ser>
        <c:ser>
          <c:idx val="6"/>
          <c:order val="6"/>
          <c:tx>
            <c:v>Not FRPL eligible</c:v>
          </c:tx>
          <c:marker>
            <c:symbol val="none"/>
          </c:marker>
          <c:cat>
            <c:strRef>
              <c:f>'Skills Fall to Spring'!$U$24:$U$25</c:f>
              <c:strCache>
                <c:ptCount val="2"/>
                <c:pt idx="0">
                  <c:v>Fall 2016</c:v>
                </c:pt>
                <c:pt idx="1">
                  <c:v>Spring 2017</c:v>
                </c:pt>
              </c:strCache>
            </c:strRef>
          </c:cat>
          <c:val>
            <c:numRef>
              <c:f>('Skills Fall to Spring'!$J$17,'Skills Fall to Spring'!$L$17)</c:f>
              <c:numCache>
                <c:formatCode>General</c:formatCode>
                <c:ptCount val="2"/>
                <c:pt idx="0">
                  <c:v>112.29</c:v>
                </c:pt>
                <c:pt idx="1">
                  <c:v>112.07</c:v>
                </c:pt>
              </c:numCache>
            </c:numRef>
          </c:val>
          <c:smooth val="0"/>
          <c:extLst xmlns:c16r2="http://schemas.microsoft.com/office/drawing/2015/06/chart">
            <c:ext xmlns:c16="http://schemas.microsoft.com/office/drawing/2014/chart" uri="{C3380CC4-5D6E-409C-BE32-E72D297353CC}">
              <c16:uniqueId val="{00000006-4B7F-4E8C-BEBC-B73B3E70CFDC}"/>
            </c:ext>
          </c:extLst>
        </c:ser>
        <c:ser>
          <c:idx val="7"/>
          <c:order val="7"/>
          <c:tx>
            <c:v>DLLs</c:v>
          </c:tx>
          <c:marker>
            <c:symbol val="none"/>
          </c:marker>
          <c:cat>
            <c:strRef>
              <c:f>'Skills Fall to Spring'!$U$24:$U$25</c:f>
              <c:strCache>
                <c:ptCount val="2"/>
                <c:pt idx="0">
                  <c:v>Fall 2016</c:v>
                </c:pt>
                <c:pt idx="1">
                  <c:v>Spring 2017</c:v>
                </c:pt>
              </c:strCache>
            </c:strRef>
          </c:cat>
          <c:val>
            <c:numRef>
              <c:f>('Skills Fall to Spring'!$N$17,'Skills Fall to Spring'!$P$17)</c:f>
              <c:numCache>
                <c:formatCode>General</c:formatCode>
                <c:ptCount val="2"/>
                <c:pt idx="0">
                  <c:v>101.42</c:v>
                </c:pt>
                <c:pt idx="1">
                  <c:v>104.59</c:v>
                </c:pt>
              </c:numCache>
            </c:numRef>
          </c:val>
          <c:smooth val="0"/>
          <c:extLst xmlns:c16r2="http://schemas.microsoft.com/office/drawing/2015/06/chart">
            <c:ext xmlns:c16="http://schemas.microsoft.com/office/drawing/2014/chart" uri="{C3380CC4-5D6E-409C-BE32-E72D297353CC}">
              <c16:uniqueId val="{00000007-4B7F-4E8C-BEBC-B73B3E70CFDC}"/>
            </c:ext>
          </c:extLst>
        </c:ser>
        <c:dLbls>
          <c:showLegendKey val="0"/>
          <c:showVal val="0"/>
          <c:showCatName val="0"/>
          <c:showSerName val="0"/>
          <c:showPercent val="0"/>
          <c:showBubbleSize val="0"/>
        </c:dLbls>
        <c:smooth val="0"/>
        <c:axId val="1623457344"/>
        <c:axId val="1623459632"/>
      </c:lineChart>
      <c:catAx>
        <c:axId val="1623457344"/>
        <c:scaling>
          <c:orientation val="minMax"/>
        </c:scaling>
        <c:delete val="0"/>
        <c:axPos val="b"/>
        <c:numFmt formatCode="General" sourceLinked="0"/>
        <c:majorTickMark val="out"/>
        <c:minorTickMark val="none"/>
        <c:tickLblPos val="nextTo"/>
        <c:crossAx val="1623459632"/>
        <c:crosses val="autoZero"/>
        <c:auto val="1"/>
        <c:lblAlgn val="ctr"/>
        <c:lblOffset val="100"/>
        <c:noMultiLvlLbl val="0"/>
      </c:catAx>
      <c:valAx>
        <c:axId val="1623459632"/>
        <c:scaling>
          <c:orientation val="minMax"/>
          <c:min val="95.0"/>
        </c:scaling>
        <c:delete val="0"/>
        <c:axPos val="l"/>
        <c:majorGridlines/>
        <c:title>
          <c:tx>
            <c:rich>
              <a:bodyPr rot="-5400000" vert="horz"/>
              <a:lstStyle/>
              <a:p>
                <a:pPr>
                  <a:defRPr/>
                </a:pPr>
                <a:r>
                  <a:rPr lang="en-US"/>
                  <a:t>WJAP Standardized Score</a:t>
                </a:r>
              </a:p>
            </c:rich>
          </c:tx>
          <c:overlay val="0"/>
        </c:title>
        <c:numFmt formatCode="General" sourceLinked="1"/>
        <c:majorTickMark val="out"/>
        <c:minorTickMark val="none"/>
        <c:tickLblPos val="nextTo"/>
        <c:crossAx val="162345734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High fidelity</c:v>
          </c:tx>
          <c:invertIfNegative val="0"/>
          <c:cat>
            <c:strRef>
              <c:f>Sheet3!$C$11:$D$11</c:f>
              <c:strCache>
                <c:ptCount val="2"/>
                <c:pt idx="0">
                  <c:v>Extending/building</c:v>
                </c:pt>
                <c:pt idx="1">
                  <c:v>Summary/reflection</c:v>
                </c:pt>
              </c:strCache>
            </c:strRef>
          </c:cat>
          <c:val>
            <c:numRef>
              <c:f>Sheet3!$C$13:$D$13</c:f>
              <c:numCache>
                <c:formatCode>General</c:formatCode>
                <c:ptCount val="2"/>
                <c:pt idx="0">
                  <c:v>102.9</c:v>
                </c:pt>
                <c:pt idx="1">
                  <c:v>101.6794</c:v>
                </c:pt>
              </c:numCache>
            </c:numRef>
          </c:val>
          <c:extLst xmlns:c16r2="http://schemas.microsoft.com/office/drawing/2015/06/chart">
            <c:ext xmlns:c16="http://schemas.microsoft.com/office/drawing/2014/chart" uri="{C3380CC4-5D6E-409C-BE32-E72D297353CC}">
              <c16:uniqueId val="{00000000-853A-41D5-AEFD-D62DD3ABC2C2}"/>
            </c:ext>
          </c:extLst>
        </c:ser>
        <c:ser>
          <c:idx val="1"/>
          <c:order val="1"/>
          <c:tx>
            <c:v>Low fidelity</c:v>
          </c:tx>
          <c:invertIfNegative val="0"/>
          <c:cat>
            <c:strRef>
              <c:f>Sheet3!$C$11:$D$11</c:f>
              <c:strCache>
                <c:ptCount val="2"/>
                <c:pt idx="0">
                  <c:v>Extending/building</c:v>
                </c:pt>
                <c:pt idx="1">
                  <c:v>Summary/reflection</c:v>
                </c:pt>
              </c:strCache>
            </c:strRef>
          </c:cat>
          <c:val>
            <c:numRef>
              <c:f>Sheet3!$C$12:$D$12</c:f>
              <c:numCache>
                <c:formatCode>General</c:formatCode>
                <c:ptCount val="2"/>
                <c:pt idx="0">
                  <c:v>98.01</c:v>
                </c:pt>
                <c:pt idx="1">
                  <c:v>98.5438</c:v>
                </c:pt>
              </c:numCache>
            </c:numRef>
          </c:val>
          <c:extLst xmlns:c16r2="http://schemas.microsoft.com/office/drawing/2015/06/chart">
            <c:ext xmlns:c16="http://schemas.microsoft.com/office/drawing/2014/chart" uri="{C3380CC4-5D6E-409C-BE32-E72D297353CC}">
              <c16:uniqueId val="{00000001-853A-41D5-AEFD-D62DD3ABC2C2}"/>
            </c:ext>
          </c:extLst>
        </c:ser>
        <c:dLbls>
          <c:showLegendKey val="0"/>
          <c:showVal val="0"/>
          <c:showCatName val="0"/>
          <c:showSerName val="0"/>
          <c:showPercent val="0"/>
          <c:showBubbleSize val="0"/>
        </c:dLbls>
        <c:gapWidth val="150"/>
        <c:axId val="1705766080"/>
        <c:axId val="1705768400"/>
      </c:barChart>
      <c:catAx>
        <c:axId val="1705766080"/>
        <c:scaling>
          <c:orientation val="minMax"/>
        </c:scaling>
        <c:delete val="0"/>
        <c:axPos val="b"/>
        <c:numFmt formatCode="General" sourceLinked="0"/>
        <c:majorTickMark val="out"/>
        <c:minorTickMark val="none"/>
        <c:tickLblPos val="nextTo"/>
        <c:crossAx val="1705768400"/>
        <c:crosses val="autoZero"/>
        <c:auto val="1"/>
        <c:lblAlgn val="ctr"/>
        <c:lblOffset val="100"/>
        <c:noMultiLvlLbl val="0"/>
      </c:catAx>
      <c:valAx>
        <c:axId val="1705768400"/>
        <c:scaling>
          <c:orientation val="minMax"/>
        </c:scaling>
        <c:delete val="0"/>
        <c:axPos val="l"/>
        <c:majorGridlines/>
        <c:title>
          <c:tx>
            <c:rich>
              <a:bodyPr rot="-5400000" vert="horz"/>
              <a:lstStyle/>
              <a:p>
                <a:pPr>
                  <a:defRPr/>
                </a:pPr>
                <a:r>
                  <a:rPr lang="en-US"/>
                  <a:t>WJ Applied Problems Standard Score</a:t>
                </a:r>
              </a:p>
            </c:rich>
          </c:tx>
          <c:overlay val="0"/>
        </c:title>
        <c:numFmt formatCode="General" sourceLinked="1"/>
        <c:majorTickMark val="out"/>
        <c:minorTickMark val="none"/>
        <c:tickLblPos val="nextTo"/>
        <c:crossAx val="17057660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High fidelity</c:v>
          </c:tx>
          <c:invertIfNegative val="0"/>
          <c:cat>
            <c:strRef>
              <c:f>Sheet3!$C$11:$D$11</c:f>
              <c:strCache>
                <c:ptCount val="2"/>
                <c:pt idx="0">
                  <c:v>Extending/building</c:v>
                </c:pt>
                <c:pt idx="1">
                  <c:v>Summary/reflection</c:v>
                </c:pt>
              </c:strCache>
            </c:strRef>
          </c:cat>
          <c:val>
            <c:numRef>
              <c:f>(Sheet3!$E$8,Sheet3!$K$11)</c:f>
              <c:numCache>
                <c:formatCode>General</c:formatCode>
                <c:ptCount val="2"/>
                <c:pt idx="0">
                  <c:v>110.67</c:v>
                </c:pt>
                <c:pt idx="1">
                  <c:v>111.6985</c:v>
                </c:pt>
              </c:numCache>
            </c:numRef>
          </c:val>
          <c:extLst xmlns:c16r2="http://schemas.microsoft.com/office/drawing/2015/06/chart">
            <c:ext xmlns:c16="http://schemas.microsoft.com/office/drawing/2014/chart" uri="{C3380CC4-5D6E-409C-BE32-E72D297353CC}">
              <c16:uniqueId val="{00000000-A2D0-4FCD-A445-60C63624463D}"/>
            </c:ext>
          </c:extLst>
        </c:ser>
        <c:ser>
          <c:idx val="1"/>
          <c:order val="1"/>
          <c:tx>
            <c:v>Low fidelity</c:v>
          </c:tx>
          <c:invertIfNegative val="0"/>
          <c:cat>
            <c:strRef>
              <c:f>Sheet3!$C$11:$D$11</c:f>
              <c:strCache>
                <c:ptCount val="2"/>
                <c:pt idx="0">
                  <c:v>Extending/building</c:v>
                </c:pt>
                <c:pt idx="1">
                  <c:v>Summary/reflection</c:v>
                </c:pt>
              </c:strCache>
            </c:strRef>
          </c:cat>
          <c:val>
            <c:numRef>
              <c:f>(Sheet3!$E$9,Sheet3!$J$11)</c:f>
              <c:numCache>
                <c:formatCode>General</c:formatCode>
                <c:ptCount val="2"/>
                <c:pt idx="0">
                  <c:v>111.76</c:v>
                </c:pt>
                <c:pt idx="1">
                  <c:v>113.6415</c:v>
                </c:pt>
              </c:numCache>
            </c:numRef>
          </c:val>
          <c:extLst xmlns:c16r2="http://schemas.microsoft.com/office/drawing/2015/06/chart">
            <c:ext xmlns:c16="http://schemas.microsoft.com/office/drawing/2014/chart" uri="{C3380CC4-5D6E-409C-BE32-E72D297353CC}">
              <c16:uniqueId val="{00000001-A2D0-4FCD-A445-60C63624463D}"/>
            </c:ext>
          </c:extLst>
        </c:ser>
        <c:dLbls>
          <c:showLegendKey val="0"/>
          <c:showVal val="0"/>
          <c:showCatName val="0"/>
          <c:showSerName val="0"/>
          <c:showPercent val="0"/>
          <c:showBubbleSize val="0"/>
        </c:dLbls>
        <c:gapWidth val="150"/>
        <c:axId val="1705843168"/>
        <c:axId val="1705845920"/>
      </c:barChart>
      <c:catAx>
        <c:axId val="1705843168"/>
        <c:scaling>
          <c:orientation val="minMax"/>
        </c:scaling>
        <c:delete val="0"/>
        <c:axPos val="b"/>
        <c:numFmt formatCode="General" sourceLinked="0"/>
        <c:majorTickMark val="out"/>
        <c:minorTickMark val="none"/>
        <c:tickLblPos val="nextTo"/>
        <c:crossAx val="1705845920"/>
        <c:crosses val="autoZero"/>
        <c:auto val="1"/>
        <c:lblAlgn val="ctr"/>
        <c:lblOffset val="100"/>
        <c:noMultiLvlLbl val="0"/>
      </c:catAx>
      <c:valAx>
        <c:axId val="1705845920"/>
        <c:scaling>
          <c:orientation val="minMax"/>
          <c:max val="120.0"/>
          <c:min val="95.0"/>
        </c:scaling>
        <c:delete val="0"/>
        <c:axPos val="l"/>
        <c:majorGridlines/>
        <c:title>
          <c:tx>
            <c:rich>
              <a:bodyPr rot="-5400000" vert="horz"/>
              <a:lstStyle/>
              <a:p>
                <a:pPr>
                  <a:defRPr/>
                </a:pPr>
                <a:r>
                  <a:rPr lang="en-US"/>
                  <a:t>WJ Applied Problems Standard Score</a:t>
                </a:r>
              </a:p>
            </c:rich>
          </c:tx>
          <c:overlay val="0"/>
        </c:title>
        <c:numFmt formatCode="General" sourceLinked="1"/>
        <c:majorTickMark val="out"/>
        <c:minorTickMark val="none"/>
        <c:tickLblPos val="nextTo"/>
        <c:crossAx val="170584316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v>High fidelity</c:v>
          </c:tx>
          <c:spPr>
            <a:solidFill>
              <a:schemeClr val="accent1"/>
            </a:solidFill>
          </c:spPr>
          <c:invertIfNegative val="0"/>
          <c:cat>
            <c:strRef>
              <c:f>Sheet3!$I$55:$K$55</c:f>
              <c:strCache>
                <c:ptCount val="3"/>
                <c:pt idx="0">
                  <c:v>Vocabulary</c:v>
                </c:pt>
                <c:pt idx="1">
                  <c:v>Summary/reflection</c:v>
                </c:pt>
                <c:pt idx="2">
                  <c:v>Extending/building</c:v>
                </c:pt>
              </c:strCache>
            </c:strRef>
          </c:cat>
          <c:val>
            <c:numRef>
              <c:f>Sheet3!$I$57:$K$57</c:f>
              <c:numCache>
                <c:formatCode>General</c:formatCode>
                <c:ptCount val="3"/>
                <c:pt idx="0">
                  <c:v>108.706</c:v>
                </c:pt>
                <c:pt idx="1">
                  <c:v>108.9292</c:v>
                </c:pt>
                <c:pt idx="2">
                  <c:v>109.11</c:v>
                </c:pt>
              </c:numCache>
            </c:numRef>
          </c:val>
          <c:extLst xmlns:c16r2="http://schemas.microsoft.com/office/drawing/2015/06/chart">
            <c:ext xmlns:c16="http://schemas.microsoft.com/office/drawing/2014/chart" uri="{C3380CC4-5D6E-409C-BE32-E72D297353CC}">
              <c16:uniqueId val="{00000000-F688-4EC5-BCAD-F5B975DB035C}"/>
            </c:ext>
          </c:extLst>
        </c:ser>
        <c:ser>
          <c:idx val="0"/>
          <c:order val="1"/>
          <c:tx>
            <c:v>Low fidelity</c:v>
          </c:tx>
          <c:spPr>
            <a:solidFill>
              <a:schemeClr val="accent2"/>
            </a:solidFill>
          </c:spPr>
          <c:invertIfNegative val="0"/>
          <c:cat>
            <c:strRef>
              <c:f>Sheet3!$I$55:$K$55</c:f>
              <c:strCache>
                <c:ptCount val="3"/>
                <c:pt idx="0">
                  <c:v>Vocabulary</c:v>
                </c:pt>
                <c:pt idx="1">
                  <c:v>Summary/reflection</c:v>
                </c:pt>
                <c:pt idx="2">
                  <c:v>Extending/building</c:v>
                </c:pt>
              </c:strCache>
            </c:strRef>
          </c:cat>
          <c:val>
            <c:numRef>
              <c:f>Sheet3!$I$56:$K$56</c:f>
              <c:numCache>
                <c:formatCode>General</c:formatCode>
                <c:ptCount val="3"/>
                <c:pt idx="0">
                  <c:v>105.5818</c:v>
                </c:pt>
                <c:pt idx="1">
                  <c:v>106.35</c:v>
                </c:pt>
                <c:pt idx="2">
                  <c:v>104.8</c:v>
                </c:pt>
              </c:numCache>
            </c:numRef>
          </c:val>
          <c:extLst xmlns:c16r2="http://schemas.microsoft.com/office/drawing/2015/06/chart">
            <c:ext xmlns:c16="http://schemas.microsoft.com/office/drawing/2014/chart" uri="{C3380CC4-5D6E-409C-BE32-E72D297353CC}">
              <c16:uniqueId val="{00000001-F688-4EC5-BCAD-F5B975DB035C}"/>
            </c:ext>
          </c:extLst>
        </c:ser>
        <c:dLbls>
          <c:showLegendKey val="0"/>
          <c:showVal val="0"/>
          <c:showCatName val="0"/>
          <c:showSerName val="0"/>
          <c:showPercent val="0"/>
          <c:showBubbleSize val="0"/>
        </c:dLbls>
        <c:gapWidth val="150"/>
        <c:axId val="1705877920"/>
        <c:axId val="1705880672"/>
      </c:barChart>
      <c:catAx>
        <c:axId val="1705877920"/>
        <c:scaling>
          <c:orientation val="minMax"/>
        </c:scaling>
        <c:delete val="0"/>
        <c:axPos val="b"/>
        <c:numFmt formatCode="General" sourceLinked="0"/>
        <c:majorTickMark val="out"/>
        <c:minorTickMark val="none"/>
        <c:tickLblPos val="nextTo"/>
        <c:crossAx val="1705880672"/>
        <c:crosses val="autoZero"/>
        <c:auto val="1"/>
        <c:lblAlgn val="ctr"/>
        <c:lblOffset val="100"/>
        <c:noMultiLvlLbl val="0"/>
      </c:catAx>
      <c:valAx>
        <c:axId val="1705880672"/>
        <c:scaling>
          <c:orientation val="minMax"/>
        </c:scaling>
        <c:delete val="0"/>
        <c:axPos val="l"/>
        <c:majorGridlines/>
        <c:title>
          <c:tx>
            <c:rich>
              <a:bodyPr rot="-5400000" vert="horz"/>
              <a:lstStyle/>
              <a:p>
                <a:pPr>
                  <a:defRPr/>
                </a:pPr>
                <a:r>
                  <a:rPr lang="en-US"/>
                  <a:t>WJ Applied Problems Standard Score</a:t>
                </a:r>
              </a:p>
            </c:rich>
          </c:tx>
          <c:overlay val="0"/>
        </c:title>
        <c:numFmt formatCode="General" sourceLinked="1"/>
        <c:majorTickMark val="out"/>
        <c:minorTickMark val="none"/>
        <c:tickLblPos val="nextTo"/>
        <c:crossAx val="170587792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634315161742"/>
          <c:y val="0.021501855972959"/>
          <c:w val="0.57408501966081"/>
          <c:h val="0.839323814504479"/>
        </c:manualLayout>
      </c:layout>
      <c:pieChart>
        <c:varyColors val="1"/>
        <c:ser>
          <c:idx val="0"/>
          <c:order val="0"/>
          <c:tx>
            <c:strRef>
              <c:f>Sheet1!$B$1</c:f>
              <c:strCache>
                <c:ptCount val="1"/>
                <c:pt idx="0">
                  <c:v>Children</c:v>
                </c:pt>
              </c:strCache>
            </c:strRef>
          </c:tx>
          <c:dPt>
            <c:idx val="0"/>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80F4-418A-86C2-FBCD8701C884}"/>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80F4-418A-86C2-FBCD8701C88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2-80F4-418A-86C2-FBCD8701C884}"/>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6-80F4-418A-86C2-FBCD8701C884}"/>
              </c:ext>
            </c:extLst>
          </c:dPt>
          <c:dPt>
            <c:idx val="4"/>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80F4-418A-86C2-FBCD8701C884}"/>
              </c:ext>
            </c:extLst>
          </c:dPt>
          <c:dPt>
            <c:idx val="5"/>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4-80F4-418A-86C2-FBCD8701C884}"/>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DA4F-4EE9-BA08-7B402D50E138}"/>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C-DA4F-4EE9-BA08-7B402D50E138}"/>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2B5E-4903-A1C7-12E42AC8B9B5}"/>
              </c:ext>
            </c:extLst>
          </c:dPt>
          <c:dLbls>
            <c:dLbl>
              <c:idx val="0"/>
              <c:layout>
                <c:manualLayout>
                  <c:x val="0.0161897623891894"/>
                  <c:y val="0.0516514299652585"/>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4F49B540-457A-4505-A743-93ECB50812C6}" type="VALUE">
                      <a:rPr lang="en-US" sz="1800" b="1"/>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0F4-418A-86C2-FBCD8701C884}"/>
                </c:ext>
                <c:ext xmlns:c15="http://schemas.microsoft.com/office/drawing/2012/chart" uri="{CE6537A1-D6FC-4f65-9D91-7224C49458BB}">
                  <c15:layout>
                    <c:manualLayout>
                      <c:w val="0.0505574092762827"/>
                      <c:h val="0.0763353809184617"/>
                    </c:manualLayout>
                  </c15:layout>
                  <c15:dlblFieldTable/>
                  <c15:showDataLabelsRange val="0"/>
                </c:ext>
              </c:extLst>
            </c:dLbl>
            <c:dLbl>
              <c:idx val="1"/>
              <c:layout>
                <c:manualLayout>
                  <c:x val="-0.00240227934519536"/>
                  <c:y val="0.00232894920262568"/>
                </c:manualLayout>
              </c:layout>
              <c:tx>
                <c:rich>
                  <a:bodyPr/>
                  <a:lstStyle/>
                  <a:p>
                    <a:fld id="{B6D1B444-95C2-4FB5-8286-8E6B54F13E90}" type="VALUE">
                      <a:rPr lang="en-US" sz="1800" b="1"/>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0F4-418A-86C2-FBCD8701C884}"/>
                </c:ext>
                <c:ext xmlns:c15="http://schemas.microsoft.com/office/drawing/2012/chart" uri="{CE6537A1-D6FC-4f65-9D91-7224C49458BB}">
                  <c15:dlblFieldTable/>
                  <c15:showDataLabelsRange val="0"/>
                </c:ext>
              </c:extLst>
            </c:dLbl>
            <c:dLbl>
              <c:idx val="2"/>
              <c:layout>
                <c:manualLayout>
                  <c:x val="-0.0086769009055405"/>
                  <c:y val="0.00262306449937359"/>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BA0B6D61-EC69-4B7B-A8EB-656E956A051B}" type="VALUE">
                      <a:rPr lang="en-US" sz="1800" b="1"/>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0F4-418A-86C2-FBCD8701C884}"/>
                </c:ext>
                <c:ext xmlns:c15="http://schemas.microsoft.com/office/drawing/2012/chart" uri="{CE6537A1-D6FC-4f65-9D91-7224C49458BB}">
                  <c15:layout>
                    <c:manualLayout>
                      <c:w val="0.0698972572946319"/>
                      <c:h val="0.0831624874917759"/>
                    </c:manualLayout>
                  </c15:layout>
                  <c15:dlblFieldTable/>
                  <c15:showDataLabelsRange val="0"/>
                </c:ext>
              </c:extLst>
            </c:dLbl>
            <c:dLbl>
              <c:idx val="3"/>
              <c:layout>
                <c:manualLayout>
                  <c:x val="0.090337835829251"/>
                  <c:y val="-0.119795467633499"/>
                </c:manualLayout>
              </c:layout>
              <c:tx>
                <c:rich>
                  <a:bodyPr/>
                  <a:lstStyle/>
                  <a:p>
                    <a:fld id="{6EDD0C55-B4CF-4181-9C1D-CBB18357CA97}" type="VALUE">
                      <a:rPr lang="en-US" sz="1800" b="1"/>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0F4-418A-86C2-FBCD8701C884}"/>
                </c:ext>
                <c:ext xmlns:c15="http://schemas.microsoft.com/office/drawing/2012/chart" uri="{CE6537A1-D6FC-4f65-9D91-7224C49458BB}">
                  <c15:dlblFieldTable/>
                  <c15:showDataLabelsRange val="0"/>
                </c:ext>
              </c:extLst>
            </c:dLbl>
            <c:dLbl>
              <c:idx val="4"/>
              <c:layout>
                <c:manualLayout>
                  <c:x val="0.000417931191831162"/>
                  <c:y val="0.0291655835004294"/>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88C3795B-37B2-4A52-88E5-4D7A9CB6E57E}" type="VALUE">
                      <a:rPr lang="en-US" sz="1800" b="1" dirty="0"/>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0F4-418A-86C2-FBCD8701C884}"/>
                </c:ext>
                <c:ext xmlns:c15="http://schemas.microsoft.com/office/drawing/2012/chart" uri="{CE6537A1-D6FC-4f65-9D91-7224C49458BB}">
                  <c15:layout>
                    <c:manualLayout>
                      <c:w val="0.0600634362683526"/>
                      <c:h val="0.0854386394734292"/>
                    </c:manualLayout>
                  </c15:layout>
                  <c15:dlblFieldTable/>
                  <c15:showDataLabelsRange val="0"/>
                </c:ext>
              </c:extLst>
            </c:dLbl>
            <c:dLbl>
              <c:idx val="5"/>
              <c:layout>
                <c:manualLayout>
                  <c:x val="0.00436428163402685"/>
                  <c:y val="0.00124356286286069"/>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ED07C0A6-9604-44C1-ABE2-D90577FF45B3}" type="VALUE">
                      <a:rPr lang="en-US" sz="1800" b="1" dirty="0"/>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0F4-418A-86C2-FBCD8701C884}"/>
                </c:ext>
                <c:ext xmlns:c15="http://schemas.microsoft.com/office/drawing/2012/chart" uri="{CE6537A1-D6FC-4f65-9D91-7224C49458BB}">
                  <c15:layout>
                    <c:manualLayout>
                      <c:w val="0.0541150145609481"/>
                      <c:h val="0.0625600987039897"/>
                    </c:manualLayout>
                  </c15:layout>
                  <c15:dlblFieldTable/>
                  <c15:showDataLabelsRange val="0"/>
                </c:ext>
              </c:extLst>
            </c:dLbl>
            <c:dLbl>
              <c:idx val="6"/>
              <c:layout>
                <c:manualLayout>
                  <c:x val="0.00156935398597159"/>
                  <c:y val="-0.0116515964546292"/>
                </c:manualLayout>
              </c:layout>
              <c:tx>
                <c:rich>
                  <a:bodyPr/>
                  <a:lstStyle/>
                  <a:p>
                    <a:fld id="{BCB3D615-EC59-433E-B9FB-D79D341017F2}" type="VALUE">
                      <a:rPr lang="en-US" sz="1800" b="1"/>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DA4F-4EE9-BA08-7B402D50E138}"/>
                </c:ext>
                <c:ext xmlns:c15="http://schemas.microsoft.com/office/drawing/2012/chart" uri="{CE6537A1-D6FC-4f65-9D91-7224C49458BB}">
                  <c15:dlblFieldTable/>
                  <c15:showDataLabelsRange val="0"/>
                </c:ext>
              </c:extLst>
            </c:dLbl>
            <c:dLbl>
              <c:idx val="7"/>
              <c:layout>
                <c:manualLayout>
                  <c:x val="0.00386604919527111"/>
                  <c:y val="0.023824309797608"/>
                </c:manualLayout>
              </c:layout>
              <c:tx>
                <c:rich>
                  <a:bodyPr/>
                  <a:lstStyle/>
                  <a:p>
                    <a:fld id="{561AA1EB-8539-4B41-93A3-23A9FA8D3CBA}" type="VALUE">
                      <a:rPr lang="en-US" sz="1800" b="1"/>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DA4F-4EE9-BA08-7B402D50E138}"/>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Sheet1!$A$2:$A$10</c:f>
              <c:strCache>
                <c:ptCount val="8"/>
                <c:pt idx="0">
                  <c:v>Black/African American</c:v>
                </c:pt>
                <c:pt idx="1">
                  <c:v>Native American/American Indian</c:v>
                </c:pt>
                <c:pt idx="2">
                  <c:v>White/Caucasian</c:v>
                </c:pt>
                <c:pt idx="3">
                  <c:v>Latino/Hispanic/Spanish</c:v>
                </c:pt>
                <c:pt idx="4">
                  <c:v>Asian</c:v>
                </c:pt>
                <c:pt idx="5">
                  <c:v>Multiracial</c:v>
                </c:pt>
                <c:pt idx="6">
                  <c:v>Other</c:v>
                </c:pt>
                <c:pt idx="7">
                  <c:v>Missing</c:v>
                </c:pt>
              </c:strCache>
            </c:strRef>
          </c:cat>
          <c:val>
            <c:numRef>
              <c:f>Sheet1!$B$2:$B$10</c:f>
              <c:numCache>
                <c:formatCode>General</c:formatCode>
                <c:ptCount val="9"/>
                <c:pt idx="0">
                  <c:v>14.0</c:v>
                </c:pt>
                <c:pt idx="1">
                  <c:v>1.4</c:v>
                </c:pt>
                <c:pt idx="2">
                  <c:v>5.1</c:v>
                </c:pt>
                <c:pt idx="3">
                  <c:v>42.8</c:v>
                </c:pt>
                <c:pt idx="4">
                  <c:v>8.1</c:v>
                </c:pt>
                <c:pt idx="5">
                  <c:v>4.0</c:v>
                </c:pt>
                <c:pt idx="6">
                  <c:v>3.1</c:v>
                </c:pt>
                <c:pt idx="7">
                  <c:v>21.5</c:v>
                </c:pt>
              </c:numCache>
            </c:numRef>
          </c:val>
          <c:extLst xmlns:c16r2="http://schemas.microsoft.com/office/drawing/2015/06/chart">
            <c:ext xmlns:c16="http://schemas.microsoft.com/office/drawing/2014/chart" uri="{C3380CC4-5D6E-409C-BE32-E72D297353CC}">
              <c16:uniqueId val="{00000000-80F4-418A-86C2-FBCD8701C884}"/>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0228447847516536"/>
          <c:y val="0.820046151249945"/>
          <c:w val="0.977155215248346"/>
          <c:h val="0.17995384875005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57DF2-42B5-4F9A-B540-B87471534C05}"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F1E98468-B4B6-49C7-9019-5D3F2323576A}">
      <dgm:prSet phldrT="[Text]" custT="1"/>
      <dgm:spPr/>
      <dgm:t>
        <a:bodyPr/>
        <a:lstStyle/>
        <a:p>
          <a:r>
            <a:rPr lang="en-US" sz="1600" dirty="0"/>
            <a:t>Mixed evaluation results</a:t>
          </a:r>
        </a:p>
      </dgm:t>
    </dgm:pt>
    <dgm:pt modelId="{5A4D7B6E-CD0A-471B-8C80-9A98208B2913}" type="parTrans" cxnId="{511ECDC7-D5F4-4E38-9BAC-6079EAE91992}">
      <dgm:prSet/>
      <dgm:spPr/>
      <dgm:t>
        <a:bodyPr/>
        <a:lstStyle/>
        <a:p>
          <a:endParaRPr lang="en-US" sz="1200"/>
        </a:p>
      </dgm:t>
    </dgm:pt>
    <dgm:pt modelId="{7383070D-D67D-4B7E-AA9A-C21215C64812}" type="sibTrans" cxnId="{511ECDC7-D5F4-4E38-9BAC-6079EAE91992}">
      <dgm:prSet custT="1"/>
      <dgm:spPr/>
      <dgm:t>
        <a:bodyPr/>
        <a:lstStyle/>
        <a:p>
          <a:endParaRPr lang="en-US" sz="1200"/>
        </a:p>
      </dgm:t>
    </dgm:pt>
    <dgm:pt modelId="{4C83558B-6A55-4369-9EC3-2E653A87C54F}">
      <dgm:prSet phldrT="[Text]" custT="1"/>
      <dgm:spPr/>
      <dgm:t>
        <a:bodyPr/>
        <a:lstStyle/>
        <a:p>
          <a:r>
            <a:rPr lang="en-US" sz="1600" dirty="0"/>
            <a:t>Some evaluations demonstrate large to moderate impacts of </a:t>
          </a:r>
          <a:r>
            <a:rPr lang="en-US" sz="1600" dirty="0" err="1"/>
            <a:t>PreK</a:t>
          </a:r>
          <a:r>
            <a:rPr lang="en-US" sz="1600" dirty="0"/>
            <a:t> while others show null effects.</a:t>
          </a:r>
        </a:p>
      </dgm:t>
    </dgm:pt>
    <dgm:pt modelId="{2D4B7F51-AE7D-4832-B5AE-9CAB6064EF5D}" type="parTrans" cxnId="{0C8AC724-4286-4BCE-974C-010DE856E35B}">
      <dgm:prSet/>
      <dgm:spPr/>
      <dgm:t>
        <a:bodyPr/>
        <a:lstStyle/>
        <a:p>
          <a:endParaRPr lang="en-US" sz="1200"/>
        </a:p>
      </dgm:t>
    </dgm:pt>
    <dgm:pt modelId="{2D356D33-9674-4EDB-A14B-0172BA943DB1}" type="sibTrans" cxnId="{0C8AC724-4286-4BCE-974C-010DE856E35B}">
      <dgm:prSet/>
      <dgm:spPr/>
      <dgm:t>
        <a:bodyPr/>
        <a:lstStyle/>
        <a:p>
          <a:endParaRPr lang="en-US" sz="1200"/>
        </a:p>
      </dgm:t>
    </dgm:pt>
    <dgm:pt modelId="{5E3D28CA-7211-40CF-8117-F658AEC3F37A}">
      <dgm:prSet phldrT="[Text]" custT="1"/>
      <dgm:spPr/>
      <dgm:t>
        <a:bodyPr/>
        <a:lstStyle/>
        <a:p>
          <a:r>
            <a:rPr lang="en-US" sz="1600" dirty="0"/>
            <a:t>Role of implement-</a:t>
          </a:r>
          <a:r>
            <a:rPr lang="en-US" sz="1600" dirty="0" err="1"/>
            <a:t>ation</a:t>
          </a:r>
          <a:endParaRPr lang="en-US" sz="1600" dirty="0"/>
        </a:p>
      </dgm:t>
    </dgm:pt>
    <dgm:pt modelId="{4FEC6033-71F4-4877-9956-C720A3942180}" type="parTrans" cxnId="{8C62122B-9223-4960-8195-2BE919D20B5B}">
      <dgm:prSet/>
      <dgm:spPr/>
      <dgm:t>
        <a:bodyPr/>
        <a:lstStyle/>
        <a:p>
          <a:endParaRPr lang="en-US" sz="1200"/>
        </a:p>
      </dgm:t>
    </dgm:pt>
    <dgm:pt modelId="{8CA2722D-7923-4BCA-9B83-893CF19912D2}" type="sibTrans" cxnId="{8C62122B-9223-4960-8195-2BE919D20B5B}">
      <dgm:prSet custT="1"/>
      <dgm:spPr/>
      <dgm:t>
        <a:bodyPr/>
        <a:lstStyle/>
        <a:p>
          <a:endParaRPr lang="en-US" sz="1200"/>
        </a:p>
      </dgm:t>
    </dgm:pt>
    <dgm:pt modelId="{5BCD7114-3335-4B98-BAA7-6242F21BB1E2}">
      <dgm:prSet phldrT="[Text]" custT="1"/>
      <dgm:spPr/>
      <dgm:t>
        <a:bodyPr/>
        <a:lstStyle/>
        <a:p>
          <a:r>
            <a:rPr lang="en-US" sz="1600" dirty="0"/>
            <a:t>Combination of intended pedagogy, content, instructional activities and practices thought to shape child outcomes</a:t>
          </a:r>
        </a:p>
      </dgm:t>
    </dgm:pt>
    <dgm:pt modelId="{BC411C01-3DEA-4CF1-98F1-4D5B61F443AA}" type="parTrans" cxnId="{5CDFFDBC-996B-4FCF-A4EF-CE92C840CFC0}">
      <dgm:prSet/>
      <dgm:spPr/>
      <dgm:t>
        <a:bodyPr/>
        <a:lstStyle/>
        <a:p>
          <a:endParaRPr lang="en-US" sz="1200"/>
        </a:p>
      </dgm:t>
    </dgm:pt>
    <dgm:pt modelId="{BC7A2EFF-9AA7-4346-AE21-916057B7E7DA}" type="sibTrans" cxnId="{5CDFFDBC-996B-4FCF-A4EF-CE92C840CFC0}">
      <dgm:prSet/>
      <dgm:spPr/>
      <dgm:t>
        <a:bodyPr/>
        <a:lstStyle/>
        <a:p>
          <a:endParaRPr lang="en-US" sz="1200"/>
        </a:p>
      </dgm:t>
    </dgm:pt>
    <dgm:pt modelId="{D6EEA906-8594-45B3-8D67-AD7C8D54C72F}">
      <dgm:prSet phldrT="[Text]" custT="1"/>
      <dgm:spPr/>
      <dgm:t>
        <a:bodyPr/>
        <a:lstStyle/>
        <a:p>
          <a:r>
            <a:rPr lang="en-US" sz="1600" dirty="0"/>
            <a:t>Assessing fidelity  in the field</a:t>
          </a:r>
        </a:p>
      </dgm:t>
    </dgm:pt>
    <dgm:pt modelId="{8C7FC123-71B5-4EF4-B159-C520F3BE6481}" type="parTrans" cxnId="{B17C5E16-2942-4A1E-85DE-7179AF53DFCE}">
      <dgm:prSet/>
      <dgm:spPr/>
      <dgm:t>
        <a:bodyPr/>
        <a:lstStyle/>
        <a:p>
          <a:endParaRPr lang="en-US" sz="1200"/>
        </a:p>
      </dgm:t>
    </dgm:pt>
    <dgm:pt modelId="{487CDA1F-5959-42BE-A7AD-6EF29D366136}" type="sibTrans" cxnId="{B17C5E16-2942-4A1E-85DE-7179AF53DFCE}">
      <dgm:prSet custT="1"/>
      <dgm:spPr/>
      <dgm:t>
        <a:bodyPr/>
        <a:lstStyle/>
        <a:p>
          <a:endParaRPr lang="en-US" sz="1200"/>
        </a:p>
      </dgm:t>
    </dgm:pt>
    <dgm:pt modelId="{82658577-9EED-4820-B1CE-BC614E6945B4}">
      <dgm:prSet phldrT="[Text]" custT="1"/>
      <dgm:spPr/>
      <dgm:t>
        <a:bodyPr/>
        <a:lstStyle/>
        <a:p>
          <a:r>
            <a:rPr lang="en-US" sz="1500" dirty="0"/>
            <a:t>Tool to assess implementation fidelity can break apart components to understand whether, how, and for whom fidelity links to child outcomes. </a:t>
          </a:r>
        </a:p>
      </dgm:t>
    </dgm:pt>
    <dgm:pt modelId="{AA79A974-8A13-40AB-A171-ADB6ADE35BC8}" type="parTrans" cxnId="{D853C77D-72E4-45FA-82EC-62A4E0EED5DB}">
      <dgm:prSet/>
      <dgm:spPr/>
      <dgm:t>
        <a:bodyPr/>
        <a:lstStyle/>
        <a:p>
          <a:endParaRPr lang="en-US" sz="1200"/>
        </a:p>
      </dgm:t>
    </dgm:pt>
    <dgm:pt modelId="{71E2639B-84D4-4C90-9D91-2473AAE19F7F}" type="sibTrans" cxnId="{D853C77D-72E4-45FA-82EC-62A4E0EED5DB}">
      <dgm:prSet/>
      <dgm:spPr/>
      <dgm:t>
        <a:bodyPr/>
        <a:lstStyle/>
        <a:p>
          <a:endParaRPr lang="en-US" sz="1200"/>
        </a:p>
      </dgm:t>
    </dgm:pt>
    <dgm:pt modelId="{7CCB7150-577F-48CB-A4FA-5B776B5B42C6}" type="pres">
      <dgm:prSet presAssocID="{49257DF2-42B5-4F9A-B540-B87471534C05}" presName="Name0" presStyleCnt="0">
        <dgm:presLayoutVars>
          <dgm:chMax/>
          <dgm:chPref/>
          <dgm:dir/>
          <dgm:animLvl val="lvl"/>
        </dgm:presLayoutVars>
      </dgm:prSet>
      <dgm:spPr/>
      <dgm:t>
        <a:bodyPr/>
        <a:lstStyle/>
        <a:p>
          <a:endParaRPr lang="en-US"/>
        </a:p>
      </dgm:t>
    </dgm:pt>
    <dgm:pt modelId="{CE688DC8-0FA0-47E8-A52D-A7F2D13147B3}" type="pres">
      <dgm:prSet presAssocID="{F1E98468-B4B6-49C7-9019-5D3F2323576A}" presName="composite" presStyleCnt="0"/>
      <dgm:spPr/>
    </dgm:pt>
    <dgm:pt modelId="{4E4B2D1A-AEA2-4701-9FA2-2E0D7C114A5D}" type="pres">
      <dgm:prSet presAssocID="{F1E98468-B4B6-49C7-9019-5D3F2323576A}" presName="Parent1" presStyleLbl="node1" presStyleIdx="0" presStyleCnt="6">
        <dgm:presLayoutVars>
          <dgm:chMax val="1"/>
          <dgm:chPref val="1"/>
          <dgm:bulletEnabled val="1"/>
        </dgm:presLayoutVars>
      </dgm:prSet>
      <dgm:spPr/>
      <dgm:t>
        <a:bodyPr/>
        <a:lstStyle/>
        <a:p>
          <a:endParaRPr lang="en-US"/>
        </a:p>
      </dgm:t>
    </dgm:pt>
    <dgm:pt modelId="{D360DBD6-AE48-48DF-B993-FD565AB2EBDE}" type="pres">
      <dgm:prSet presAssocID="{F1E98468-B4B6-49C7-9019-5D3F2323576A}" presName="Childtext1" presStyleLbl="revTx" presStyleIdx="0" presStyleCnt="3">
        <dgm:presLayoutVars>
          <dgm:chMax val="0"/>
          <dgm:chPref val="0"/>
          <dgm:bulletEnabled val="1"/>
        </dgm:presLayoutVars>
      </dgm:prSet>
      <dgm:spPr/>
      <dgm:t>
        <a:bodyPr/>
        <a:lstStyle/>
        <a:p>
          <a:endParaRPr lang="en-US"/>
        </a:p>
      </dgm:t>
    </dgm:pt>
    <dgm:pt modelId="{324CE461-F178-4B95-9724-E94167E0598C}" type="pres">
      <dgm:prSet presAssocID="{F1E98468-B4B6-49C7-9019-5D3F2323576A}" presName="BalanceSpacing" presStyleCnt="0"/>
      <dgm:spPr/>
    </dgm:pt>
    <dgm:pt modelId="{0B8B2EF7-D7B8-4D57-B90C-272065516015}" type="pres">
      <dgm:prSet presAssocID="{F1E98468-B4B6-49C7-9019-5D3F2323576A}" presName="BalanceSpacing1" presStyleCnt="0"/>
      <dgm:spPr/>
    </dgm:pt>
    <dgm:pt modelId="{915EB127-6EF4-49C1-A2BF-D8C44E5F27FD}" type="pres">
      <dgm:prSet presAssocID="{7383070D-D67D-4B7E-AA9A-C21215C64812}" presName="Accent1Text" presStyleLbl="node1" presStyleIdx="1" presStyleCnt="6"/>
      <dgm:spPr/>
      <dgm:t>
        <a:bodyPr/>
        <a:lstStyle/>
        <a:p>
          <a:endParaRPr lang="en-US"/>
        </a:p>
      </dgm:t>
    </dgm:pt>
    <dgm:pt modelId="{1379A3A6-8793-49AA-8736-B9448F1BE45F}" type="pres">
      <dgm:prSet presAssocID="{7383070D-D67D-4B7E-AA9A-C21215C64812}" presName="spaceBetweenRectangles" presStyleCnt="0"/>
      <dgm:spPr/>
    </dgm:pt>
    <dgm:pt modelId="{048B158A-E200-4829-BE27-34A124550C09}" type="pres">
      <dgm:prSet presAssocID="{5E3D28CA-7211-40CF-8117-F658AEC3F37A}" presName="composite" presStyleCnt="0"/>
      <dgm:spPr/>
    </dgm:pt>
    <dgm:pt modelId="{8C207063-0745-4A1C-B6A0-408F7BD2141D}" type="pres">
      <dgm:prSet presAssocID="{5E3D28CA-7211-40CF-8117-F658AEC3F37A}" presName="Parent1" presStyleLbl="node1" presStyleIdx="2" presStyleCnt="6" custScaleX="112541">
        <dgm:presLayoutVars>
          <dgm:chMax val="1"/>
          <dgm:chPref val="1"/>
          <dgm:bulletEnabled val="1"/>
        </dgm:presLayoutVars>
      </dgm:prSet>
      <dgm:spPr/>
      <dgm:t>
        <a:bodyPr/>
        <a:lstStyle/>
        <a:p>
          <a:endParaRPr lang="en-US"/>
        </a:p>
      </dgm:t>
    </dgm:pt>
    <dgm:pt modelId="{B5E7FDB5-83A4-4DAA-8A56-45346C229FF8}" type="pres">
      <dgm:prSet presAssocID="{5E3D28CA-7211-40CF-8117-F658AEC3F37A}" presName="Childtext1" presStyleLbl="revTx" presStyleIdx="1" presStyleCnt="3">
        <dgm:presLayoutVars>
          <dgm:chMax val="0"/>
          <dgm:chPref val="0"/>
          <dgm:bulletEnabled val="1"/>
        </dgm:presLayoutVars>
      </dgm:prSet>
      <dgm:spPr/>
      <dgm:t>
        <a:bodyPr/>
        <a:lstStyle/>
        <a:p>
          <a:endParaRPr lang="en-US"/>
        </a:p>
      </dgm:t>
    </dgm:pt>
    <dgm:pt modelId="{1EE1E331-0841-42ED-ADE5-127643F81D30}" type="pres">
      <dgm:prSet presAssocID="{5E3D28CA-7211-40CF-8117-F658AEC3F37A}" presName="BalanceSpacing" presStyleCnt="0"/>
      <dgm:spPr/>
    </dgm:pt>
    <dgm:pt modelId="{C0FC7398-C3D5-40BD-BA3C-82F7660A96F2}" type="pres">
      <dgm:prSet presAssocID="{5E3D28CA-7211-40CF-8117-F658AEC3F37A}" presName="BalanceSpacing1" presStyleCnt="0"/>
      <dgm:spPr/>
    </dgm:pt>
    <dgm:pt modelId="{13F3264A-021A-4530-9467-928D188D2878}" type="pres">
      <dgm:prSet presAssocID="{8CA2722D-7923-4BCA-9B83-893CF19912D2}" presName="Accent1Text" presStyleLbl="node1" presStyleIdx="3" presStyleCnt="6"/>
      <dgm:spPr/>
      <dgm:t>
        <a:bodyPr/>
        <a:lstStyle/>
        <a:p>
          <a:endParaRPr lang="en-US"/>
        </a:p>
      </dgm:t>
    </dgm:pt>
    <dgm:pt modelId="{6389ACDD-CDB6-4075-867B-AB82D9964939}" type="pres">
      <dgm:prSet presAssocID="{8CA2722D-7923-4BCA-9B83-893CF19912D2}" presName="spaceBetweenRectangles" presStyleCnt="0"/>
      <dgm:spPr/>
    </dgm:pt>
    <dgm:pt modelId="{8C1F0FE9-3EB3-4C66-86B2-21629F5A60C1}" type="pres">
      <dgm:prSet presAssocID="{D6EEA906-8594-45B3-8D67-AD7C8D54C72F}" presName="composite" presStyleCnt="0"/>
      <dgm:spPr/>
    </dgm:pt>
    <dgm:pt modelId="{208FAAA9-1917-49CE-A802-1CACA674EAD6}" type="pres">
      <dgm:prSet presAssocID="{D6EEA906-8594-45B3-8D67-AD7C8D54C72F}" presName="Parent1" presStyleLbl="node1" presStyleIdx="4" presStyleCnt="6">
        <dgm:presLayoutVars>
          <dgm:chMax val="1"/>
          <dgm:chPref val="1"/>
          <dgm:bulletEnabled val="1"/>
        </dgm:presLayoutVars>
      </dgm:prSet>
      <dgm:spPr/>
      <dgm:t>
        <a:bodyPr/>
        <a:lstStyle/>
        <a:p>
          <a:endParaRPr lang="en-US"/>
        </a:p>
      </dgm:t>
    </dgm:pt>
    <dgm:pt modelId="{7289BFEE-4518-483F-BAC9-78483EB97FEC}" type="pres">
      <dgm:prSet presAssocID="{D6EEA906-8594-45B3-8D67-AD7C8D54C72F}" presName="Childtext1" presStyleLbl="revTx" presStyleIdx="2" presStyleCnt="3" custScaleX="113181" custScaleY="140426" custLinFactNeighborX="5499" custLinFactNeighborY="1511">
        <dgm:presLayoutVars>
          <dgm:chMax val="0"/>
          <dgm:chPref val="0"/>
          <dgm:bulletEnabled val="1"/>
        </dgm:presLayoutVars>
      </dgm:prSet>
      <dgm:spPr/>
      <dgm:t>
        <a:bodyPr/>
        <a:lstStyle/>
        <a:p>
          <a:endParaRPr lang="en-US"/>
        </a:p>
      </dgm:t>
    </dgm:pt>
    <dgm:pt modelId="{21332368-DFAA-48B5-B2F7-957F1060A952}" type="pres">
      <dgm:prSet presAssocID="{D6EEA906-8594-45B3-8D67-AD7C8D54C72F}" presName="BalanceSpacing" presStyleCnt="0"/>
      <dgm:spPr/>
    </dgm:pt>
    <dgm:pt modelId="{E0F7B896-AD3E-48D0-AC25-DE4C7498301C}" type="pres">
      <dgm:prSet presAssocID="{D6EEA906-8594-45B3-8D67-AD7C8D54C72F}" presName="BalanceSpacing1" presStyleCnt="0"/>
      <dgm:spPr/>
    </dgm:pt>
    <dgm:pt modelId="{9435A717-D133-479B-8D4D-C183D99EDF34}" type="pres">
      <dgm:prSet presAssocID="{487CDA1F-5959-42BE-A7AD-6EF29D366136}" presName="Accent1Text" presStyleLbl="node1" presStyleIdx="5" presStyleCnt="6"/>
      <dgm:spPr/>
      <dgm:t>
        <a:bodyPr/>
        <a:lstStyle/>
        <a:p>
          <a:endParaRPr lang="en-US"/>
        </a:p>
      </dgm:t>
    </dgm:pt>
  </dgm:ptLst>
  <dgm:cxnLst>
    <dgm:cxn modelId="{0C8AC724-4286-4BCE-974C-010DE856E35B}" srcId="{F1E98468-B4B6-49C7-9019-5D3F2323576A}" destId="{4C83558B-6A55-4369-9EC3-2E653A87C54F}" srcOrd="0" destOrd="0" parTransId="{2D4B7F51-AE7D-4832-B5AE-9CAB6064EF5D}" sibTransId="{2D356D33-9674-4EDB-A14B-0172BA943DB1}"/>
    <dgm:cxn modelId="{D853C77D-72E4-45FA-82EC-62A4E0EED5DB}" srcId="{D6EEA906-8594-45B3-8D67-AD7C8D54C72F}" destId="{82658577-9EED-4820-B1CE-BC614E6945B4}" srcOrd="0" destOrd="0" parTransId="{AA79A974-8A13-40AB-A171-ADB6ADE35BC8}" sibTransId="{71E2639B-84D4-4C90-9D91-2473AAE19F7F}"/>
    <dgm:cxn modelId="{8C62122B-9223-4960-8195-2BE919D20B5B}" srcId="{49257DF2-42B5-4F9A-B540-B87471534C05}" destId="{5E3D28CA-7211-40CF-8117-F658AEC3F37A}" srcOrd="1" destOrd="0" parTransId="{4FEC6033-71F4-4877-9956-C720A3942180}" sibTransId="{8CA2722D-7923-4BCA-9B83-893CF19912D2}"/>
    <dgm:cxn modelId="{5CDFFDBC-996B-4FCF-A4EF-CE92C840CFC0}" srcId="{5E3D28CA-7211-40CF-8117-F658AEC3F37A}" destId="{5BCD7114-3335-4B98-BAA7-6242F21BB1E2}" srcOrd="0" destOrd="0" parTransId="{BC411C01-3DEA-4CF1-98F1-4D5B61F443AA}" sibTransId="{BC7A2EFF-9AA7-4346-AE21-916057B7E7DA}"/>
    <dgm:cxn modelId="{4CB498F7-DCA0-4FE9-B24E-396DD2D18C03}" type="presOf" srcId="{7383070D-D67D-4B7E-AA9A-C21215C64812}" destId="{915EB127-6EF4-49C1-A2BF-D8C44E5F27FD}" srcOrd="0" destOrd="0" presId="urn:microsoft.com/office/officeart/2008/layout/AlternatingHexagons"/>
    <dgm:cxn modelId="{89A406D4-BC1D-4508-8061-C70787740DC2}" type="presOf" srcId="{49257DF2-42B5-4F9A-B540-B87471534C05}" destId="{7CCB7150-577F-48CB-A4FA-5B776B5B42C6}" srcOrd="0" destOrd="0" presId="urn:microsoft.com/office/officeart/2008/layout/AlternatingHexagons"/>
    <dgm:cxn modelId="{3459D954-6459-4032-A018-985B7F8BE85E}" type="presOf" srcId="{5BCD7114-3335-4B98-BAA7-6242F21BB1E2}" destId="{B5E7FDB5-83A4-4DAA-8A56-45346C229FF8}" srcOrd="0" destOrd="0" presId="urn:microsoft.com/office/officeart/2008/layout/AlternatingHexagons"/>
    <dgm:cxn modelId="{A51BDE2F-33C7-4385-BC28-6E00BD3A6D82}" type="presOf" srcId="{F1E98468-B4B6-49C7-9019-5D3F2323576A}" destId="{4E4B2D1A-AEA2-4701-9FA2-2E0D7C114A5D}" srcOrd="0" destOrd="0" presId="urn:microsoft.com/office/officeart/2008/layout/AlternatingHexagons"/>
    <dgm:cxn modelId="{48047A0E-2CDC-4C9D-A56D-C8B5CC7E0CA1}" type="presOf" srcId="{82658577-9EED-4820-B1CE-BC614E6945B4}" destId="{7289BFEE-4518-483F-BAC9-78483EB97FEC}" srcOrd="0" destOrd="0" presId="urn:microsoft.com/office/officeart/2008/layout/AlternatingHexagons"/>
    <dgm:cxn modelId="{62407031-5B4D-4AF2-BFFA-6F53C1E0C985}" type="presOf" srcId="{5E3D28CA-7211-40CF-8117-F658AEC3F37A}" destId="{8C207063-0745-4A1C-B6A0-408F7BD2141D}" srcOrd="0" destOrd="0" presId="urn:microsoft.com/office/officeart/2008/layout/AlternatingHexagons"/>
    <dgm:cxn modelId="{55309C0E-8134-4076-98BB-C0EAF68AE17A}" type="presOf" srcId="{8CA2722D-7923-4BCA-9B83-893CF19912D2}" destId="{13F3264A-021A-4530-9467-928D188D2878}" srcOrd="0" destOrd="0" presId="urn:microsoft.com/office/officeart/2008/layout/AlternatingHexagons"/>
    <dgm:cxn modelId="{B17C5E16-2942-4A1E-85DE-7179AF53DFCE}" srcId="{49257DF2-42B5-4F9A-B540-B87471534C05}" destId="{D6EEA906-8594-45B3-8D67-AD7C8D54C72F}" srcOrd="2" destOrd="0" parTransId="{8C7FC123-71B5-4EF4-B159-C520F3BE6481}" sibTransId="{487CDA1F-5959-42BE-A7AD-6EF29D366136}"/>
    <dgm:cxn modelId="{511ECDC7-D5F4-4E38-9BAC-6079EAE91992}" srcId="{49257DF2-42B5-4F9A-B540-B87471534C05}" destId="{F1E98468-B4B6-49C7-9019-5D3F2323576A}" srcOrd="0" destOrd="0" parTransId="{5A4D7B6E-CD0A-471B-8C80-9A98208B2913}" sibTransId="{7383070D-D67D-4B7E-AA9A-C21215C64812}"/>
    <dgm:cxn modelId="{DC8CE2B7-7596-43B9-8224-66D7F6A3256D}" type="presOf" srcId="{4C83558B-6A55-4369-9EC3-2E653A87C54F}" destId="{D360DBD6-AE48-48DF-B993-FD565AB2EBDE}" srcOrd="0" destOrd="0" presId="urn:microsoft.com/office/officeart/2008/layout/AlternatingHexagons"/>
    <dgm:cxn modelId="{C518E930-535D-4CBD-822A-C24CAD1BC200}" type="presOf" srcId="{487CDA1F-5959-42BE-A7AD-6EF29D366136}" destId="{9435A717-D133-479B-8D4D-C183D99EDF34}" srcOrd="0" destOrd="0" presId="urn:microsoft.com/office/officeart/2008/layout/AlternatingHexagons"/>
    <dgm:cxn modelId="{79369998-4DB0-4C2C-BC1E-A36657F9A8E1}" type="presOf" srcId="{D6EEA906-8594-45B3-8D67-AD7C8D54C72F}" destId="{208FAAA9-1917-49CE-A802-1CACA674EAD6}" srcOrd="0" destOrd="0" presId="urn:microsoft.com/office/officeart/2008/layout/AlternatingHexagons"/>
    <dgm:cxn modelId="{805751B0-40F4-4778-BA82-8EF7C4BE5237}" type="presParOf" srcId="{7CCB7150-577F-48CB-A4FA-5B776B5B42C6}" destId="{CE688DC8-0FA0-47E8-A52D-A7F2D13147B3}" srcOrd="0" destOrd="0" presId="urn:microsoft.com/office/officeart/2008/layout/AlternatingHexagons"/>
    <dgm:cxn modelId="{99EFD972-0714-4CA7-B6D7-46973085426E}" type="presParOf" srcId="{CE688DC8-0FA0-47E8-A52D-A7F2D13147B3}" destId="{4E4B2D1A-AEA2-4701-9FA2-2E0D7C114A5D}" srcOrd="0" destOrd="0" presId="urn:microsoft.com/office/officeart/2008/layout/AlternatingHexagons"/>
    <dgm:cxn modelId="{636B1C9F-8BE5-49C5-9348-F46263A5231A}" type="presParOf" srcId="{CE688DC8-0FA0-47E8-A52D-A7F2D13147B3}" destId="{D360DBD6-AE48-48DF-B993-FD565AB2EBDE}" srcOrd="1" destOrd="0" presId="urn:microsoft.com/office/officeart/2008/layout/AlternatingHexagons"/>
    <dgm:cxn modelId="{BECAEE7B-FDB9-47D0-B242-E7ABE6AE4217}" type="presParOf" srcId="{CE688DC8-0FA0-47E8-A52D-A7F2D13147B3}" destId="{324CE461-F178-4B95-9724-E94167E0598C}" srcOrd="2" destOrd="0" presId="urn:microsoft.com/office/officeart/2008/layout/AlternatingHexagons"/>
    <dgm:cxn modelId="{5AE954D5-E95A-44B7-BB80-CD40BC650429}" type="presParOf" srcId="{CE688DC8-0FA0-47E8-A52D-A7F2D13147B3}" destId="{0B8B2EF7-D7B8-4D57-B90C-272065516015}" srcOrd="3" destOrd="0" presId="urn:microsoft.com/office/officeart/2008/layout/AlternatingHexagons"/>
    <dgm:cxn modelId="{E5827824-E01B-4414-9D54-1E10AEBCCBB7}" type="presParOf" srcId="{CE688DC8-0FA0-47E8-A52D-A7F2D13147B3}" destId="{915EB127-6EF4-49C1-A2BF-D8C44E5F27FD}" srcOrd="4" destOrd="0" presId="urn:microsoft.com/office/officeart/2008/layout/AlternatingHexagons"/>
    <dgm:cxn modelId="{5CE29F00-DD03-4663-B5B4-E73928D3A121}" type="presParOf" srcId="{7CCB7150-577F-48CB-A4FA-5B776B5B42C6}" destId="{1379A3A6-8793-49AA-8736-B9448F1BE45F}" srcOrd="1" destOrd="0" presId="urn:microsoft.com/office/officeart/2008/layout/AlternatingHexagons"/>
    <dgm:cxn modelId="{A4B0BDF9-0528-48C8-AEEF-8070FAC46463}" type="presParOf" srcId="{7CCB7150-577F-48CB-A4FA-5B776B5B42C6}" destId="{048B158A-E200-4829-BE27-34A124550C09}" srcOrd="2" destOrd="0" presId="urn:microsoft.com/office/officeart/2008/layout/AlternatingHexagons"/>
    <dgm:cxn modelId="{1ADCE883-C6A1-415F-99A2-E7E09FCA5398}" type="presParOf" srcId="{048B158A-E200-4829-BE27-34A124550C09}" destId="{8C207063-0745-4A1C-B6A0-408F7BD2141D}" srcOrd="0" destOrd="0" presId="urn:microsoft.com/office/officeart/2008/layout/AlternatingHexagons"/>
    <dgm:cxn modelId="{246A2053-B78C-4B3F-AF0D-5E6E646D7526}" type="presParOf" srcId="{048B158A-E200-4829-BE27-34A124550C09}" destId="{B5E7FDB5-83A4-4DAA-8A56-45346C229FF8}" srcOrd="1" destOrd="0" presId="urn:microsoft.com/office/officeart/2008/layout/AlternatingHexagons"/>
    <dgm:cxn modelId="{7DA73FC5-98B6-4450-92E9-E6172B72BE0D}" type="presParOf" srcId="{048B158A-E200-4829-BE27-34A124550C09}" destId="{1EE1E331-0841-42ED-ADE5-127643F81D30}" srcOrd="2" destOrd="0" presId="urn:microsoft.com/office/officeart/2008/layout/AlternatingHexagons"/>
    <dgm:cxn modelId="{ADD5B589-43B5-4A0F-A578-4A8BDF2AA7C3}" type="presParOf" srcId="{048B158A-E200-4829-BE27-34A124550C09}" destId="{C0FC7398-C3D5-40BD-BA3C-82F7660A96F2}" srcOrd="3" destOrd="0" presId="urn:microsoft.com/office/officeart/2008/layout/AlternatingHexagons"/>
    <dgm:cxn modelId="{7D77410A-FC7E-424D-AB1C-D0DC21C6FEC0}" type="presParOf" srcId="{048B158A-E200-4829-BE27-34A124550C09}" destId="{13F3264A-021A-4530-9467-928D188D2878}" srcOrd="4" destOrd="0" presId="urn:microsoft.com/office/officeart/2008/layout/AlternatingHexagons"/>
    <dgm:cxn modelId="{6BF1C392-FF6A-4C4C-A0E0-3EBE50530469}" type="presParOf" srcId="{7CCB7150-577F-48CB-A4FA-5B776B5B42C6}" destId="{6389ACDD-CDB6-4075-867B-AB82D9964939}" srcOrd="3" destOrd="0" presId="urn:microsoft.com/office/officeart/2008/layout/AlternatingHexagons"/>
    <dgm:cxn modelId="{D18AFD7F-1AB7-4695-BBC4-06F0A38552A5}" type="presParOf" srcId="{7CCB7150-577F-48CB-A4FA-5B776B5B42C6}" destId="{8C1F0FE9-3EB3-4C66-86B2-21629F5A60C1}" srcOrd="4" destOrd="0" presId="urn:microsoft.com/office/officeart/2008/layout/AlternatingHexagons"/>
    <dgm:cxn modelId="{64E1FF22-6A98-4B0D-AD29-00B9D1D037DF}" type="presParOf" srcId="{8C1F0FE9-3EB3-4C66-86B2-21629F5A60C1}" destId="{208FAAA9-1917-49CE-A802-1CACA674EAD6}" srcOrd="0" destOrd="0" presId="urn:microsoft.com/office/officeart/2008/layout/AlternatingHexagons"/>
    <dgm:cxn modelId="{372A71A4-AAA4-41BC-AA1B-242993A8DE80}" type="presParOf" srcId="{8C1F0FE9-3EB3-4C66-86B2-21629F5A60C1}" destId="{7289BFEE-4518-483F-BAC9-78483EB97FEC}" srcOrd="1" destOrd="0" presId="urn:microsoft.com/office/officeart/2008/layout/AlternatingHexagons"/>
    <dgm:cxn modelId="{9715F1F8-DF1D-41AF-A24E-93371B1F0F3F}" type="presParOf" srcId="{8C1F0FE9-3EB3-4C66-86B2-21629F5A60C1}" destId="{21332368-DFAA-48B5-B2F7-957F1060A952}" srcOrd="2" destOrd="0" presId="urn:microsoft.com/office/officeart/2008/layout/AlternatingHexagons"/>
    <dgm:cxn modelId="{03F71AE8-1C0D-450D-89E8-1EFA6C1D11DC}" type="presParOf" srcId="{8C1F0FE9-3EB3-4C66-86B2-21629F5A60C1}" destId="{E0F7B896-AD3E-48D0-AC25-DE4C7498301C}" srcOrd="3" destOrd="0" presId="urn:microsoft.com/office/officeart/2008/layout/AlternatingHexagons"/>
    <dgm:cxn modelId="{90C49B66-712E-4F25-8964-2422BADCD033}" type="presParOf" srcId="{8C1F0FE9-3EB3-4C66-86B2-21629F5A60C1}" destId="{9435A717-D133-479B-8D4D-C183D99EDF3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7216AD-E303-45EB-9C79-D0C59201860D}" type="doc">
      <dgm:prSet loTypeId="urn:microsoft.com/office/officeart/2005/8/layout/hProcess9" loCatId="process" qsTypeId="urn:microsoft.com/office/officeart/2005/8/quickstyle/simple1" qsCatId="simple" csTypeId="urn:microsoft.com/office/officeart/2005/8/colors/colorful4" csCatId="colorful" phldr="1"/>
      <dgm:spPr/>
    </dgm:pt>
    <dgm:pt modelId="{AD40E59E-C62B-4610-8A5F-7457852C8D54}">
      <dgm:prSet phldrT="[Text]" custT="1"/>
      <dgm:spPr/>
      <dgm:t>
        <a:bodyPr/>
        <a:lstStyle/>
        <a:p>
          <a:pPr algn="ctr"/>
          <a:r>
            <a:rPr lang="en-US" sz="1400" b="1" dirty="0"/>
            <a:t>Research team conducts in-depth curriculum review and meets with BPS staff</a:t>
          </a:r>
        </a:p>
      </dgm:t>
    </dgm:pt>
    <dgm:pt modelId="{79574441-A50A-4CCD-B7F0-B777DE4517C8}" type="parTrans" cxnId="{95867CA7-B6B7-43E6-8B2F-0AC284CFD67C}">
      <dgm:prSet/>
      <dgm:spPr/>
      <dgm:t>
        <a:bodyPr/>
        <a:lstStyle/>
        <a:p>
          <a:pPr algn="ctr"/>
          <a:endParaRPr lang="en-US" sz="1200"/>
        </a:p>
      </dgm:t>
    </dgm:pt>
    <dgm:pt modelId="{9243D6F2-B605-4E93-BFE6-6234D9F87030}" type="sibTrans" cxnId="{95867CA7-B6B7-43E6-8B2F-0AC284CFD67C}">
      <dgm:prSet/>
      <dgm:spPr/>
      <dgm:t>
        <a:bodyPr/>
        <a:lstStyle/>
        <a:p>
          <a:pPr algn="ctr"/>
          <a:endParaRPr lang="en-US" sz="1200"/>
        </a:p>
      </dgm:t>
    </dgm:pt>
    <dgm:pt modelId="{D895AC19-55CE-4E25-A6B3-2CBD586A8580}">
      <dgm:prSet phldrT="[Text]" custT="1"/>
      <dgm:spPr/>
      <dgm:t>
        <a:bodyPr/>
        <a:lstStyle/>
        <a:p>
          <a:pPr algn="ctr"/>
          <a:r>
            <a:rPr lang="en-US" sz="1400" b="1" dirty="0"/>
            <a:t>Further edits and adaptation following field-based piloting with BPS staff</a:t>
          </a:r>
        </a:p>
      </dgm:t>
    </dgm:pt>
    <dgm:pt modelId="{2BA74D08-D93B-4091-9D19-EA1A899D7848}" type="parTrans" cxnId="{2D776B00-9590-4284-A534-8F640B84624C}">
      <dgm:prSet/>
      <dgm:spPr/>
      <dgm:t>
        <a:bodyPr/>
        <a:lstStyle/>
        <a:p>
          <a:pPr algn="ctr"/>
          <a:endParaRPr lang="en-US" sz="1200"/>
        </a:p>
      </dgm:t>
    </dgm:pt>
    <dgm:pt modelId="{7A2C1A13-0D89-46BD-A04F-C1FA787D070E}" type="sibTrans" cxnId="{2D776B00-9590-4284-A534-8F640B84624C}">
      <dgm:prSet/>
      <dgm:spPr/>
      <dgm:t>
        <a:bodyPr/>
        <a:lstStyle/>
        <a:p>
          <a:pPr algn="ctr"/>
          <a:endParaRPr lang="en-US" sz="1200"/>
        </a:p>
      </dgm:t>
    </dgm:pt>
    <dgm:pt modelId="{119BFECD-A439-4DA8-B4E9-1B5B1639176C}">
      <dgm:prSet phldrT="[Text]" custT="1"/>
      <dgm:spPr/>
      <dgm:t>
        <a:bodyPr/>
        <a:lstStyle/>
        <a:p>
          <a:pPr algn="ctr"/>
          <a:r>
            <a:rPr lang="en-US" sz="1400" b="1" dirty="0"/>
            <a:t>Training and reliability procedures take into account BPS staff feedback</a:t>
          </a:r>
        </a:p>
      </dgm:t>
    </dgm:pt>
    <dgm:pt modelId="{4FA578E2-CF9B-4469-8D46-61B35B812878}" type="parTrans" cxnId="{5E5DD673-1464-40A5-97C7-B19EE0DCBB0E}">
      <dgm:prSet/>
      <dgm:spPr/>
      <dgm:t>
        <a:bodyPr/>
        <a:lstStyle/>
        <a:p>
          <a:pPr algn="ctr"/>
          <a:endParaRPr lang="en-US" sz="1200"/>
        </a:p>
      </dgm:t>
    </dgm:pt>
    <dgm:pt modelId="{F3A538F8-C6D6-405C-8E85-73A744091A2C}" type="sibTrans" cxnId="{5E5DD673-1464-40A5-97C7-B19EE0DCBB0E}">
      <dgm:prSet/>
      <dgm:spPr/>
      <dgm:t>
        <a:bodyPr/>
        <a:lstStyle/>
        <a:p>
          <a:pPr algn="ctr"/>
          <a:endParaRPr lang="en-US" sz="1200"/>
        </a:p>
      </dgm:t>
    </dgm:pt>
    <dgm:pt modelId="{DF871975-D9B4-4F71-930A-194604C9606D}">
      <dgm:prSet phldrT="[Text]" custT="1"/>
      <dgm:spPr/>
      <dgm:t>
        <a:bodyPr/>
        <a:lstStyle/>
        <a:p>
          <a:pPr algn="ctr"/>
          <a:r>
            <a:rPr lang="en-US" sz="1400" b="1" dirty="0"/>
            <a:t>Research team develops fidelity tool and iteratively edits it following meetings with BPS staff</a:t>
          </a:r>
        </a:p>
      </dgm:t>
    </dgm:pt>
    <dgm:pt modelId="{4FBE458C-CF07-4944-A11D-FD198E34676A}" type="parTrans" cxnId="{63677D96-80F5-46D7-BE1A-4E2AEB78A04E}">
      <dgm:prSet/>
      <dgm:spPr/>
      <dgm:t>
        <a:bodyPr/>
        <a:lstStyle/>
        <a:p>
          <a:pPr algn="ctr"/>
          <a:endParaRPr lang="en-US" sz="1200"/>
        </a:p>
      </dgm:t>
    </dgm:pt>
    <dgm:pt modelId="{9F53D66D-AED1-4E25-B897-F62BC92ED4DC}" type="sibTrans" cxnId="{63677D96-80F5-46D7-BE1A-4E2AEB78A04E}">
      <dgm:prSet/>
      <dgm:spPr/>
      <dgm:t>
        <a:bodyPr/>
        <a:lstStyle/>
        <a:p>
          <a:pPr algn="ctr"/>
          <a:endParaRPr lang="en-US" sz="1200"/>
        </a:p>
      </dgm:t>
    </dgm:pt>
    <dgm:pt modelId="{C27F91FE-FEDD-4A1B-BD9E-6F82B27E2C29}">
      <dgm:prSet phldrT="[Text]" custT="1"/>
      <dgm:spPr/>
      <dgm:t>
        <a:bodyPr/>
        <a:lstStyle/>
        <a:p>
          <a:pPr algn="ctr"/>
          <a:r>
            <a:rPr lang="en-US" sz="1400" b="1" dirty="0"/>
            <a:t>BPS instructional coaches collect data in classrooms </a:t>
          </a:r>
        </a:p>
      </dgm:t>
    </dgm:pt>
    <dgm:pt modelId="{D76336AF-B562-4398-AB08-475098DDB942}" type="sibTrans" cxnId="{9C51F424-EF84-4944-BD9E-1AAB99E97BC1}">
      <dgm:prSet/>
      <dgm:spPr/>
      <dgm:t>
        <a:bodyPr/>
        <a:lstStyle/>
        <a:p>
          <a:pPr algn="ctr"/>
          <a:endParaRPr lang="en-US" sz="1200"/>
        </a:p>
      </dgm:t>
    </dgm:pt>
    <dgm:pt modelId="{52474C89-DDB2-4372-A2BE-37B10BB87C33}" type="parTrans" cxnId="{9C51F424-EF84-4944-BD9E-1AAB99E97BC1}">
      <dgm:prSet/>
      <dgm:spPr/>
      <dgm:t>
        <a:bodyPr/>
        <a:lstStyle/>
        <a:p>
          <a:pPr algn="ctr"/>
          <a:endParaRPr lang="en-US" sz="1200"/>
        </a:p>
      </dgm:t>
    </dgm:pt>
    <dgm:pt modelId="{5FE9EDDA-9E33-4E1E-A2BA-EF0361B71FF6}" type="pres">
      <dgm:prSet presAssocID="{3E7216AD-E303-45EB-9C79-D0C59201860D}" presName="CompostProcess" presStyleCnt="0">
        <dgm:presLayoutVars>
          <dgm:dir/>
          <dgm:resizeHandles val="exact"/>
        </dgm:presLayoutVars>
      </dgm:prSet>
      <dgm:spPr/>
    </dgm:pt>
    <dgm:pt modelId="{BBAFE73D-C927-43CA-B9D5-AA0E21BEB534}" type="pres">
      <dgm:prSet presAssocID="{3E7216AD-E303-45EB-9C79-D0C59201860D}" presName="arrow" presStyleLbl="bgShp" presStyleIdx="0" presStyleCnt="1"/>
      <dgm:spPr/>
    </dgm:pt>
    <dgm:pt modelId="{EFECE97B-AD80-46DC-9C66-DD3772B4C769}" type="pres">
      <dgm:prSet presAssocID="{3E7216AD-E303-45EB-9C79-D0C59201860D}" presName="linearProcess" presStyleCnt="0"/>
      <dgm:spPr/>
    </dgm:pt>
    <dgm:pt modelId="{AD6801B9-A02D-4A44-929A-94F4B1F4301C}" type="pres">
      <dgm:prSet presAssocID="{AD40E59E-C62B-4610-8A5F-7457852C8D54}" presName="textNode" presStyleLbl="node1" presStyleIdx="0" presStyleCnt="5">
        <dgm:presLayoutVars>
          <dgm:bulletEnabled val="1"/>
        </dgm:presLayoutVars>
      </dgm:prSet>
      <dgm:spPr/>
      <dgm:t>
        <a:bodyPr/>
        <a:lstStyle/>
        <a:p>
          <a:endParaRPr lang="en-US"/>
        </a:p>
      </dgm:t>
    </dgm:pt>
    <dgm:pt modelId="{608303AF-EDB0-4340-9AD2-45F7FA60921A}" type="pres">
      <dgm:prSet presAssocID="{9243D6F2-B605-4E93-BFE6-6234D9F87030}" presName="sibTrans" presStyleCnt="0"/>
      <dgm:spPr/>
    </dgm:pt>
    <dgm:pt modelId="{CACB99E5-194F-4C09-9C38-E5B3B55F3BD6}" type="pres">
      <dgm:prSet presAssocID="{DF871975-D9B4-4F71-930A-194604C9606D}" presName="textNode" presStyleLbl="node1" presStyleIdx="1" presStyleCnt="5">
        <dgm:presLayoutVars>
          <dgm:bulletEnabled val="1"/>
        </dgm:presLayoutVars>
      </dgm:prSet>
      <dgm:spPr/>
      <dgm:t>
        <a:bodyPr/>
        <a:lstStyle/>
        <a:p>
          <a:endParaRPr lang="en-US"/>
        </a:p>
      </dgm:t>
    </dgm:pt>
    <dgm:pt modelId="{CA18AB6B-5D0A-431C-84BB-CFD8B02F887A}" type="pres">
      <dgm:prSet presAssocID="{9F53D66D-AED1-4E25-B897-F62BC92ED4DC}" presName="sibTrans" presStyleCnt="0"/>
      <dgm:spPr/>
    </dgm:pt>
    <dgm:pt modelId="{ECA5D6A5-A779-417A-9F24-B0C42BDA7ADE}" type="pres">
      <dgm:prSet presAssocID="{D895AC19-55CE-4E25-A6B3-2CBD586A8580}" presName="textNode" presStyleLbl="node1" presStyleIdx="2" presStyleCnt="5">
        <dgm:presLayoutVars>
          <dgm:bulletEnabled val="1"/>
        </dgm:presLayoutVars>
      </dgm:prSet>
      <dgm:spPr/>
      <dgm:t>
        <a:bodyPr/>
        <a:lstStyle/>
        <a:p>
          <a:endParaRPr lang="en-US"/>
        </a:p>
      </dgm:t>
    </dgm:pt>
    <dgm:pt modelId="{401647F4-3EEE-48D1-85FB-B8038D6F94FE}" type="pres">
      <dgm:prSet presAssocID="{7A2C1A13-0D89-46BD-A04F-C1FA787D070E}" presName="sibTrans" presStyleCnt="0"/>
      <dgm:spPr/>
    </dgm:pt>
    <dgm:pt modelId="{445A63A7-0156-41BE-A15F-9634B298BEE9}" type="pres">
      <dgm:prSet presAssocID="{119BFECD-A439-4DA8-B4E9-1B5B1639176C}" presName="textNode" presStyleLbl="node1" presStyleIdx="3" presStyleCnt="5">
        <dgm:presLayoutVars>
          <dgm:bulletEnabled val="1"/>
        </dgm:presLayoutVars>
      </dgm:prSet>
      <dgm:spPr/>
      <dgm:t>
        <a:bodyPr/>
        <a:lstStyle/>
        <a:p>
          <a:endParaRPr lang="en-US"/>
        </a:p>
      </dgm:t>
    </dgm:pt>
    <dgm:pt modelId="{CA9E0094-35A0-42A8-9448-130399E9211F}" type="pres">
      <dgm:prSet presAssocID="{F3A538F8-C6D6-405C-8E85-73A744091A2C}" presName="sibTrans" presStyleCnt="0"/>
      <dgm:spPr/>
    </dgm:pt>
    <dgm:pt modelId="{D1D2498F-E737-471C-AB88-09EA90DA2689}" type="pres">
      <dgm:prSet presAssocID="{C27F91FE-FEDD-4A1B-BD9E-6F82B27E2C29}" presName="textNode" presStyleLbl="node1" presStyleIdx="4" presStyleCnt="5">
        <dgm:presLayoutVars>
          <dgm:bulletEnabled val="1"/>
        </dgm:presLayoutVars>
      </dgm:prSet>
      <dgm:spPr/>
      <dgm:t>
        <a:bodyPr/>
        <a:lstStyle/>
        <a:p>
          <a:endParaRPr lang="en-US"/>
        </a:p>
      </dgm:t>
    </dgm:pt>
  </dgm:ptLst>
  <dgm:cxnLst>
    <dgm:cxn modelId="{9C51F424-EF84-4944-BD9E-1AAB99E97BC1}" srcId="{3E7216AD-E303-45EB-9C79-D0C59201860D}" destId="{C27F91FE-FEDD-4A1B-BD9E-6F82B27E2C29}" srcOrd="4" destOrd="0" parTransId="{52474C89-DDB2-4372-A2BE-37B10BB87C33}" sibTransId="{D76336AF-B562-4398-AB08-475098DDB942}"/>
    <dgm:cxn modelId="{0B9FD4E0-F69C-4849-AEA7-31F8145E1B62}" type="presOf" srcId="{AD40E59E-C62B-4610-8A5F-7457852C8D54}" destId="{AD6801B9-A02D-4A44-929A-94F4B1F4301C}" srcOrd="0" destOrd="0" presId="urn:microsoft.com/office/officeart/2005/8/layout/hProcess9"/>
    <dgm:cxn modelId="{953E6BAE-C6D0-493B-9624-D0578E46F5C2}" type="presOf" srcId="{3E7216AD-E303-45EB-9C79-D0C59201860D}" destId="{5FE9EDDA-9E33-4E1E-A2BA-EF0361B71FF6}" srcOrd="0" destOrd="0" presId="urn:microsoft.com/office/officeart/2005/8/layout/hProcess9"/>
    <dgm:cxn modelId="{1F8A6D63-AD1B-4DDB-BC36-5DB72123937D}" type="presOf" srcId="{119BFECD-A439-4DA8-B4E9-1B5B1639176C}" destId="{445A63A7-0156-41BE-A15F-9634B298BEE9}" srcOrd="0" destOrd="0" presId="urn:microsoft.com/office/officeart/2005/8/layout/hProcess9"/>
    <dgm:cxn modelId="{2706D5E4-1B78-4DD3-94F9-2FE811C84D3B}" type="presOf" srcId="{DF871975-D9B4-4F71-930A-194604C9606D}" destId="{CACB99E5-194F-4C09-9C38-E5B3B55F3BD6}" srcOrd="0" destOrd="0" presId="urn:microsoft.com/office/officeart/2005/8/layout/hProcess9"/>
    <dgm:cxn modelId="{2D776B00-9590-4284-A534-8F640B84624C}" srcId="{3E7216AD-E303-45EB-9C79-D0C59201860D}" destId="{D895AC19-55CE-4E25-A6B3-2CBD586A8580}" srcOrd="2" destOrd="0" parTransId="{2BA74D08-D93B-4091-9D19-EA1A899D7848}" sibTransId="{7A2C1A13-0D89-46BD-A04F-C1FA787D070E}"/>
    <dgm:cxn modelId="{9F8564F1-DFE5-425E-A738-443A9607E247}" type="presOf" srcId="{C27F91FE-FEDD-4A1B-BD9E-6F82B27E2C29}" destId="{D1D2498F-E737-471C-AB88-09EA90DA2689}" srcOrd="0" destOrd="0" presId="urn:microsoft.com/office/officeart/2005/8/layout/hProcess9"/>
    <dgm:cxn modelId="{99E297B9-EEFD-408C-B5A8-CA8CB910251E}" type="presOf" srcId="{D895AC19-55CE-4E25-A6B3-2CBD586A8580}" destId="{ECA5D6A5-A779-417A-9F24-B0C42BDA7ADE}" srcOrd="0" destOrd="0" presId="urn:microsoft.com/office/officeart/2005/8/layout/hProcess9"/>
    <dgm:cxn modelId="{63677D96-80F5-46D7-BE1A-4E2AEB78A04E}" srcId="{3E7216AD-E303-45EB-9C79-D0C59201860D}" destId="{DF871975-D9B4-4F71-930A-194604C9606D}" srcOrd="1" destOrd="0" parTransId="{4FBE458C-CF07-4944-A11D-FD198E34676A}" sibTransId="{9F53D66D-AED1-4E25-B897-F62BC92ED4DC}"/>
    <dgm:cxn modelId="{95867CA7-B6B7-43E6-8B2F-0AC284CFD67C}" srcId="{3E7216AD-E303-45EB-9C79-D0C59201860D}" destId="{AD40E59E-C62B-4610-8A5F-7457852C8D54}" srcOrd="0" destOrd="0" parTransId="{79574441-A50A-4CCD-B7F0-B777DE4517C8}" sibTransId="{9243D6F2-B605-4E93-BFE6-6234D9F87030}"/>
    <dgm:cxn modelId="{5E5DD673-1464-40A5-97C7-B19EE0DCBB0E}" srcId="{3E7216AD-E303-45EB-9C79-D0C59201860D}" destId="{119BFECD-A439-4DA8-B4E9-1B5B1639176C}" srcOrd="3" destOrd="0" parTransId="{4FA578E2-CF9B-4469-8D46-61B35B812878}" sibTransId="{F3A538F8-C6D6-405C-8E85-73A744091A2C}"/>
    <dgm:cxn modelId="{ABEF36FC-F5BB-4A09-B0FE-A04CDAA86B4F}" type="presParOf" srcId="{5FE9EDDA-9E33-4E1E-A2BA-EF0361B71FF6}" destId="{BBAFE73D-C927-43CA-B9D5-AA0E21BEB534}" srcOrd="0" destOrd="0" presId="urn:microsoft.com/office/officeart/2005/8/layout/hProcess9"/>
    <dgm:cxn modelId="{4D9B8A73-A238-4960-BB13-DED193084AFF}" type="presParOf" srcId="{5FE9EDDA-9E33-4E1E-A2BA-EF0361B71FF6}" destId="{EFECE97B-AD80-46DC-9C66-DD3772B4C769}" srcOrd="1" destOrd="0" presId="urn:microsoft.com/office/officeart/2005/8/layout/hProcess9"/>
    <dgm:cxn modelId="{86E7C082-0812-4961-B4BC-6E191D1418A1}" type="presParOf" srcId="{EFECE97B-AD80-46DC-9C66-DD3772B4C769}" destId="{AD6801B9-A02D-4A44-929A-94F4B1F4301C}" srcOrd="0" destOrd="0" presId="urn:microsoft.com/office/officeart/2005/8/layout/hProcess9"/>
    <dgm:cxn modelId="{19656834-3E34-4F77-903A-FD8BEF749BF6}" type="presParOf" srcId="{EFECE97B-AD80-46DC-9C66-DD3772B4C769}" destId="{608303AF-EDB0-4340-9AD2-45F7FA60921A}" srcOrd="1" destOrd="0" presId="urn:microsoft.com/office/officeart/2005/8/layout/hProcess9"/>
    <dgm:cxn modelId="{DF16DA81-827D-41C7-BE73-2CAC19CE1D50}" type="presParOf" srcId="{EFECE97B-AD80-46DC-9C66-DD3772B4C769}" destId="{CACB99E5-194F-4C09-9C38-E5B3B55F3BD6}" srcOrd="2" destOrd="0" presId="urn:microsoft.com/office/officeart/2005/8/layout/hProcess9"/>
    <dgm:cxn modelId="{4470124D-886B-4DB0-BBA4-F680341A336C}" type="presParOf" srcId="{EFECE97B-AD80-46DC-9C66-DD3772B4C769}" destId="{CA18AB6B-5D0A-431C-84BB-CFD8B02F887A}" srcOrd="3" destOrd="0" presId="urn:microsoft.com/office/officeart/2005/8/layout/hProcess9"/>
    <dgm:cxn modelId="{3CEE4107-EDD8-445D-8AB7-41DA77CF48BF}" type="presParOf" srcId="{EFECE97B-AD80-46DC-9C66-DD3772B4C769}" destId="{ECA5D6A5-A779-417A-9F24-B0C42BDA7ADE}" srcOrd="4" destOrd="0" presId="urn:microsoft.com/office/officeart/2005/8/layout/hProcess9"/>
    <dgm:cxn modelId="{B5C2524A-45FF-438D-82E2-C7303EA69E1E}" type="presParOf" srcId="{EFECE97B-AD80-46DC-9C66-DD3772B4C769}" destId="{401647F4-3EEE-48D1-85FB-B8038D6F94FE}" srcOrd="5" destOrd="0" presId="urn:microsoft.com/office/officeart/2005/8/layout/hProcess9"/>
    <dgm:cxn modelId="{DEEBE8D0-0F96-463E-9885-D5A8DF1B1EE0}" type="presParOf" srcId="{EFECE97B-AD80-46DC-9C66-DD3772B4C769}" destId="{445A63A7-0156-41BE-A15F-9634B298BEE9}" srcOrd="6" destOrd="0" presId="urn:microsoft.com/office/officeart/2005/8/layout/hProcess9"/>
    <dgm:cxn modelId="{92E253F2-ACDC-421D-A938-F9FEFECCC2C5}" type="presParOf" srcId="{EFECE97B-AD80-46DC-9C66-DD3772B4C769}" destId="{CA9E0094-35A0-42A8-9448-130399E9211F}" srcOrd="7" destOrd="0" presId="urn:microsoft.com/office/officeart/2005/8/layout/hProcess9"/>
    <dgm:cxn modelId="{535C7BE0-7648-4D6B-A1D5-D873518C1E4C}" type="presParOf" srcId="{EFECE97B-AD80-46DC-9C66-DD3772B4C769}" destId="{D1D2498F-E737-471C-AB88-09EA90DA2689}"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9E41B6-1392-4E4F-B917-131C06D0E1F5}"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C73B375B-F3DF-4654-A014-B07C804C60C6}">
      <dgm:prSet phldrT="[Text]"/>
      <dgm:spPr/>
      <dgm:t>
        <a:bodyPr/>
        <a:lstStyle/>
        <a:p>
          <a:r>
            <a:rPr lang="en-US" dirty="0"/>
            <a:t>N = 41 classrooms in 20 schools </a:t>
          </a:r>
        </a:p>
      </dgm:t>
    </dgm:pt>
    <dgm:pt modelId="{5FC8366F-C9D6-4B8E-96FF-E8FBA5167A24}" type="parTrans" cxnId="{BE757796-326A-42BE-812C-538A40D576A1}">
      <dgm:prSet/>
      <dgm:spPr/>
      <dgm:t>
        <a:bodyPr/>
        <a:lstStyle/>
        <a:p>
          <a:endParaRPr lang="en-US"/>
        </a:p>
      </dgm:t>
    </dgm:pt>
    <dgm:pt modelId="{7DDDA1E3-3148-4A21-9E95-5D9A76F73116}" type="sibTrans" cxnId="{BE757796-326A-42BE-812C-538A40D576A1}">
      <dgm:prSet/>
      <dgm:spPr/>
      <dgm:t>
        <a:bodyPr/>
        <a:lstStyle/>
        <a:p>
          <a:endParaRPr lang="en-US"/>
        </a:p>
      </dgm:t>
    </dgm:pt>
    <dgm:pt modelId="{FC96F83B-760C-4822-B099-3CD01AB046BE}">
      <dgm:prSet phldrT="[Text]" custT="1"/>
      <dgm:spPr/>
      <dgm:t>
        <a:bodyPr/>
        <a:lstStyle/>
        <a:p>
          <a:r>
            <a:rPr lang="en-US" sz="1600" dirty="0"/>
            <a:t>41 total public prekindergarten classrooms participated (97% of teachers in participating schools)</a:t>
          </a:r>
        </a:p>
      </dgm:t>
    </dgm:pt>
    <dgm:pt modelId="{0411B055-2B50-490B-90C7-B2336C948CD9}" type="parTrans" cxnId="{492F4974-0AAE-4B2E-BA17-FDB81A1D291D}">
      <dgm:prSet/>
      <dgm:spPr/>
      <dgm:t>
        <a:bodyPr/>
        <a:lstStyle/>
        <a:p>
          <a:endParaRPr lang="en-US"/>
        </a:p>
      </dgm:t>
    </dgm:pt>
    <dgm:pt modelId="{05FB790B-90A6-4989-854F-165A81A2C49E}" type="sibTrans" cxnId="{492F4974-0AAE-4B2E-BA17-FDB81A1D291D}">
      <dgm:prSet/>
      <dgm:spPr/>
      <dgm:t>
        <a:bodyPr/>
        <a:lstStyle/>
        <a:p>
          <a:endParaRPr lang="en-US"/>
        </a:p>
      </dgm:t>
    </dgm:pt>
    <dgm:pt modelId="{1A4622F0-B5E3-437D-AD83-A38DBA655E51}">
      <dgm:prSet phldrT="[Text]"/>
      <dgm:spPr/>
      <dgm:t>
        <a:bodyPr/>
        <a:lstStyle/>
        <a:p>
          <a:r>
            <a:rPr lang="en-US" dirty="0"/>
            <a:t>Classrooms observed 2x</a:t>
          </a:r>
        </a:p>
      </dgm:t>
    </dgm:pt>
    <dgm:pt modelId="{B45E1DAD-E4B0-4B2C-8D59-2F8C63CFCA96}" type="parTrans" cxnId="{D2E5F795-1D7F-4CE0-9004-600AEDE004C0}">
      <dgm:prSet/>
      <dgm:spPr/>
      <dgm:t>
        <a:bodyPr/>
        <a:lstStyle/>
        <a:p>
          <a:endParaRPr lang="en-US"/>
        </a:p>
      </dgm:t>
    </dgm:pt>
    <dgm:pt modelId="{D8774E85-1A1A-42BC-8981-D307BD970922}" type="sibTrans" cxnId="{D2E5F795-1D7F-4CE0-9004-600AEDE004C0}">
      <dgm:prSet/>
      <dgm:spPr/>
      <dgm:t>
        <a:bodyPr/>
        <a:lstStyle/>
        <a:p>
          <a:endParaRPr lang="en-US"/>
        </a:p>
      </dgm:t>
    </dgm:pt>
    <dgm:pt modelId="{133B118E-6297-4556-AE40-D6EC6C3FFE7E}">
      <dgm:prSet phldrT="[Text]" custT="1"/>
      <dgm:spPr/>
      <dgm:t>
        <a:bodyPr/>
        <a:lstStyle/>
        <a:p>
          <a:r>
            <a:rPr lang="en-US" sz="1600" dirty="0"/>
            <a:t>Each classroom observed on two separate days for 2 – 3 hours/obs. Observation data averaged across days.</a:t>
          </a:r>
        </a:p>
      </dgm:t>
    </dgm:pt>
    <dgm:pt modelId="{C676DB6E-80FA-48B7-B60E-1BD48BC0239C}" type="parTrans" cxnId="{D9E127FA-2A36-4A96-A056-E28FEAA1EB42}">
      <dgm:prSet/>
      <dgm:spPr/>
      <dgm:t>
        <a:bodyPr/>
        <a:lstStyle/>
        <a:p>
          <a:endParaRPr lang="en-US"/>
        </a:p>
      </dgm:t>
    </dgm:pt>
    <dgm:pt modelId="{B87B145A-E9B6-4F11-879A-595B762A9DD1}" type="sibTrans" cxnId="{D9E127FA-2A36-4A96-A056-E28FEAA1EB42}">
      <dgm:prSet/>
      <dgm:spPr/>
      <dgm:t>
        <a:bodyPr/>
        <a:lstStyle/>
        <a:p>
          <a:endParaRPr lang="en-US"/>
        </a:p>
      </dgm:t>
    </dgm:pt>
    <dgm:pt modelId="{C8F90DE6-0285-424E-BBD3-2889F334C861}">
      <dgm:prSet phldrT="[Text]"/>
      <dgm:spPr/>
      <dgm:t>
        <a:bodyPr/>
        <a:lstStyle/>
        <a:p>
          <a:r>
            <a:rPr lang="en-US" dirty="0"/>
            <a:t>Reliability </a:t>
          </a:r>
        </a:p>
      </dgm:t>
    </dgm:pt>
    <dgm:pt modelId="{1B06562C-074C-4D36-BAEB-E6CCBBD8A8A5}" type="parTrans" cxnId="{3B51EFE6-78B0-4686-8936-5E9CA3451063}">
      <dgm:prSet/>
      <dgm:spPr/>
      <dgm:t>
        <a:bodyPr/>
        <a:lstStyle/>
        <a:p>
          <a:endParaRPr lang="en-US"/>
        </a:p>
      </dgm:t>
    </dgm:pt>
    <dgm:pt modelId="{BAFD2EA7-E1F2-4A48-993E-77954FDD5C92}" type="sibTrans" cxnId="{3B51EFE6-78B0-4686-8936-5E9CA3451063}">
      <dgm:prSet/>
      <dgm:spPr/>
      <dgm:t>
        <a:bodyPr/>
        <a:lstStyle/>
        <a:p>
          <a:endParaRPr lang="en-US"/>
        </a:p>
      </dgm:t>
    </dgm:pt>
    <dgm:pt modelId="{E8B08289-555C-4CC4-8088-0FD01282C15F}">
      <dgm:prSet phldrT="[Text]" custT="1"/>
      <dgm:spPr/>
      <dgm:t>
        <a:bodyPr/>
        <a:lstStyle/>
        <a:p>
          <a:r>
            <a:rPr lang="en-US" sz="1600" dirty="0"/>
            <a:t>20% of observational visits were coded by two BPS coaches; Reliability analysis suggests high agreement.</a:t>
          </a:r>
        </a:p>
      </dgm:t>
    </dgm:pt>
    <dgm:pt modelId="{CD8BE1DD-DC1A-4B1B-9D45-510BEAA24593}" type="parTrans" cxnId="{15986EA5-130C-4CDB-959D-F51A0936EBC0}">
      <dgm:prSet/>
      <dgm:spPr/>
      <dgm:t>
        <a:bodyPr/>
        <a:lstStyle/>
        <a:p>
          <a:endParaRPr lang="en-US"/>
        </a:p>
      </dgm:t>
    </dgm:pt>
    <dgm:pt modelId="{646FF210-DFE8-464C-8F3A-BA586D287C57}" type="sibTrans" cxnId="{15986EA5-130C-4CDB-959D-F51A0936EBC0}">
      <dgm:prSet/>
      <dgm:spPr/>
      <dgm:t>
        <a:bodyPr/>
        <a:lstStyle/>
        <a:p>
          <a:endParaRPr lang="en-US"/>
        </a:p>
      </dgm:t>
    </dgm:pt>
    <dgm:pt modelId="{8B03B808-31CF-4BFF-926D-7EF04C3E02FA}" type="pres">
      <dgm:prSet presAssocID="{A89E41B6-1392-4E4F-B917-131C06D0E1F5}" presName="Name0" presStyleCnt="0">
        <dgm:presLayoutVars>
          <dgm:chMax/>
          <dgm:chPref/>
          <dgm:dir/>
          <dgm:animLvl val="lvl"/>
        </dgm:presLayoutVars>
      </dgm:prSet>
      <dgm:spPr/>
      <dgm:t>
        <a:bodyPr/>
        <a:lstStyle/>
        <a:p>
          <a:endParaRPr lang="en-US"/>
        </a:p>
      </dgm:t>
    </dgm:pt>
    <dgm:pt modelId="{2792EBBD-AE25-4916-BE40-ACAAD397A13E}" type="pres">
      <dgm:prSet presAssocID="{C73B375B-F3DF-4654-A014-B07C804C60C6}" presName="composite" presStyleCnt="0"/>
      <dgm:spPr/>
    </dgm:pt>
    <dgm:pt modelId="{99435BC1-3A8A-4DB1-8D96-80C09AB6A778}" type="pres">
      <dgm:prSet presAssocID="{C73B375B-F3DF-4654-A014-B07C804C60C6}" presName="Parent1" presStyleLbl="node1" presStyleIdx="0" presStyleCnt="6">
        <dgm:presLayoutVars>
          <dgm:chMax val="1"/>
          <dgm:chPref val="1"/>
          <dgm:bulletEnabled val="1"/>
        </dgm:presLayoutVars>
      </dgm:prSet>
      <dgm:spPr/>
      <dgm:t>
        <a:bodyPr/>
        <a:lstStyle/>
        <a:p>
          <a:endParaRPr lang="en-US"/>
        </a:p>
      </dgm:t>
    </dgm:pt>
    <dgm:pt modelId="{9300962A-324F-4161-B464-E207B40E7B5D}" type="pres">
      <dgm:prSet presAssocID="{C73B375B-F3DF-4654-A014-B07C804C60C6}" presName="Childtext1" presStyleLbl="revTx" presStyleIdx="0" presStyleCnt="3">
        <dgm:presLayoutVars>
          <dgm:chMax val="0"/>
          <dgm:chPref val="0"/>
          <dgm:bulletEnabled val="1"/>
        </dgm:presLayoutVars>
      </dgm:prSet>
      <dgm:spPr/>
      <dgm:t>
        <a:bodyPr/>
        <a:lstStyle/>
        <a:p>
          <a:endParaRPr lang="en-US"/>
        </a:p>
      </dgm:t>
    </dgm:pt>
    <dgm:pt modelId="{B1B3A280-771E-46FC-AA4F-5A031D838C76}" type="pres">
      <dgm:prSet presAssocID="{C73B375B-F3DF-4654-A014-B07C804C60C6}" presName="BalanceSpacing" presStyleCnt="0"/>
      <dgm:spPr/>
    </dgm:pt>
    <dgm:pt modelId="{BE7CF93F-5076-447B-9B65-3F99EE85AA93}" type="pres">
      <dgm:prSet presAssocID="{C73B375B-F3DF-4654-A014-B07C804C60C6}" presName="BalanceSpacing1" presStyleCnt="0"/>
      <dgm:spPr/>
    </dgm:pt>
    <dgm:pt modelId="{8C8E7627-B2C5-4FFB-95E0-1CFB7329A95A}" type="pres">
      <dgm:prSet presAssocID="{7DDDA1E3-3148-4A21-9E95-5D9A76F73116}" presName="Accent1Text" presStyleLbl="node1" presStyleIdx="1" presStyleCnt="6"/>
      <dgm:spPr/>
      <dgm:t>
        <a:bodyPr/>
        <a:lstStyle/>
        <a:p>
          <a:endParaRPr lang="en-US"/>
        </a:p>
      </dgm:t>
    </dgm:pt>
    <dgm:pt modelId="{F592E7E9-3596-47EB-87AF-A54F4AE324E8}" type="pres">
      <dgm:prSet presAssocID="{7DDDA1E3-3148-4A21-9E95-5D9A76F73116}" presName="spaceBetweenRectangles" presStyleCnt="0"/>
      <dgm:spPr/>
    </dgm:pt>
    <dgm:pt modelId="{6B338024-2709-4A35-9A16-337EC180E33C}" type="pres">
      <dgm:prSet presAssocID="{1A4622F0-B5E3-437D-AD83-A38DBA655E51}" presName="composite" presStyleCnt="0"/>
      <dgm:spPr/>
    </dgm:pt>
    <dgm:pt modelId="{1E4BD919-E7FB-426F-8566-32131A015EFA}" type="pres">
      <dgm:prSet presAssocID="{1A4622F0-B5E3-437D-AD83-A38DBA655E51}" presName="Parent1" presStyleLbl="node1" presStyleIdx="2" presStyleCnt="6">
        <dgm:presLayoutVars>
          <dgm:chMax val="1"/>
          <dgm:chPref val="1"/>
          <dgm:bulletEnabled val="1"/>
        </dgm:presLayoutVars>
      </dgm:prSet>
      <dgm:spPr/>
      <dgm:t>
        <a:bodyPr/>
        <a:lstStyle/>
        <a:p>
          <a:endParaRPr lang="en-US"/>
        </a:p>
      </dgm:t>
    </dgm:pt>
    <dgm:pt modelId="{BCA1BCA9-30E5-48F5-904E-E74E0C46C460}" type="pres">
      <dgm:prSet presAssocID="{1A4622F0-B5E3-437D-AD83-A38DBA655E51}" presName="Childtext1" presStyleLbl="revTx" presStyleIdx="1" presStyleCnt="3">
        <dgm:presLayoutVars>
          <dgm:chMax val="0"/>
          <dgm:chPref val="0"/>
          <dgm:bulletEnabled val="1"/>
        </dgm:presLayoutVars>
      </dgm:prSet>
      <dgm:spPr/>
      <dgm:t>
        <a:bodyPr/>
        <a:lstStyle/>
        <a:p>
          <a:endParaRPr lang="en-US"/>
        </a:p>
      </dgm:t>
    </dgm:pt>
    <dgm:pt modelId="{1594C770-D3A4-405B-9882-40FD6406F681}" type="pres">
      <dgm:prSet presAssocID="{1A4622F0-B5E3-437D-AD83-A38DBA655E51}" presName="BalanceSpacing" presStyleCnt="0"/>
      <dgm:spPr/>
    </dgm:pt>
    <dgm:pt modelId="{2A526D2B-1B1E-421F-9616-3121B4C43048}" type="pres">
      <dgm:prSet presAssocID="{1A4622F0-B5E3-437D-AD83-A38DBA655E51}" presName="BalanceSpacing1" presStyleCnt="0"/>
      <dgm:spPr/>
    </dgm:pt>
    <dgm:pt modelId="{C9870550-D50E-4DC8-9078-985177B5CC28}" type="pres">
      <dgm:prSet presAssocID="{D8774E85-1A1A-42BC-8981-D307BD970922}" presName="Accent1Text" presStyleLbl="node1" presStyleIdx="3" presStyleCnt="6"/>
      <dgm:spPr/>
      <dgm:t>
        <a:bodyPr/>
        <a:lstStyle/>
        <a:p>
          <a:endParaRPr lang="en-US"/>
        </a:p>
      </dgm:t>
    </dgm:pt>
    <dgm:pt modelId="{88620E8A-BE6C-4EF2-A353-E8B8E04C44C5}" type="pres">
      <dgm:prSet presAssocID="{D8774E85-1A1A-42BC-8981-D307BD970922}" presName="spaceBetweenRectangles" presStyleCnt="0"/>
      <dgm:spPr/>
    </dgm:pt>
    <dgm:pt modelId="{C868C5F3-349E-4780-A770-F4EEB57607CC}" type="pres">
      <dgm:prSet presAssocID="{C8F90DE6-0285-424E-BBD3-2889F334C861}" presName="composite" presStyleCnt="0"/>
      <dgm:spPr/>
    </dgm:pt>
    <dgm:pt modelId="{6AD7F827-D1C2-4F2C-9C37-5A1F62E5D8AA}" type="pres">
      <dgm:prSet presAssocID="{C8F90DE6-0285-424E-BBD3-2889F334C861}" presName="Parent1" presStyleLbl="node1" presStyleIdx="4" presStyleCnt="6">
        <dgm:presLayoutVars>
          <dgm:chMax val="1"/>
          <dgm:chPref val="1"/>
          <dgm:bulletEnabled val="1"/>
        </dgm:presLayoutVars>
      </dgm:prSet>
      <dgm:spPr/>
      <dgm:t>
        <a:bodyPr/>
        <a:lstStyle/>
        <a:p>
          <a:endParaRPr lang="en-US"/>
        </a:p>
      </dgm:t>
    </dgm:pt>
    <dgm:pt modelId="{7CB3D7BE-08F6-4463-9957-676FBD10AD77}" type="pres">
      <dgm:prSet presAssocID="{C8F90DE6-0285-424E-BBD3-2889F334C861}" presName="Childtext1" presStyleLbl="revTx" presStyleIdx="2" presStyleCnt="3">
        <dgm:presLayoutVars>
          <dgm:chMax val="0"/>
          <dgm:chPref val="0"/>
          <dgm:bulletEnabled val="1"/>
        </dgm:presLayoutVars>
      </dgm:prSet>
      <dgm:spPr/>
      <dgm:t>
        <a:bodyPr/>
        <a:lstStyle/>
        <a:p>
          <a:endParaRPr lang="en-US"/>
        </a:p>
      </dgm:t>
    </dgm:pt>
    <dgm:pt modelId="{552455EA-6997-460B-AF1E-D9F6FA42C6F6}" type="pres">
      <dgm:prSet presAssocID="{C8F90DE6-0285-424E-BBD3-2889F334C861}" presName="BalanceSpacing" presStyleCnt="0"/>
      <dgm:spPr/>
    </dgm:pt>
    <dgm:pt modelId="{D353EAEA-A5F0-464C-8A8C-9C6B0FB506E1}" type="pres">
      <dgm:prSet presAssocID="{C8F90DE6-0285-424E-BBD3-2889F334C861}" presName="BalanceSpacing1" presStyleCnt="0"/>
      <dgm:spPr/>
    </dgm:pt>
    <dgm:pt modelId="{A1593610-96D7-426B-B106-C0CAEDAB9F01}" type="pres">
      <dgm:prSet presAssocID="{BAFD2EA7-E1F2-4A48-993E-77954FDD5C92}" presName="Accent1Text" presStyleLbl="node1" presStyleIdx="5" presStyleCnt="6"/>
      <dgm:spPr/>
      <dgm:t>
        <a:bodyPr/>
        <a:lstStyle/>
        <a:p>
          <a:endParaRPr lang="en-US"/>
        </a:p>
      </dgm:t>
    </dgm:pt>
  </dgm:ptLst>
  <dgm:cxnLst>
    <dgm:cxn modelId="{492F4974-0AAE-4B2E-BA17-FDB81A1D291D}" srcId="{C73B375B-F3DF-4654-A014-B07C804C60C6}" destId="{FC96F83B-760C-4822-B099-3CD01AB046BE}" srcOrd="0" destOrd="0" parTransId="{0411B055-2B50-490B-90C7-B2336C948CD9}" sibTransId="{05FB790B-90A6-4989-854F-165A81A2C49E}"/>
    <dgm:cxn modelId="{EF8B2F25-16F0-41DD-8F4D-0ADABD628710}" type="presOf" srcId="{D8774E85-1A1A-42BC-8981-D307BD970922}" destId="{C9870550-D50E-4DC8-9078-985177B5CC28}" srcOrd="0" destOrd="0" presId="urn:microsoft.com/office/officeart/2008/layout/AlternatingHexagons"/>
    <dgm:cxn modelId="{54C34E0D-E25F-43D1-BCAE-3A6617C69D74}" type="presOf" srcId="{7DDDA1E3-3148-4A21-9E95-5D9A76F73116}" destId="{8C8E7627-B2C5-4FFB-95E0-1CFB7329A95A}" srcOrd="0" destOrd="0" presId="urn:microsoft.com/office/officeart/2008/layout/AlternatingHexagons"/>
    <dgm:cxn modelId="{F2EFB2E3-27C3-44E1-A51E-5534311679F4}" type="presOf" srcId="{C8F90DE6-0285-424E-BBD3-2889F334C861}" destId="{6AD7F827-D1C2-4F2C-9C37-5A1F62E5D8AA}" srcOrd="0" destOrd="0" presId="urn:microsoft.com/office/officeart/2008/layout/AlternatingHexagons"/>
    <dgm:cxn modelId="{D2E5F795-1D7F-4CE0-9004-600AEDE004C0}" srcId="{A89E41B6-1392-4E4F-B917-131C06D0E1F5}" destId="{1A4622F0-B5E3-437D-AD83-A38DBA655E51}" srcOrd="1" destOrd="0" parTransId="{B45E1DAD-E4B0-4B2C-8D59-2F8C63CFCA96}" sibTransId="{D8774E85-1A1A-42BC-8981-D307BD970922}"/>
    <dgm:cxn modelId="{4BB8F496-BBE9-4144-934F-34E967A2704A}" type="presOf" srcId="{E8B08289-555C-4CC4-8088-0FD01282C15F}" destId="{7CB3D7BE-08F6-4463-9957-676FBD10AD77}" srcOrd="0" destOrd="0" presId="urn:microsoft.com/office/officeart/2008/layout/AlternatingHexagons"/>
    <dgm:cxn modelId="{6F7B670E-73CA-49B7-A632-C85CEBCC27C5}" type="presOf" srcId="{1A4622F0-B5E3-437D-AD83-A38DBA655E51}" destId="{1E4BD919-E7FB-426F-8566-32131A015EFA}" srcOrd="0" destOrd="0" presId="urn:microsoft.com/office/officeart/2008/layout/AlternatingHexagons"/>
    <dgm:cxn modelId="{BE757796-326A-42BE-812C-538A40D576A1}" srcId="{A89E41B6-1392-4E4F-B917-131C06D0E1F5}" destId="{C73B375B-F3DF-4654-A014-B07C804C60C6}" srcOrd="0" destOrd="0" parTransId="{5FC8366F-C9D6-4B8E-96FF-E8FBA5167A24}" sibTransId="{7DDDA1E3-3148-4A21-9E95-5D9A76F73116}"/>
    <dgm:cxn modelId="{D9E127FA-2A36-4A96-A056-E28FEAA1EB42}" srcId="{1A4622F0-B5E3-437D-AD83-A38DBA655E51}" destId="{133B118E-6297-4556-AE40-D6EC6C3FFE7E}" srcOrd="0" destOrd="0" parTransId="{C676DB6E-80FA-48B7-B60E-1BD48BC0239C}" sibTransId="{B87B145A-E9B6-4F11-879A-595B762A9DD1}"/>
    <dgm:cxn modelId="{F1E54B73-8CD8-4147-A36A-2337AD19F5C3}" type="presOf" srcId="{BAFD2EA7-E1F2-4A48-993E-77954FDD5C92}" destId="{A1593610-96D7-426B-B106-C0CAEDAB9F01}" srcOrd="0" destOrd="0" presId="urn:microsoft.com/office/officeart/2008/layout/AlternatingHexagons"/>
    <dgm:cxn modelId="{5043B19A-591D-4B74-8A53-B774FE71C937}" type="presOf" srcId="{A89E41B6-1392-4E4F-B917-131C06D0E1F5}" destId="{8B03B808-31CF-4BFF-926D-7EF04C3E02FA}" srcOrd="0" destOrd="0" presId="urn:microsoft.com/office/officeart/2008/layout/AlternatingHexagons"/>
    <dgm:cxn modelId="{BC6F2356-26D1-44B6-A3F4-9B5A9D1C8FB5}" type="presOf" srcId="{133B118E-6297-4556-AE40-D6EC6C3FFE7E}" destId="{BCA1BCA9-30E5-48F5-904E-E74E0C46C460}" srcOrd="0" destOrd="0" presId="urn:microsoft.com/office/officeart/2008/layout/AlternatingHexagons"/>
    <dgm:cxn modelId="{3B51EFE6-78B0-4686-8936-5E9CA3451063}" srcId="{A89E41B6-1392-4E4F-B917-131C06D0E1F5}" destId="{C8F90DE6-0285-424E-BBD3-2889F334C861}" srcOrd="2" destOrd="0" parTransId="{1B06562C-074C-4D36-BAEB-E6CCBBD8A8A5}" sibTransId="{BAFD2EA7-E1F2-4A48-993E-77954FDD5C92}"/>
    <dgm:cxn modelId="{ABA55463-7523-4012-BFA2-81BFD6FBE5A7}" type="presOf" srcId="{C73B375B-F3DF-4654-A014-B07C804C60C6}" destId="{99435BC1-3A8A-4DB1-8D96-80C09AB6A778}" srcOrd="0" destOrd="0" presId="urn:microsoft.com/office/officeart/2008/layout/AlternatingHexagons"/>
    <dgm:cxn modelId="{15986EA5-130C-4CDB-959D-F51A0936EBC0}" srcId="{C8F90DE6-0285-424E-BBD3-2889F334C861}" destId="{E8B08289-555C-4CC4-8088-0FD01282C15F}" srcOrd="0" destOrd="0" parTransId="{CD8BE1DD-DC1A-4B1B-9D45-510BEAA24593}" sibTransId="{646FF210-DFE8-464C-8F3A-BA586D287C57}"/>
    <dgm:cxn modelId="{D73D6887-C476-43C7-AF5E-4DDF7A14E84A}" type="presOf" srcId="{FC96F83B-760C-4822-B099-3CD01AB046BE}" destId="{9300962A-324F-4161-B464-E207B40E7B5D}" srcOrd="0" destOrd="0" presId="urn:microsoft.com/office/officeart/2008/layout/AlternatingHexagons"/>
    <dgm:cxn modelId="{3D705454-A75F-445A-8823-F25E7AA26E47}" type="presParOf" srcId="{8B03B808-31CF-4BFF-926D-7EF04C3E02FA}" destId="{2792EBBD-AE25-4916-BE40-ACAAD397A13E}" srcOrd="0" destOrd="0" presId="urn:microsoft.com/office/officeart/2008/layout/AlternatingHexagons"/>
    <dgm:cxn modelId="{E0B7312D-EEC5-48A9-A73D-5FD32EDC5A19}" type="presParOf" srcId="{2792EBBD-AE25-4916-BE40-ACAAD397A13E}" destId="{99435BC1-3A8A-4DB1-8D96-80C09AB6A778}" srcOrd="0" destOrd="0" presId="urn:microsoft.com/office/officeart/2008/layout/AlternatingHexagons"/>
    <dgm:cxn modelId="{43FB945B-9073-49D0-8472-906E72A45AC1}" type="presParOf" srcId="{2792EBBD-AE25-4916-BE40-ACAAD397A13E}" destId="{9300962A-324F-4161-B464-E207B40E7B5D}" srcOrd="1" destOrd="0" presId="urn:microsoft.com/office/officeart/2008/layout/AlternatingHexagons"/>
    <dgm:cxn modelId="{EF7346C0-1921-4E27-8E6B-0B5765E8A3CF}" type="presParOf" srcId="{2792EBBD-AE25-4916-BE40-ACAAD397A13E}" destId="{B1B3A280-771E-46FC-AA4F-5A031D838C76}" srcOrd="2" destOrd="0" presId="urn:microsoft.com/office/officeart/2008/layout/AlternatingHexagons"/>
    <dgm:cxn modelId="{F0A77AF0-70F2-4C4C-BFBD-A568D9CEBB70}" type="presParOf" srcId="{2792EBBD-AE25-4916-BE40-ACAAD397A13E}" destId="{BE7CF93F-5076-447B-9B65-3F99EE85AA93}" srcOrd="3" destOrd="0" presId="urn:microsoft.com/office/officeart/2008/layout/AlternatingHexagons"/>
    <dgm:cxn modelId="{21001DB5-3626-4274-A7C8-0DB0D5BEE308}" type="presParOf" srcId="{2792EBBD-AE25-4916-BE40-ACAAD397A13E}" destId="{8C8E7627-B2C5-4FFB-95E0-1CFB7329A95A}" srcOrd="4" destOrd="0" presId="urn:microsoft.com/office/officeart/2008/layout/AlternatingHexagons"/>
    <dgm:cxn modelId="{CB9EE603-CC71-4D21-A0BB-CF153F82AF74}" type="presParOf" srcId="{8B03B808-31CF-4BFF-926D-7EF04C3E02FA}" destId="{F592E7E9-3596-47EB-87AF-A54F4AE324E8}" srcOrd="1" destOrd="0" presId="urn:microsoft.com/office/officeart/2008/layout/AlternatingHexagons"/>
    <dgm:cxn modelId="{0D7F1489-B83C-4011-BF64-E4C739C29DFF}" type="presParOf" srcId="{8B03B808-31CF-4BFF-926D-7EF04C3E02FA}" destId="{6B338024-2709-4A35-9A16-337EC180E33C}" srcOrd="2" destOrd="0" presId="urn:microsoft.com/office/officeart/2008/layout/AlternatingHexagons"/>
    <dgm:cxn modelId="{275CEEBC-50BA-4935-AF1C-B20327566DB9}" type="presParOf" srcId="{6B338024-2709-4A35-9A16-337EC180E33C}" destId="{1E4BD919-E7FB-426F-8566-32131A015EFA}" srcOrd="0" destOrd="0" presId="urn:microsoft.com/office/officeart/2008/layout/AlternatingHexagons"/>
    <dgm:cxn modelId="{8310CEFF-C2E1-472A-B0CB-0BF9A64A1AFE}" type="presParOf" srcId="{6B338024-2709-4A35-9A16-337EC180E33C}" destId="{BCA1BCA9-30E5-48F5-904E-E74E0C46C460}" srcOrd="1" destOrd="0" presId="urn:microsoft.com/office/officeart/2008/layout/AlternatingHexagons"/>
    <dgm:cxn modelId="{E8B81574-2AF8-4387-A144-2641CB6B0F7A}" type="presParOf" srcId="{6B338024-2709-4A35-9A16-337EC180E33C}" destId="{1594C770-D3A4-405B-9882-40FD6406F681}" srcOrd="2" destOrd="0" presId="urn:microsoft.com/office/officeart/2008/layout/AlternatingHexagons"/>
    <dgm:cxn modelId="{7112E2B0-5826-41DF-8317-03243D6DA451}" type="presParOf" srcId="{6B338024-2709-4A35-9A16-337EC180E33C}" destId="{2A526D2B-1B1E-421F-9616-3121B4C43048}" srcOrd="3" destOrd="0" presId="urn:microsoft.com/office/officeart/2008/layout/AlternatingHexagons"/>
    <dgm:cxn modelId="{11FED5E5-07E4-41E5-AE8C-7938229B4324}" type="presParOf" srcId="{6B338024-2709-4A35-9A16-337EC180E33C}" destId="{C9870550-D50E-4DC8-9078-985177B5CC28}" srcOrd="4" destOrd="0" presId="urn:microsoft.com/office/officeart/2008/layout/AlternatingHexagons"/>
    <dgm:cxn modelId="{DE2D4FD4-46E5-46CE-A6AF-47D1BAED41D2}" type="presParOf" srcId="{8B03B808-31CF-4BFF-926D-7EF04C3E02FA}" destId="{88620E8A-BE6C-4EF2-A353-E8B8E04C44C5}" srcOrd="3" destOrd="0" presId="urn:microsoft.com/office/officeart/2008/layout/AlternatingHexagons"/>
    <dgm:cxn modelId="{AA139C47-D7BA-4366-8E38-7ECD66A7CE9C}" type="presParOf" srcId="{8B03B808-31CF-4BFF-926D-7EF04C3E02FA}" destId="{C868C5F3-349E-4780-A770-F4EEB57607CC}" srcOrd="4" destOrd="0" presId="urn:microsoft.com/office/officeart/2008/layout/AlternatingHexagons"/>
    <dgm:cxn modelId="{BAABDAE8-2AC4-40D8-9A1A-468D24879D43}" type="presParOf" srcId="{C868C5F3-349E-4780-A770-F4EEB57607CC}" destId="{6AD7F827-D1C2-4F2C-9C37-5A1F62E5D8AA}" srcOrd="0" destOrd="0" presId="urn:microsoft.com/office/officeart/2008/layout/AlternatingHexagons"/>
    <dgm:cxn modelId="{AE92B620-5D1A-44AB-A26D-A514CD3A02BA}" type="presParOf" srcId="{C868C5F3-349E-4780-A770-F4EEB57607CC}" destId="{7CB3D7BE-08F6-4463-9957-676FBD10AD77}" srcOrd="1" destOrd="0" presId="urn:microsoft.com/office/officeart/2008/layout/AlternatingHexagons"/>
    <dgm:cxn modelId="{366B330C-F018-4ABB-92ED-73EA00D80577}" type="presParOf" srcId="{C868C5F3-349E-4780-A770-F4EEB57607CC}" destId="{552455EA-6997-460B-AF1E-D9F6FA42C6F6}" srcOrd="2" destOrd="0" presId="urn:microsoft.com/office/officeart/2008/layout/AlternatingHexagons"/>
    <dgm:cxn modelId="{335CBFCE-4EED-4B35-9A2C-25677D0DC488}" type="presParOf" srcId="{C868C5F3-349E-4780-A770-F4EEB57607CC}" destId="{D353EAEA-A5F0-464C-8A8C-9C6B0FB506E1}" srcOrd="3" destOrd="0" presId="urn:microsoft.com/office/officeart/2008/layout/AlternatingHexagons"/>
    <dgm:cxn modelId="{32896C61-3C43-46D9-AD37-544CA1C404C3}" type="presParOf" srcId="{C868C5F3-349E-4780-A770-F4EEB57607CC}" destId="{A1593610-96D7-426B-B106-C0CAEDAB9F01}"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F069E4-2A9D-4B88-ABD6-D00493DB6E9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322B7FF-10D4-496F-A36F-599820103E91}">
      <dgm:prSet phldrT="[Text]"/>
      <dgm:spPr/>
      <dgm:t>
        <a:bodyPr/>
        <a:lstStyle/>
        <a:p>
          <a:r>
            <a:rPr lang="en-US" dirty="0"/>
            <a:t>Vocabulary</a:t>
          </a:r>
        </a:p>
        <a:p>
          <a:r>
            <a:rPr lang="en-US" dirty="0"/>
            <a:t>(</a:t>
          </a:r>
          <a:r>
            <a:rPr lang="en-US" dirty="0">
              <a:sym typeface="Symbol"/>
            </a:rPr>
            <a:t> = </a:t>
          </a:r>
          <a:r>
            <a:rPr lang="en-US" dirty="0"/>
            <a:t> .91)</a:t>
          </a:r>
        </a:p>
      </dgm:t>
    </dgm:pt>
    <dgm:pt modelId="{1FBFC881-CC50-4F05-95AD-B47D45B01258}" type="parTrans" cxnId="{717D8FAD-919D-4C69-A2C2-E63E6B6F4A70}">
      <dgm:prSet/>
      <dgm:spPr/>
      <dgm:t>
        <a:bodyPr/>
        <a:lstStyle/>
        <a:p>
          <a:endParaRPr lang="en-US"/>
        </a:p>
      </dgm:t>
    </dgm:pt>
    <dgm:pt modelId="{B46C2FF0-6EF7-404E-AE78-E9B4B6C3C0DB}" type="sibTrans" cxnId="{717D8FAD-919D-4C69-A2C2-E63E6B6F4A70}">
      <dgm:prSet/>
      <dgm:spPr/>
      <dgm:t>
        <a:bodyPr/>
        <a:lstStyle/>
        <a:p>
          <a:endParaRPr lang="en-US"/>
        </a:p>
      </dgm:t>
    </dgm:pt>
    <dgm:pt modelId="{CEB47F9B-E528-48A3-AD94-3BC4902E7045}">
      <dgm:prSet phldrT="[Text]"/>
      <dgm:spPr/>
      <dgm:t>
        <a:bodyPr/>
        <a:lstStyle/>
        <a:p>
          <a:r>
            <a:rPr lang="en-US" dirty="0"/>
            <a:t>Extending/Building</a:t>
          </a:r>
        </a:p>
        <a:p>
          <a:r>
            <a:rPr lang="en-US" dirty="0"/>
            <a:t>(</a:t>
          </a:r>
          <a:r>
            <a:rPr lang="en-US" dirty="0">
              <a:sym typeface="Symbol"/>
            </a:rPr>
            <a:t> = .91)</a:t>
          </a:r>
          <a:endParaRPr lang="en-US" dirty="0"/>
        </a:p>
      </dgm:t>
    </dgm:pt>
    <dgm:pt modelId="{7A1CD1B4-A5F1-47C7-8281-90B81131EEFB}" type="parTrans" cxnId="{2690D36D-9B29-4772-922B-53D847D7A4B5}">
      <dgm:prSet/>
      <dgm:spPr/>
      <dgm:t>
        <a:bodyPr/>
        <a:lstStyle/>
        <a:p>
          <a:endParaRPr lang="en-US"/>
        </a:p>
      </dgm:t>
    </dgm:pt>
    <dgm:pt modelId="{FAFED113-2FBB-4716-A292-FBC0B73C5629}" type="sibTrans" cxnId="{2690D36D-9B29-4772-922B-53D847D7A4B5}">
      <dgm:prSet/>
      <dgm:spPr/>
      <dgm:t>
        <a:bodyPr/>
        <a:lstStyle/>
        <a:p>
          <a:endParaRPr lang="en-US"/>
        </a:p>
      </dgm:t>
    </dgm:pt>
    <dgm:pt modelId="{3452257B-5A4F-41D2-9D76-32453B1340B5}">
      <dgm:prSet phldrT="[Text]"/>
      <dgm:spPr/>
      <dgm:t>
        <a:bodyPr/>
        <a:lstStyle/>
        <a:p>
          <a:r>
            <a:rPr lang="en-US" dirty="0"/>
            <a:t>Summary/ Reflection/Making Connections</a:t>
          </a:r>
        </a:p>
        <a:p>
          <a:r>
            <a:rPr lang="en-US" dirty="0"/>
            <a:t>(</a:t>
          </a:r>
          <a:r>
            <a:rPr lang="en-US" dirty="0">
              <a:sym typeface="Symbol"/>
            </a:rPr>
            <a:t> = .79)</a:t>
          </a:r>
          <a:endParaRPr lang="en-US" dirty="0"/>
        </a:p>
      </dgm:t>
    </dgm:pt>
    <dgm:pt modelId="{76DDD1C7-BA7C-4573-9817-613DEB995F41}" type="parTrans" cxnId="{5E047377-8CBE-4CAC-9FC8-7D91DC3B5DDD}">
      <dgm:prSet/>
      <dgm:spPr/>
      <dgm:t>
        <a:bodyPr/>
        <a:lstStyle/>
        <a:p>
          <a:endParaRPr lang="en-US"/>
        </a:p>
      </dgm:t>
    </dgm:pt>
    <dgm:pt modelId="{003E342E-55F0-4AB1-89EA-5E5E4B68C6E8}" type="sibTrans" cxnId="{5E047377-8CBE-4CAC-9FC8-7D91DC3B5DDD}">
      <dgm:prSet/>
      <dgm:spPr/>
      <dgm:t>
        <a:bodyPr/>
        <a:lstStyle/>
        <a:p>
          <a:endParaRPr lang="en-US"/>
        </a:p>
      </dgm:t>
    </dgm:pt>
    <dgm:pt modelId="{D3408604-0F97-4E07-9DCD-276D4DB8DF86}">
      <dgm:prSet phldrT="[Text]"/>
      <dgm:spPr/>
      <dgm:t>
        <a:bodyPr/>
        <a:lstStyle/>
        <a:p>
          <a:r>
            <a:rPr lang="en-US" dirty="0"/>
            <a:t>Scaffolding/ Differentiation</a:t>
          </a:r>
        </a:p>
        <a:p>
          <a:r>
            <a:rPr lang="en-US" dirty="0"/>
            <a:t>(</a:t>
          </a:r>
          <a:r>
            <a:rPr lang="en-US" dirty="0">
              <a:sym typeface="Symbol"/>
            </a:rPr>
            <a:t> = .82)</a:t>
          </a:r>
          <a:endParaRPr lang="en-US" dirty="0"/>
        </a:p>
      </dgm:t>
    </dgm:pt>
    <dgm:pt modelId="{FA2E296C-E8A7-40BC-A646-24B4285972F3}" type="parTrans" cxnId="{ED1F5113-2EA6-49CC-B8A9-D51B8701B334}">
      <dgm:prSet/>
      <dgm:spPr/>
      <dgm:t>
        <a:bodyPr/>
        <a:lstStyle/>
        <a:p>
          <a:endParaRPr lang="en-US"/>
        </a:p>
      </dgm:t>
    </dgm:pt>
    <dgm:pt modelId="{BC2683B3-42B6-45F5-95B8-7876953AA3BC}" type="sibTrans" cxnId="{ED1F5113-2EA6-49CC-B8A9-D51B8701B334}">
      <dgm:prSet/>
      <dgm:spPr/>
      <dgm:t>
        <a:bodyPr/>
        <a:lstStyle/>
        <a:p>
          <a:endParaRPr lang="en-US"/>
        </a:p>
      </dgm:t>
    </dgm:pt>
    <dgm:pt modelId="{5FB3B594-DC4B-4092-83D6-3326D0CD500C}" type="pres">
      <dgm:prSet presAssocID="{10F069E4-2A9D-4B88-ABD6-D00493DB6E90}" presName="diagram" presStyleCnt="0">
        <dgm:presLayoutVars>
          <dgm:dir/>
          <dgm:resizeHandles val="exact"/>
        </dgm:presLayoutVars>
      </dgm:prSet>
      <dgm:spPr/>
      <dgm:t>
        <a:bodyPr/>
        <a:lstStyle/>
        <a:p>
          <a:endParaRPr lang="en-US"/>
        </a:p>
      </dgm:t>
    </dgm:pt>
    <dgm:pt modelId="{CAB6F844-62A8-4FBE-8E61-EA9D5A55339F}" type="pres">
      <dgm:prSet presAssocID="{4322B7FF-10D4-496F-A36F-599820103E91}" presName="node" presStyleLbl="node1" presStyleIdx="0" presStyleCnt="4">
        <dgm:presLayoutVars>
          <dgm:bulletEnabled val="1"/>
        </dgm:presLayoutVars>
      </dgm:prSet>
      <dgm:spPr/>
      <dgm:t>
        <a:bodyPr/>
        <a:lstStyle/>
        <a:p>
          <a:endParaRPr lang="en-US"/>
        </a:p>
      </dgm:t>
    </dgm:pt>
    <dgm:pt modelId="{D9AFA229-96DC-4DB7-83DE-64E868D2CF86}" type="pres">
      <dgm:prSet presAssocID="{B46C2FF0-6EF7-404E-AE78-E9B4B6C3C0DB}" presName="sibTrans" presStyleCnt="0"/>
      <dgm:spPr/>
    </dgm:pt>
    <dgm:pt modelId="{9410AFC9-8740-451A-AF93-7F517346ECEF}" type="pres">
      <dgm:prSet presAssocID="{CEB47F9B-E528-48A3-AD94-3BC4902E7045}" presName="node" presStyleLbl="node1" presStyleIdx="1" presStyleCnt="4">
        <dgm:presLayoutVars>
          <dgm:bulletEnabled val="1"/>
        </dgm:presLayoutVars>
      </dgm:prSet>
      <dgm:spPr/>
      <dgm:t>
        <a:bodyPr/>
        <a:lstStyle/>
        <a:p>
          <a:endParaRPr lang="en-US"/>
        </a:p>
      </dgm:t>
    </dgm:pt>
    <dgm:pt modelId="{6E54A9A1-13FB-4097-AB31-D5410016A257}" type="pres">
      <dgm:prSet presAssocID="{FAFED113-2FBB-4716-A292-FBC0B73C5629}" presName="sibTrans" presStyleCnt="0"/>
      <dgm:spPr/>
    </dgm:pt>
    <dgm:pt modelId="{4B43AE2C-9178-4E90-A8A5-C4CC031CE265}" type="pres">
      <dgm:prSet presAssocID="{3452257B-5A4F-41D2-9D76-32453B1340B5}" presName="node" presStyleLbl="node1" presStyleIdx="2" presStyleCnt="4">
        <dgm:presLayoutVars>
          <dgm:bulletEnabled val="1"/>
        </dgm:presLayoutVars>
      </dgm:prSet>
      <dgm:spPr/>
      <dgm:t>
        <a:bodyPr/>
        <a:lstStyle/>
        <a:p>
          <a:endParaRPr lang="en-US"/>
        </a:p>
      </dgm:t>
    </dgm:pt>
    <dgm:pt modelId="{8F54F41A-8E41-4EDB-9251-A42777586BD3}" type="pres">
      <dgm:prSet presAssocID="{003E342E-55F0-4AB1-89EA-5E5E4B68C6E8}" presName="sibTrans" presStyleCnt="0"/>
      <dgm:spPr/>
    </dgm:pt>
    <dgm:pt modelId="{8287E522-F0D4-427C-9DB6-D863D21FBB59}" type="pres">
      <dgm:prSet presAssocID="{D3408604-0F97-4E07-9DCD-276D4DB8DF86}" presName="node" presStyleLbl="node1" presStyleIdx="3" presStyleCnt="4">
        <dgm:presLayoutVars>
          <dgm:bulletEnabled val="1"/>
        </dgm:presLayoutVars>
      </dgm:prSet>
      <dgm:spPr/>
      <dgm:t>
        <a:bodyPr/>
        <a:lstStyle/>
        <a:p>
          <a:endParaRPr lang="en-US"/>
        </a:p>
      </dgm:t>
    </dgm:pt>
  </dgm:ptLst>
  <dgm:cxnLst>
    <dgm:cxn modelId="{717D8FAD-919D-4C69-A2C2-E63E6B6F4A70}" srcId="{10F069E4-2A9D-4B88-ABD6-D00493DB6E90}" destId="{4322B7FF-10D4-496F-A36F-599820103E91}" srcOrd="0" destOrd="0" parTransId="{1FBFC881-CC50-4F05-95AD-B47D45B01258}" sibTransId="{B46C2FF0-6EF7-404E-AE78-E9B4B6C3C0DB}"/>
    <dgm:cxn modelId="{CF77EE8D-A393-4859-9046-49D3173C6504}" type="presOf" srcId="{3452257B-5A4F-41D2-9D76-32453B1340B5}" destId="{4B43AE2C-9178-4E90-A8A5-C4CC031CE265}" srcOrd="0" destOrd="0" presId="urn:microsoft.com/office/officeart/2005/8/layout/default"/>
    <dgm:cxn modelId="{4CF31ACC-1DB8-4D2C-9AEB-A1EE07F93534}" type="presOf" srcId="{D3408604-0F97-4E07-9DCD-276D4DB8DF86}" destId="{8287E522-F0D4-427C-9DB6-D863D21FBB59}" srcOrd="0" destOrd="0" presId="urn:microsoft.com/office/officeart/2005/8/layout/default"/>
    <dgm:cxn modelId="{41E2E130-7F5C-4D0A-B5F4-2DFC0C995137}" type="presOf" srcId="{10F069E4-2A9D-4B88-ABD6-D00493DB6E90}" destId="{5FB3B594-DC4B-4092-83D6-3326D0CD500C}" srcOrd="0" destOrd="0" presId="urn:microsoft.com/office/officeart/2005/8/layout/default"/>
    <dgm:cxn modelId="{A9B5B3E2-A5E4-4676-9A2B-AB44257449E1}" type="presOf" srcId="{4322B7FF-10D4-496F-A36F-599820103E91}" destId="{CAB6F844-62A8-4FBE-8E61-EA9D5A55339F}" srcOrd="0" destOrd="0" presId="urn:microsoft.com/office/officeart/2005/8/layout/default"/>
    <dgm:cxn modelId="{5E047377-8CBE-4CAC-9FC8-7D91DC3B5DDD}" srcId="{10F069E4-2A9D-4B88-ABD6-D00493DB6E90}" destId="{3452257B-5A4F-41D2-9D76-32453B1340B5}" srcOrd="2" destOrd="0" parTransId="{76DDD1C7-BA7C-4573-9817-613DEB995F41}" sibTransId="{003E342E-55F0-4AB1-89EA-5E5E4B68C6E8}"/>
    <dgm:cxn modelId="{E2095308-29AC-4757-9FDA-956B7D46E40C}" type="presOf" srcId="{CEB47F9B-E528-48A3-AD94-3BC4902E7045}" destId="{9410AFC9-8740-451A-AF93-7F517346ECEF}" srcOrd="0" destOrd="0" presId="urn:microsoft.com/office/officeart/2005/8/layout/default"/>
    <dgm:cxn modelId="{2690D36D-9B29-4772-922B-53D847D7A4B5}" srcId="{10F069E4-2A9D-4B88-ABD6-D00493DB6E90}" destId="{CEB47F9B-E528-48A3-AD94-3BC4902E7045}" srcOrd="1" destOrd="0" parTransId="{7A1CD1B4-A5F1-47C7-8281-90B81131EEFB}" sibTransId="{FAFED113-2FBB-4716-A292-FBC0B73C5629}"/>
    <dgm:cxn modelId="{ED1F5113-2EA6-49CC-B8A9-D51B8701B334}" srcId="{10F069E4-2A9D-4B88-ABD6-D00493DB6E90}" destId="{D3408604-0F97-4E07-9DCD-276D4DB8DF86}" srcOrd="3" destOrd="0" parTransId="{FA2E296C-E8A7-40BC-A646-24B4285972F3}" sibTransId="{BC2683B3-42B6-45F5-95B8-7876953AA3BC}"/>
    <dgm:cxn modelId="{2F227AD3-4D5F-44E1-B05A-12CD941A9D12}" type="presParOf" srcId="{5FB3B594-DC4B-4092-83D6-3326D0CD500C}" destId="{CAB6F844-62A8-4FBE-8E61-EA9D5A55339F}" srcOrd="0" destOrd="0" presId="urn:microsoft.com/office/officeart/2005/8/layout/default"/>
    <dgm:cxn modelId="{8035ABC2-414A-47BB-BCAB-B45A23FC28FF}" type="presParOf" srcId="{5FB3B594-DC4B-4092-83D6-3326D0CD500C}" destId="{D9AFA229-96DC-4DB7-83DE-64E868D2CF86}" srcOrd="1" destOrd="0" presId="urn:microsoft.com/office/officeart/2005/8/layout/default"/>
    <dgm:cxn modelId="{CA4E7C07-6379-4BCD-8CCB-ECA1C5897C16}" type="presParOf" srcId="{5FB3B594-DC4B-4092-83D6-3326D0CD500C}" destId="{9410AFC9-8740-451A-AF93-7F517346ECEF}" srcOrd="2" destOrd="0" presId="urn:microsoft.com/office/officeart/2005/8/layout/default"/>
    <dgm:cxn modelId="{432220FB-1D30-4B28-8157-DB5BA7DC3FD0}" type="presParOf" srcId="{5FB3B594-DC4B-4092-83D6-3326D0CD500C}" destId="{6E54A9A1-13FB-4097-AB31-D5410016A257}" srcOrd="3" destOrd="0" presId="urn:microsoft.com/office/officeart/2005/8/layout/default"/>
    <dgm:cxn modelId="{9D8AC8F5-3E45-4CDC-8E9C-7A9D194F2129}" type="presParOf" srcId="{5FB3B594-DC4B-4092-83D6-3326D0CD500C}" destId="{4B43AE2C-9178-4E90-A8A5-C4CC031CE265}" srcOrd="4" destOrd="0" presId="urn:microsoft.com/office/officeart/2005/8/layout/default"/>
    <dgm:cxn modelId="{049349BF-631A-4136-BBA6-8841D1A8C2BE}" type="presParOf" srcId="{5FB3B594-DC4B-4092-83D6-3326D0CD500C}" destId="{8F54F41A-8E41-4EDB-9251-A42777586BD3}" srcOrd="5" destOrd="0" presId="urn:microsoft.com/office/officeart/2005/8/layout/default"/>
    <dgm:cxn modelId="{F4BE4B00-47DA-4E7D-BC2C-8744DB455CC9}" type="presParOf" srcId="{5FB3B594-DC4B-4092-83D6-3326D0CD500C}" destId="{8287E522-F0D4-427C-9DB6-D863D21FBB5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1086BC-73F4-472C-BFFD-CB6D61C60B5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BCC28CCA-5BB7-4B58-9315-728C0AF7921A}">
      <dgm:prSet phldrT="[Text]" custT="1"/>
      <dgm:spPr/>
      <dgm:t>
        <a:bodyPr/>
        <a:lstStyle/>
        <a:p>
          <a:r>
            <a:rPr lang="en-US" sz="2400" dirty="0"/>
            <a:t>Reliable fidelity data can be collected by district staff.</a:t>
          </a:r>
        </a:p>
      </dgm:t>
    </dgm:pt>
    <dgm:pt modelId="{1E6B53AC-3104-4BC4-9706-6C3FEEA337DD}" type="parTrans" cxnId="{5A3C1135-AD22-4834-B838-F57E83E5E91D}">
      <dgm:prSet/>
      <dgm:spPr/>
      <dgm:t>
        <a:bodyPr/>
        <a:lstStyle/>
        <a:p>
          <a:endParaRPr lang="en-US"/>
        </a:p>
      </dgm:t>
    </dgm:pt>
    <dgm:pt modelId="{56352ABF-4BA8-4210-AAB8-D6C2C67995E7}" type="sibTrans" cxnId="{5A3C1135-AD22-4834-B838-F57E83E5E91D}">
      <dgm:prSet/>
      <dgm:spPr/>
      <dgm:t>
        <a:bodyPr/>
        <a:lstStyle/>
        <a:p>
          <a:endParaRPr lang="en-US"/>
        </a:p>
      </dgm:t>
    </dgm:pt>
    <dgm:pt modelId="{C75AF788-D8ED-4713-ABFA-F7486CD3A26F}">
      <dgm:prSet phldrT="[Text]" custT="1"/>
      <dgm:spPr/>
      <dgm:t>
        <a:bodyPr/>
        <a:lstStyle/>
        <a:p>
          <a:r>
            <a:rPr lang="en-US" sz="2400" dirty="0"/>
            <a:t>Systematic variation in fidelity across classrooms. </a:t>
          </a:r>
        </a:p>
      </dgm:t>
    </dgm:pt>
    <dgm:pt modelId="{921DC888-16C6-4325-B99E-577C31C2547C}" type="parTrans" cxnId="{1020898D-707F-457C-912E-4BA510B52A94}">
      <dgm:prSet/>
      <dgm:spPr/>
      <dgm:t>
        <a:bodyPr/>
        <a:lstStyle/>
        <a:p>
          <a:endParaRPr lang="en-US"/>
        </a:p>
      </dgm:t>
    </dgm:pt>
    <dgm:pt modelId="{4AC0171B-E5DB-430B-8C32-02F0BD8007BA}" type="sibTrans" cxnId="{1020898D-707F-457C-912E-4BA510B52A94}">
      <dgm:prSet/>
      <dgm:spPr/>
      <dgm:t>
        <a:bodyPr/>
        <a:lstStyle/>
        <a:p>
          <a:endParaRPr lang="en-US"/>
        </a:p>
      </dgm:t>
    </dgm:pt>
    <dgm:pt modelId="{3B935ABB-DA83-46B0-917B-58978A834485}">
      <dgm:prSet phldrT="[Text]" custT="1"/>
      <dgm:spPr/>
      <dgm:t>
        <a:bodyPr/>
        <a:lstStyle/>
        <a:p>
          <a:r>
            <a:rPr lang="en-US" sz="2400" dirty="0"/>
            <a:t>Fidelity may predict math outcomes (on a small magnitude) but story is likely in the subgroups for a diverse sample with varying skill levels at baseline and follow-up.</a:t>
          </a:r>
        </a:p>
      </dgm:t>
    </dgm:pt>
    <dgm:pt modelId="{FFDEAB85-651B-4B93-B8FF-B7C48C0B534D}" type="parTrans" cxnId="{7E374938-8D7E-40F9-8B95-44E721BA7909}">
      <dgm:prSet/>
      <dgm:spPr/>
      <dgm:t>
        <a:bodyPr/>
        <a:lstStyle/>
        <a:p>
          <a:endParaRPr lang="en-US"/>
        </a:p>
      </dgm:t>
    </dgm:pt>
    <dgm:pt modelId="{2A60B875-7C69-405D-BF99-58DC2B093DDD}" type="sibTrans" cxnId="{7E374938-8D7E-40F9-8B95-44E721BA7909}">
      <dgm:prSet/>
      <dgm:spPr/>
      <dgm:t>
        <a:bodyPr/>
        <a:lstStyle/>
        <a:p>
          <a:endParaRPr lang="en-US"/>
        </a:p>
      </dgm:t>
    </dgm:pt>
    <dgm:pt modelId="{55AB8587-6252-4345-B38D-C8F843935877}" type="pres">
      <dgm:prSet presAssocID="{0E1086BC-73F4-472C-BFFD-CB6D61C60B57}" presName="linear" presStyleCnt="0">
        <dgm:presLayoutVars>
          <dgm:dir/>
          <dgm:animLvl val="lvl"/>
          <dgm:resizeHandles val="exact"/>
        </dgm:presLayoutVars>
      </dgm:prSet>
      <dgm:spPr/>
      <dgm:t>
        <a:bodyPr/>
        <a:lstStyle/>
        <a:p>
          <a:endParaRPr lang="en-US"/>
        </a:p>
      </dgm:t>
    </dgm:pt>
    <dgm:pt modelId="{22B924D9-E600-4EC5-B33C-10D79E217BFC}" type="pres">
      <dgm:prSet presAssocID="{BCC28CCA-5BB7-4B58-9315-728C0AF7921A}" presName="parentLin" presStyleCnt="0"/>
      <dgm:spPr/>
    </dgm:pt>
    <dgm:pt modelId="{E6DFADD1-F992-4592-8CFE-5E951B780010}" type="pres">
      <dgm:prSet presAssocID="{BCC28CCA-5BB7-4B58-9315-728C0AF7921A}" presName="parentLeftMargin" presStyleLbl="node1" presStyleIdx="0" presStyleCnt="3"/>
      <dgm:spPr/>
      <dgm:t>
        <a:bodyPr/>
        <a:lstStyle/>
        <a:p>
          <a:endParaRPr lang="en-US"/>
        </a:p>
      </dgm:t>
    </dgm:pt>
    <dgm:pt modelId="{AC41F7CC-66EA-4771-B1FE-0DFABB42C7B4}" type="pres">
      <dgm:prSet presAssocID="{BCC28CCA-5BB7-4B58-9315-728C0AF7921A}" presName="parentText" presStyleLbl="node1" presStyleIdx="0" presStyleCnt="3" custScaleX="129870" custScaleY="113506">
        <dgm:presLayoutVars>
          <dgm:chMax val="0"/>
          <dgm:bulletEnabled val="1"/>
        </dgm:presLayoutVars>
      </dgm:prSet>
      <dgm:spPr/>
      <dgm:t>
        <a:bodyPr/>
        <a:lstStyle/>
        <a:p>
          <a:endParaRPr lang="en-US"/>
        </a:p>
      </dgm:t>
    </dgm:pt>
    <dgm:pt modelId="{6F449B70-54BE-4211-A455-58B2BE531520}" type="pres">
      <dgm:prSet presAssocID="{BCC28CCA-5BB7-4B58-9315-728C0AF7921A}" presName="negativeSpace" presStyleCnt="0"/>
      <dgm:spPr/>
    </dgm:pt>
    <dgm:pt modelId="{11B5421B-585A-4CE8-9BEB-FF1116A62DBE}" type="pres">
      <dgm:prSet presAssocID="{BCC28CCA-5BB7-4B58-9315-728C0AF7921A}" presName="childText" presStyleLbl="conFgAcc1" presStyleIdx="0" presStyleCnt="3">
        <dgm:presLayoutVars>
          <dgm:bulletEnabled val="1"/>
        </dgm:presLayoutVars>
      </dgm:prSet>
      <dgm:spPr/>
    </dgm:pt>
    <dgm:pt modelId="{8733D0B2-9196-44DD-98D4-6438D9D8774F}" type="pres">
      <dgm:prSet presAssocID="{56352ABF-4BA8-4210-AAB8-D6C2C67995E7}" presName="spaceBetweenRectangles" presStyleCnt="0"/>
      <dgm:spPr/>
    </dgm:pt>
    <dgm:pt modelId="{20CCA84F-E531-4DB5-BE1D-6BD6485163C9}" type="pres">
      <dgm:prSet presAssocID="{C75AF788-D8ED-4713-ABFA-F7486CD3A26F}" presName="parentLin" presStyleCnt="0"/>
      <dgm:spPr/>
    </dgm:pt>
    <dgm:pt modelId="{2D91AC2E-020F-4E61-AB51-E5AFACAEE763}" type="pres">
      <dgm:prSet presAssocID="{C75AF788-D8ED-4713-ABFA-F7486CD3A26F}" presName="parentLeftMargin" presStyleLbl="node1" presStyleIdx="0" presStyleCnt="3"/>
      <dgm:spPr/>
      <dgm:t>
        <a:bodyPr/>
        <a:lstStyle/>
        <a:p>
          <a:endParaRPr lang="en-US"/>
        </a:p>
      </dgm:t>
    </dgm:pt>
    <dgm:pt modelId="{660D20EF-7609-44E9-B40E-E550B1414A0D}" type="pres">
      <dgm:prSet presAssocID="{C75AF788-D8ED-4713-ABFA-F7486CD3A26F}" presName="parentText" presStyleLbl="node1" presStyleIdx="1" presStyleCnt="3" custScaleX="129870" custScaleY="90764">
        <dgm:presLayoutVars>
          <dgm:chMax val="0"/>
          <dgm:bulletEnabled val="1"/>
        </dgm:presLayoutVars>
      </dgm:prSet>
      <dgm:spPr/>
      <dgm:t>
        <a:bodyPr/>
        <a:lstStyle/>
        <a:p>
          <a:endParaRPr lang="en-US"/>
        </a:p>
      </dgm:t>
    </dgm:pt>
    <dgm:pt modelId="{5FE39080-43F3-42AE-A91C-089DAF7174BA}" type="pres">
      <dgm:prSet presAssocID="{C75AF788-D8ED-4713-ABFA-F7486CD3A26F}" presName="negativeSpace" presStyleCnt="0"/>
      <dgm:spPr/>
    </dgm:pt>
    <dgm:pt modelId="{7460FD6D-BFF8-41CC-8CCB-0722E624A02C}" type="pres">
      <dgm:prSet presAssocID="{C75AF788-D8ED-4713-ABFA-F7486CD3A26F}" presName="childText" presStyleLbl="conFgAcc1" presStyleIdx="1" presStyleCnt="3">
        <dgm:presLayoutVars>
          <dgm:bulletEnabled val="1"/>
        </dgm:presLayoutVars>
      </dgm:prSet>
      <dgm:spPr/>
    </dgm:pt>
    <dgm:pt modelId="{C59DB389-E3BA-45D6-BF32-1BA985CF4C80}" type="pres">
      <dgm:prSet presAssocID="{4AC0171B-E5DB-430B-8C32-02F0BD8007BA}" presName="spaceBetweenRectangles" presStyleCnt="0"/>
      <dgm:spPr/>
    </dgm:pt>
    <dgm:pt modelId="{7D8D0734-0BC7-4FA6-BA0C-312C765625B6}" type="pres">
      <dgm:prSet presAssocID="{3B935ABB-DA83-46B0-917B-58978A834485}" presName="parentLin" presStyleCnt="0"/>
      <dgm:spPr/>
    </dgm:pt>
    <dgm:pt modelId="{AFAFEFF6-71E0-40E2-831A-3584CEC20740}" type="pres">
      <dgm:prSet presAssocID="{3B935ABB-DA83-46B0-917B-58978A834485}" presName="parentLeftMargin" presStyleLbl="node1" presStyleIdx="1" presStyleCnt="3"/>
      <dgm:spPr/>
      <dgm:t>
        <a:bodyPr/>
        <a:lstStyle/>
        <a:p>
          <a:endParaRPr lang="en-US"/>
        </a:p>
      </dgm:t>
    </dgm:pt>
    <dgm:pt modelId="{E9C50CED-B66C-4EB5-9F6A-DC7BA3459506}" type="pres">
      <dgm:prSet presAssocID="{3B935ABB-DA83-46B0-917B-58978A834485}" presName="parentText" presStyleLbl="node1" presStyleIdx="2" presStyleCnt="3" custScaleX="131169" custScaleY="215628">
        <dgm:presLayoutVars>
          <dgm:chMax val="0"/>
          <dgm:bulletEnabled val="1"/>
        </dgm:presLayoutVars>
      </dgm:prSet>
      <dgm:spPr/>
      <dgm:t>
        <a:bodyPr/>
        <a:lstStyle/>
        <a:p>
          <a:endParaRPr lang="en-US"/>
        </a:p>
      </dgm:t>
    </dgm:pt>
    <dgm:pt modelId="{59E4B1A6-A58B-48CC-AA29-84815822FE26}" type="pres">
      <dgm:prSet presAssocID="{3B935ABB-DA83-46B0-917B-58978A834485}" presName="negativeSpace" presStyleCnt="0"/>
      <dgm:spPr/>
    </dgm:pt>
    <dgm:pt modelId="{25BECFC6-EB4C-40AA-9FB8-BBBA30475173}" type="pres">
      <dgm:prSet presAssocID="{3B935ABB-DA83-46B0-917B-58978A834485}" presName="childText" presStyleLbl="conFgAcc1" presStyleIdx="2" presStyleCnt="3">
        <dgm:presLayoutVars>
          <dgm:bulletEnabled val="1"/>
        </dgm:presLayoutVars>
      </dgm:prSet>
      <dgm:spPr/>
    </dgm:pt>
  </dgm:ptLst>
  <dgm:cxnLst>
    <dgm:cxn modelId="{CB3E05E6-B144-455B-BCDD-A07772334071}" type="presOf" srcId="{C75AF788-D8ED-4713-ABFA-F7486CD3A26F}" destId="{660D20EF-7609-44E9-B40E-E550B1414A0D}" srcOrd="1" destOrd="0" presId="urn:microsoft.com/office/officeart/2005/8/layout/list1"/>
    <dgm:cxn modelId="{B4052D0F-8F85-479A-B210-655768E4725F}" type="presOf" srcId="{0E1086BC-73F4-472C-BFFD-CB6D61C60B57}" destId="{55AB8587-6252-4345-B38D-C8F843935877}" srcOrd="0" destOrd="0" presId="urn:microsoft.com/office/officeart/2005/8/layout/list1"/>
    <dgm:cxn modelId="{E80EFBCE-3E07-423E-A4DF-B03A759C9907}" type="presOf" srcId="{BCC28CCA-5BB7-4B58-9315-728C0AF7921A}" destId="{AC41F7CC-66EA-4771-B1FE-0DFABB42C7B4}" srcOrd="1" destOrd="0" presId="urn:microsoft.com/office/officeart/2005/8/layout/list1"/>
    <dgm:cxn modelId="{5A3C1135-AD22-4834-B838-F57E83E5E91D}" srcId="{0E1086BC-73F4-472C-BFFD-CB6D61C60B57}" destId="{BCC28CCA-5BB7-4B58-9315-728C0AF7921A}" srcOrd="0" destOrd="0" parTransId="{1E6B53AC-3104-4BC4-9706-6C3FEEA337DD}" sibTransId="{56352ABF-4BA8-4210-AAB8-D6C2C67995E7}"/>
    <dgm:cxn modelId="{05205D25-B588-4322-B040-4A354288984F}" type="presOf" srcId="{3B935ABB-DA83-46B0-917B-58978A834485}" destId="{AFAFEFF6-71E0-40E2-831A-3584CEC20740}" srcOrd="0" destOrd="0" presId="urn:microsoft.com/office/officeart/2005/8/layout/list1"/>
    <dgm:cxn modelId="{7E374938-8D7E-40F9-8B95-44E721BA7909}" srcId="{0E1086BC-73F4-472C-BFFD-CB6D61C60B57}" destId="{3B935ABB-DA83-46B0-917B-58978A834485}" srcOrd="2" destOrd="0" parTransId="{FFDEAB85-651B-4B93-B8FF-B7C48C0B534D}" sibTransId="{2A60B875-7C69-405D-BF99-58DC2B093DDD}"/>
    <dgm:cxn modelId="{E3BF89EE-4A74-4EE0-B9CC-2BAC362DB6E8}" type="presOf" srcId="{BCC28CCA-5BB7-4B58-9315-728C0AF7921A}" destId="{E6DFADD1-F992-4592-8CFE-5E951B780010}" srcOrd="0" destOrd="0" presId="urn:microsoft.com/office/officeart/2005/8/layout/list1"/>
    <dgm:cxn modelId="{CB9C93D1-A602-403F-A7E9-8EDA17066B8A}" type="presOf" srcId="{C75AF788-D8ED-4713-ABFA-F7486CD3A26F}" destId="{2D91AC2E-020F-4E61-AB51-E5AFACAEE763}" srcOrd="0" destOrd="0" presId="urn:microsoft.com/office/officeart/2005/8/layout/list1"/>
    <dgm:cxn modelId="{1020898D-707F-457C-912E-4BA510B52A94}" srcId="{0E1086BC-73F4-472C-BFFD-CB6D61C60B57}" destId="{C75AF788-D8ED-4713-ABFA-F7486CD3A26F}" srcOrd="1" destOrd="0" parTransId="{921DC888-16C6-4325-B99E-577C31C2547C}" sibTransId="{4AC0171B-E5DB-430B-8C32-02F0BD8007BA}"/>
    <dgm:cxn modelId="{4E7393C6-A79B-47F9-B823-45EF43168A4A}" type="presOf" srcId="{3B935ABB-DA83-46B0-917B-58978A834485}" destId="{E9C50CED-B66C-4EB5-9F6A-DC7BA3459506}" srcOrd="1" destOrd="0" presId="urn:microsoft.com/office/officeart/2005/8/layout/list1"/>
    <dgm:cxn modelId="{5EFA6B1F-BF37-4B8D-AFE2-FEB74A21872D}" type="presParOf" srcId="{55AB8587-6252-4345-B38D-C8F843935877}" destId="{22B924D9-E600-4EC5-B33C-10D79E217BFC}" srcOrd="0" destOrd="0" presId="urn:microsoft.com/office/officeart/2005/8/layout/list1"/>
    <dgm:cxn modelId="{AABBFD34-ED09-4DF6-A253-57DE55CD7166}" type="presParOf" srcId="{22B924D9-E600-4EC5-B33C-10D79E217BFC}" destId="{E6DFADD1-F992-4592-8CFE-5E951B780010}" srcOrd="0" destOrd="0" presId="urn:microsoft.com/office/officeart/2005/8/layout/list1"/>
    <dgm:cxn modelId="{AC343B01-BF9A-44B8-9600-D9755C7389AE}" type="presParOf" srcId="{22B924D9-E600-4EC5-B33C-10D79E217BFC}" destId="{AC41F7CC-66EA-4771-B1FE-0DFABB42C7B4}" srcOrd="1" destOrd="0" presId="urn:microsoft.com/office/officeart/2005/8/layout/list1"/>
    <dgm:cxn modelId="{B86118D0-F97A-47E9-9AF4-2B7F4624D359}" type="presParOf" srcId="{55AB8587-6252-4345-B38D-C8F843935877}" destId="{6F449B70-54BE-4211-A455-58B2BE531520}" srcOrd="1" destOrd="0" presId="urn:microsoft.com/office/officeart/2005/8/layout/list1"/>
    <dgm:cxn modelId="{429EC5EC-031E-4366-851C-713E37A4C906}" type="presParOf" srcId="{55AB8587-6252-4345-B38D-C8F843935877}" destId="{11B5421B-585A-4CE8-9BEB-FF1116A62DBE}" srcOrd="2" destOrd="0" presId="urn:microsoft.com/office/officeart/2005/8/layout/list1"/>
    <dgm:cxn modelId="{0C5DBC2F-0C44-4727-B253-CFDBE21AD43A}" type="presParOf" srcId="{55AB8587-6252-4345-B38D-C8F843935877}" destId="{8733D0B2-9196-44DD-98D4-6438D9D8774F}" srcOrd="3" destOrd="0" presId="urn:microsoft.com/office/officeart/2005/8/layout/list1"/>
    <dgm:cxn modelId="{3D9D71ED-583D-4BBD-A560-0AF3F6E30A5E}" type="presParOf" srcId="{55AB8587-6252-4345-B38D-C8F843935877}" destId="{20CCA84F-E531-4DB5-BE1D-6BD6485163C9}" srcOrd="4" destOrd="0" presId="urn:microsoft.com/office/officeart/2005/8/layout/list1"/>
    <dgm:cxn modelId="{B87FA9FC-B041-499E-B71C-E3A5AC436D21}" type="presParOf" srcId="{20CCA84F-E531-4DB5-BE1D-6BD6485163C9}" destId="{2D91AC2E-020F-4E61-AB51-E5AFACAEE763}" srcOrd="0" destOrd="0" presId="urn:microsoft.com/office/officeart/2005/8/layout/list1"/>
    <dgm:cxn modelId="{914801AF-17EA-4555-88B9-CB166D681315}" type="presParOf" srcId="{20CCA84F-E531-4DB5-BE1D-6BD6485163C9}" destId="{660D20EF-7609-44E9-B40E-E550B1414A0D}" srcOrd="1" destOrd="0" presId="urn:microsoft.com/office/officeart/2005/8/layout/list1"/>
    <dgm:cxn modelId="{26571267-7A47-4E7F-AF96-AC45C02631B7}" type="presParOf" srcId="{55AB8587-6252-4345-B38D-C8F843935877}" destId="{5FE39080-43F3-42AE-A91C-089DAF7174BA}" srcOrd="5" destOrd="0" presId="urn:microsoft.com/office/officeart/2005/8/layout/list1"/>
    <dgm:cxn modelId="{6E018F21-E066-46A4-BC11-B3EE8F9DE590}" type="presParOf" srcId="{55AB8587-6252-4345-B38D-C8F843935877}" destId="{7460FD6D-BFF8-41CC-8CCB-0722E624A02C}" srcOrd="6" destOrd="0" presId="urn:microsoft.com/office/officeart/2005/8/layout/list1"/>
    <dgm:cxn modelId="{EF58FE3D-8ED0-4352-8A6A-66D8E2A1E6ED}" type="presParOf" srcId="{55AB8587-6252-4345-B38D-C8F843935877}" destId="{C59DB389-E3BA-45D6-BF32-1BA985CF4C80}" srcOrd="7" destOrd="0" presId="urn:microsoft.com/office/officeart/2005/8/layout/list1"/>
    <dgm:cxn modelId="{0BF16630-4CD3-476D-BE74-858005F77C03}" type="presParOf" srcId="{55AB8587-6252-4345-B38D-C8F843935877}" destId="{7D8D0734-0BC7-4FA6-BA0C-312C765625B6}" srcOrd="8" destOrd="0" presId="urn:microsoft.com/office/officeart/2005/8/layout/list1"/>
    <dgm:cxn modelId="{8D598FFD-EE07-4987-9411-6BA4375C2809}" type="presParOf" srcId="{7D8D0734-0BC7-4FA6-BA0C-312C765625B6}" destId="{AFAFEFF6-71E0-40E2-831A-3584CEC20740}" srcOrd="0" destOrd="0" presId="urn:microsoft.com/office/officeart/2005/8/layout/list1"/>
    <dgm:cxn modelId="{E50B233E-2984-4E94-A02D-3BD1CCD12503}" type="presParOf" srcId="{7D8D0734-0BC7-4FA6-BA0C-312C765625B6}" destId="{E9C50CED-B66C-4EB5-9F6A-DC7BA3459506}" srcOrd="1" destOrd="0" presId="urn:microsoft.com/office/officeart/2005/8/layout/list1"/>
    <dgm:cxn modelId="{9AA9E1BA-851D-4341-BA81-5EC9C6E7A9EC}" type="presParOf" srcId="{55AB8587-6252-4345-B38D-C8F843935877}" destId="{59E4B1A6-A58B-48CC-AA29-84815822FE26}" srcOrd="9" destOrd="0" presId="urn:microsoft.com/office/officeart/2005/8/layout/list1"/>
    <dgm:cxn modelId="{E2C56DBB-7293-4383-A83B-1898F1CA74D0}" type="presParOf" srcId="{55AB8587-6252-4345-B38D-C8F843935877}" destId="{25BECFC6-EB4C-40AA-9FB8-BBBA304751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B2D1A-AEA2-4701-9FA2-2E0D7C114A5D}">
      <dsp:nvSpPr>
        <dsp:cNvPr id="0" name=""/>
        <dsp:cNvSpPr/>
      </dsp:nvSpPr>
      <dsp:spPr>
        <a:xfrm rot="5400000">
          <a:off x="4039424" y="126054"/>
          <a:ext cx="1919882" cy="1670298"/>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Mixed evaluation results</a:t>
          </a:r>
        </a:p>
      </dsp:txBody>
      <dsp:txXfrm rot="-5400000">
        <a:off x="4424504" y="300444"/>
        <a:ext cx="1149722" cy="1321518"/>
      </dsp:txXfrm>
    </dsp:sp>
    <dsp:sp modelId="{D360DBD6-AE48-48DF-B993-FD565AB2EBDE}">
      <dsp:nvSpPr>
        <dsp:cNvPr id="0" name=""/>
        <dsp:cNvSpPr/>
      </dsp:nvSpPr>
      <dsp:spPr>
        <a:xfrm>
          <a:off x="5885199" y="385238"/>
          <a:ext cx="2142589" cy="11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Some evaluations demonstrate large to moderate impacts of </a:t>
          </a:r>
          <a:r>
            <a:rPr lang="en-US" sz="1600" kern="1200" dirty="0" err="1"/>
            <a:t>PreK</a:t>
          </a:r>
          <a:r>
            <a:rPr lang="en-US" sz="1600" kern="1200" dirty="0"/>
            <a:t> while others show null effects.</a:t>
          </a:r>
        </a:p>
      </dsp:txBody>
      <dsp:txXfrm>
        <a:off x="5885199" y="385238"/>
        <a:ext cx="2142589" cy="1151929"/>
      </dsp:txXfrm>
    </dsp:sp>
    <dsp:sp modelId="{915EB127-6EF4-49C1-A2BF-D8C44E5F27FD}">
      <dsp:nvSpPr>
        <dsp:cNvPr id="0" name=""/>
        <dsp:cNvSpPr/>
      </dsp:nvSpPr>
      <dsp:spPr>
        <a:xfrm rot="5400000">
          <a:off x="2235502" y="126054"/>
          <a:ext cx="1919882" cy="1670298"/>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2620582" y="300444"/>
        <a:ext cx="1149722" cy="1321518"/>
      </dsp:txXfrm>
    </dsp:sp>
    <dsp:sp modelId="{8C207063-0745-4A1C-B6A0-408F7BD2141D}">
      <dsp:nvSpPr>
        <dsp:cNvPr id="0" name=""/>
        <dsp:cNvSpPr/>
      </dsp:nvSpPr>
      <dsp:spPr>
        <a:xfrm rot="5400000">
          <a:off x="3134007" y="1650914"/>
          <a:ext cx="1919882" cy="1879770"/>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Role of implement-</a:t>
          </a:r>
          <a:r>
            <a:rPr lang="en-US" sz="1600" kern="1200" dirty="0" err="1"/>
            <a:t>ation</a:t>
          </a:r>
          <a:endParaRPr lang="en-US" sz="1600" kern="1200" dirty="0"/>
        </a:p>
      </dsp:txBody>
      <dsp:txXfrm rot="-5400000">
        <a:off x="3464085" y="1947496"/>
        <a:ext cx="1259726" cy="1286606"/>
      </dsp:txXfrm>
    </dsp:sp>
    <dsp:sp modelId="{B5E7FDB5-83A4-4DAA-8A56-45346C229FF8}">
      <dsp:nvSpPr>
        <dsp:cNvPr id="0" name=""/>
        <dsp:cNvSpPr/>
      </dsp:nvSpPr>
      <dsp:spPr>
        <a:xfrm>
          <a:off x="1116210" y="2014835"/>
          <a:ext cx="2073473" cy="11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en-US" sz="1600" kern="1200" dirty="0"/>
            <a:t>Combination of intended pedagogy, content, instructional activities and practices thought to shape child outcomes</a:t>
          </a:r>
        </a:p>
      </dsp:txBody>
      <dsp:txXfrm>
        <a:off x="1116210" y="2014835"/>
        <a:ext cx="2073473" cy="1151929"/>
      </dsp:txXfrm>
    </dsp:sp>
    <dsp:sp modelId="{13F3264A-021A-4530-9467-928D188D2878}">
      <dsp:nvSpPr>
        <dsp:cNvPr id="0" name=""/>
        <dsp:cNvSpPr/>
      </dsp:nvSpPr>
      <dsp:spPr>
        <a:xfrm rot="5400000">
          <a:off x="4937929" y="1755650"/>
          <a:ext cx="1919882" cy="1670298"/>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5323009" y="1930040"/>
        <a:ext cx="1149722" cy="1321518"/>
      </dsp:txXfrm>
    </dsp:sp>
    <dsp:sp modelId="{208FAAA9-1917-49CE-A802-1CACA674EAD6}">
      <dsp:nvSpPr>
        <dsp:cNvPr id="0" name=""/>
        <dsp:cNvSpPr/>
      </dsp:nvSpPr>
      <dsp:spPr>
        <a:xfrm rot="5400000">
          <a:off x="3968820" y="3385247"/>
          <a:ext cx="1919882" cy="1670298"/>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Assessing fidelity  in the field</a:t>
          </a:r>
        </a:p>
      </dsp:txBody>
      <dsp:txXfrm rot="-5400000">
        <a:off x="4353900" y="3559637"/>
        <a:ext cx="1149722" cy="1321518"/>
      </dsp:txXfrm>
    </dsp:sp>
    <dsp:sp modelId="{7289BFEE-4518-483F-BAC9-78483EB97FEC}">
      <dsp:nvSpPr>
        <dsp:cNvPr id="0" name=""/>
        <dsp:cNvSpPr/>
      </dsp:nvSpPr>
      <dsp:spPr>
        <a:xfrm>
          <a:off x="5791209" y="3428997"/>
          <a:ext cx="2425003" cy="161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Tool to assess implementation fidelity can break apart components to understand whether, how, and for whom fidelity links to child outcomes. </a:t>
          </a:r>
        </a:p>
      </dsp:txBody>
      <dsp:txXfrm>
        <a:off x="5791209" y="3428997"/>
        <a:ext cx="2425003" cy="1617608"/>
      </dsp:txXfrm>
    </dsp:sp>
    <dsp:sp modelId="{9435A717-D133-479B-8D4D-C183D99EDF34}">
      <dsp:nvSpPr>
        <dsp:cNvPr id="0" name=""/>
        <dsp:cNvSpPr/>
      </dsp:nvSpPr>
      <dsp:spPr>
        <a:xfrm rot="5400000">
          <a:off x="2164898" y="3385247"/>
          <a:ext cx="1919882" cy="1670298"/>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2549978" y="3559637"/>
        <a:ext cx="1149722" cy="1321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FE73D-C927-43CA-B9D5-AA0E21BEB534}">
      <dsp:nvSpPr>
        <dsp:cNvPr id="0" name=""/>
        <dsp:cNvSpPr/>
      </dsp:nvSpPr>
      <dsp:spPr>
        <a:xfrm>
          <a:off x="622934" y="0"/>
          <a:ext cx="7059930" cy="41910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801B9-A02D-4A44-929A-94F4B1F4301C}">
      <dsp:nvSpPr>
        <dsp:cNvPr id="0" name=""/>
        <dsp:cNvSpPr/>
      </dsp:nvSpPr>
      <dsp:spPr>
        <a:xfrm>
          <a:off x="2433" y="1257299"/>
          <a:ext cx="1464870" cy="1676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Research team conducts in-depth curriculum review and meets with BPS staff</a:t>
          </a:r>
        </a:p>
      </dsp:txBody>
      <dsp:txXfrm>
        <a:off x="73942" y="1328808"/>
        <a:ext cx="1321852" cy="1533382"/>
      </dsp:txXfrm>
    </dsp:sp>
    <dsp:sp modelId="{CACB99E5-194F-4C09-9C38-E5B3B55F3BD6}">
      <dsp:nvSpPr>
        <dsp:cNvPr id="0" name=""/>
        <dsp:cNvSpPr/>
      </dsp:nvSpPr>
      <dsp:spPr>
        <a:xfrm>
          <a:off x="1711449" y="1257299"/>
          <a:ext cx="1464870" cy="1676400"/>
        </a:xfrm>
        <a:prstGeom prst="roundRect">
          <a:avLst/>
        </a:prstGeom>
        <a:solidFill>
          <a:schemeClr val="accent4">
            <a:hueOff val="-1116193"/>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Research team develops fidelity tool and iteratively edits it following meetings with BPS staff</a:t>
          </a:r>
        </a:p>
      </dsp:txBody>
      <dsp:txXfrm>
        <a:off x="1782958" y="1328808"/>
        <a:ext cx="1321852" cy="1533382"/>
      </dsp:txXfrm>
    </dsp:sp>
    <dsp:sp modelId="{ECA5D6A5-A779-417A-9F24-B0C42BDA7ADE}">
      <dsp:nvSpPr>
        <dsp:cNvPr id="0" name=""/>
        <dsp:cNvSpPr/>
      </dsp:nvSpPr>
      <dsp:spPr>
        <a:xfrm>
          <a:off x="3420464" y="1257299"/>
          <a:ext cx="1464870" cy="1676400"/>
        </a:xfrm>
        <a:prstGeom prst="roundRect">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Further edits and adaptation following field-based piloting with BPS staff</a:t>
          </a:r>
        </a:p>
      </dsp:txBody>
      <dsp:txXfrm>
        <a:off x="3491973" y="1328808"/>
        <a:ext cx="1321852" cy="1533382"/>
      </dsp:txXfrm>
    </dsp:sp>
    <dsp:sp modelId="{445A63A7-0156-41BE-A15F-9634B298BEE9}">
      <dsp:nvSpPr>
        <dsp:cNvPr id="0" name=""/>
        <dsp:cNvSpPr/>
      </dsp:nvSpPr>
      <dsp:spPr>
        <a:xfrm>
          <a:off x="5129480" y="1257299"/>
          <a:ext cx="1464870" cy="1676400"/>
        </a:xfrm>
        <a:prstGeom prst="roundRect">
          <a:avLst/>
        </a:prstGeom>
        <a:solidFill>
          <a:schemeClr val="accent4">
            <a:hueOff val="-3348579"/>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Training and reliability procedures take into account BPS staff feedback</a:t>
          </a:r>
        </a:p>
      </dsp:txBody>
      <dsp:txXfrm>
        <a:off x="5200989" y="1328808"/>
        <a:ext cx="1321852" cy="1533382"/>
      </dsp:txXfrm>
    </dsp:sp>
    <dsp:sp modelId="{D1D2498F-E737-471C-AB88-09EA90DA2689}">
      <dsp:nvSpPr>
        <dsp:cNvPr id="0" name=""/>
        <dsp:cNvSpPr/>
      </dsp:nvSpPr>
      <dsp:spPr>
        <a:xfrm>
          <a:off x="6838496" y="1257299"/>
          <a:ext cx="1464870" cy="1676400"/>
        </a:xfrm>
        <a:prstGeom prst="roundRect">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BPS instructional coaches collect data in classrooms </a:t>
          </a:r>
        </a:p>
      </dsp:txBody>
      <dsp:txXfrm>
        <a:off x="6910005" y="1328808"/>
        <a:ext cx="1321852" cy="1533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5BC1-3A8A-4DB1-8D96-80C09AB6A778}">
      <dsp:nvSpPr>
        <dsp:cNvPr id="0" name=""/>
        <dsp:cNvSpPr/>
      </dsp:nvSpPr>
      <dsp:spPr>
        <a:xfrm rot="5400000">
          <a:off x="3757927" y="119600"/>
          <a:ext cx="1835877" cy="1597213"/>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N = 41 classrooms in 20 schools </a:t>
          </a:r>
        </a:p>
      </dsp:txBody>
      <dsp:txXfrm rot="-5400000">
        <a:off x="4126158" y="286359"/>
        <a:ext cx="1099415" cy="1263695"/>
      </dsp:txXfrm>
    </dsp:sp>
    <dsp:sp modelId="{9300962A-324F-4161-B464-E207B40E7B5D}">
      <dsp:nvSpPr>
        <dsp:cNvPr id="0" name=""/>
        <dsp:cNvSpPr/>
      </dsp:nvSpPr>
      <dsp:spPr>
        <a:xfrm>
          <a:off x="5522940" y="367443"/>
          <a:ext cx="2048839" cy="110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41 total public prekindergarten classrooms participated (97% of teachers in participating schools)</a:t>
          </a:r>
        </a:p>
      </dsp:txBody>
      <dsp:txXfrm>
        <a:off x="5522940" y="367443"/>
        <a:ext cx="2048839" cy="1101526"/>
      </dsp:txXfrm>
    </dsp:sp>
    <dsp:sp modelId="{8C8E7627-B2C5-4FFB-95E0-1CFB7329A95A}">
      <dsp:nvSpPr>
        <dsp:cNvPr id="0" name=""/>
        <dsp:cNvSpPr/>
      </dsp:nvSpPr>
      <dsp:spPr>
        <a:xfrm rot="5400000">
          <a:off x="2032936" y="119600"/>
          <a:ext cx="1835877" cy="1597213"/>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401167" y="286359"/>
        <a:ext cx="1099415" cy="1263695"/>
      </dsp:txXfrm>
    </dsp:sp>
    <dsp:sp modelId="{1E4BD919-E7FB-426F-8566-32131A015EFA}">
      <dsp:nvSpPr>
        <dsp:cNvPr id="0" name=""/>
        <dsp:cNvSpPr/>
      </dsp:nvSpPr>
      <dsp:spPr>
        <a:xfrm rot="5400000">
          <a:off x="2892127" y="1677893"/>
          <a:ext cx="1835877" cy="1597213"/>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Classrooms observed 2x</a:t>
          </a:r>
        </a:p>
      </dsp:txBody>
      <dsp:txXfrm rot="-5400000">
        <a:off x="3260358" y="1844652"/>
        <a:ext cx="1099415" cy="1263695"/>
      </dsp:txXfrm>
    </dsp:sp>
    <dsp:sp modelId="{BCA1BCA9-30E5-48F5-904E-E74E0C46C460}">
      <dsp:nvSpPr>
        <dsp:cNvPr id="0" name=""/>
        <dsp:cNvSpPr/>
      </dsp:nvSpPr>
      <dsp:spPr>
        <a:xfrm>
          <a:off x="962620" y="1925736"/>
          <a:ext cx="1982747" cy="110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en-US" sz="1600" kern="1200" dirty="0"/>
            <a:t>Each classroom observed on two separate days for 2 – 3 hours/obs. Observation data averaged across days.</a:t>
          </a:r>
        </a:p>
      </dsp:txBody>
      <dsp:txXfrm>
        <a:off x="962620" y="1925736"/>
        <a:ext cx="1982747" cy="1101526"/>
      </dsp:txXfrm>
    </dsp:sp>
    <dsp:sp modelId="{C9870550-D50E-4DC8-9078-985177B5CC28}">
      <dsp:nvSpPr>
        <dsp:cNvPr id="0" name=""/>
        <dsp:cNvSpPr/>
      </dsp:nvSpPr>
      <dsp:spPr>
        <a:xfrm rot="5400000">
          <a:off x="4617118" y="1677893"/>
          <a:ext cx="1835877" cy="1597213"/>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4985349" y="1844652"/>
        <a:ext cx="1099415" cy="1263695"/>
      </dsp:txXfrm>
    </dsp:sp>
    <dsp:sp modelId="{6AD7F827-D1C2-4F2C-9C37-5A1F62E5D8AA}">
      <dsp:nvSpPr>
        <dsp:cNvPr id="0" name=""/>
        <dsp:cNvSpPr/>
      </dsp:nvSpPr>
      <dsp:spPr>
        <a:xfrm rot="5400000">
          <a:off x="3757927" y="3236186"/>
          <a:ext cx="1835877" cy="1597213"/>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Reliability </a:t>
          </a:r>
        </a:p>
      </dsp:txBody>
      <dsp:txXfrm rot="-5400000">
        <a:off x="4126158" y="3402945"/>
        <a:ext cx="1099415" cy="1263695"/>
      </dsp:txXfrm>
    </dsp:sp>
    <dsp:sp modelId="{7CB3D7BE-08F6-4463-9957-676FBD10AD77}">
      <dsp:nvSpPr>
        <dsp:cNvPr id="0" name=""/>
        <dsp:cNvSpPr/>
      </dsp:nvSpPr>
      <dsp:spPr>
        <a:xfrm>
          <a:off x="5522940" y="3484029"/>
          <a:ext cx="2048839" cy="110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20% of observational visits were coded by two BPS coaches; Reliability analysis suggests high agreement.</a:t>
          </a:r>
        </a:p>
      </dsp:txBody>
      <dsp:txXfrm>
        <a:off x="5522940" y="3484029"/>
        <a:ext cx="2048839" cy="1101526"/>
      </dsp:txXfrm>
    </dsp:sp>
    <dsp:sp modelId="{A1593610-96D7-426B-B106-C0CAEDAB9F01}">
      <dsp:nvSpPr>
        <dsp:cNvPr id="0" name=""/>
        <dsp:cNvSpPr/>
      </dsp:nvSpPr>
      <dsp:spPr>
        <a:xfrm rot="5400000">
          <a:off x="2032936" y="3236186"/>
          <a:ext cx="1835877" cy="1597213"/>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401167" y="3402945"/>
        <a:ext cx="1099415" cy="12636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6F844-62A8-4FBE-8E61-EA9D5A55339F}">
      <dsp:nvSpPr>
        <dsp:cNvPr id="0" name=""/>
        <dsp:cNvSpPr/>
      </dsp:nvSpPr>
      <dsp:spPr>
        <a:xfrm>
          <a:off x="185570" y="576"/>
          <a:ext cx="3633266" cy="217995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Vocabulary</a:t>
          </a:r>
        </a:p>
        <a:p>
          <a:pPr lvl="0" algn="ctr" defTabSz="1377950">
            <a:lnSpc>
              <a:spcPct val="90000"/>
            </a:lnSpc>
            <a:spcBef>
              <a:spcPct val="0"/>
            </a:spcBef>
            <a:spcAft>
              <a:spcPct val="35000"/>
            </a:spcAft>
          </a:pPr>
          <a:r>
            <a:rPr lang="en-US" sz="3100" kern="1200" dirty="0"/>
            <a:t>(</a:t>
          </a:r>
          <a:r>
            <a:rPr lang="en-US" sz="3100" kern="1200" dirty="0">
              <a:sym typeface="Symbol"/>
            </a:rPr>
            <a:t> = </a:t>
          </a:r>
          <a:r>
            <a:rPr lang="en-US" sz="3100" kern="1200" dirty="0"/>
            <a:t> .91)</a:t>
          </a:r>
        </a:p>
      </dsp:txBody>
      <dsp:txXfrm>
        <a:off x="185570" y="576"/>
        <a:ext cx="3633266" cy="2179959"/>
      </dsp:txXfrm>
    </dsp:sp>
    <dsp:sp modelId="{9410AFC9-8740-451A-AF93-7F517346ECEF}">
      <dsp:nvSpPr>
        <dsp:cNvPr id="0" name=""/>
        <dsp:cNvSpPr/>
      </dsp:nvSpPr>
      <dsp:spPr>
        <a:xfrm>
          <a:off x="4182163" y="576"/>
          <a:ext cx="3633266" cy="217995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Extending/Building</a:t>
          </a:r>
        </a:p>
        <a:p>
          <a:pPr lvl="0" algn="ctr" defTabSz="1377950">
            <a:lnSpc>
              <a:spcPct val="90000"/>
            </a:lnSpc>
            <a:spcBef>
              <a:spcPct val="0"/>
            </a:spcBef>
            <a:spcAft>
              <a:spcPct val="35000"/>
            </a:spcAft>
          </a:pPr>
          <a:r>
            <a:rPr lang="en-US" sz="3100" kern="1200" dirty="0"/>
            <a:t>(</a:t>
          </a:r>
          <a:r>
            <a:rPr lang="en-US" sz="3100" kern="1200" dirty="0">
              <a:sym typeface="Symbol"/>
            </a:rPr>
            <a:t> = .91)</a:t>
          </a:r>
          <a:endParaRPr lang="en-US" sz="3100" kern="1200" dirty="0"/>
        </a:p>
      </dsp:txBody>
      <dsp:txXfrm>
        <a:off x="4182163" y="576"/>
        <a:ext cx="3633266" cy="2179959"/>
      </dsp:txXfrm>
    </dsp:sp>
    <dsp:sp modelId="{4B43AE2C-9178-4E90-A8A5-C4CC031CE265}">
      <dsp:nvSpPr>
        <dsp:cNvPr id="0" name=""/>
        <dsp:cNvSpPr/>
      </dsp:nvSpPr>
      <dsp:spPr>
        <a:xfrm>
          <a:off x="185570" y="2543863"/>
          <a:ext cx="3633266" cy="217995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Summary/ Reflection/Making Connections</a:t>
          </a:r>
        </a:p>
        <a:p>
          <a:pPr lvl="0" algn="ctr" defTabSz="1377950">
            <a:lnSpc>
              <a:spcPct val="90000"/>
            </a:lnSpc>
            <a:spcBef>
              <a:spcPct val="0"/>
            </a:spcBef>
            <a:spcAft>
              <a:spcPct val="35000"/>
            </a:spcAft>
          </a:pPr>
          <a:r>
            <a:rPr lang="en-US" sz="3100" kern="1200" dirty="0"/>
            <a:t>(</a:t>
          </a:r>
          <a:r>
            <a:rPr lang="en-US" sz="3100" kern="1200" dirty="0">
              <a:sym typeface="Symbol"/>
            </a:rPr>
            <a:t> = .79)</a:t>
          </a:r>
          <a:endParaRPr lang="en-US" sz="3100" kern="1200" dirty="0"/>
        </a:p>
      </dsp:txBody>
      <dsp:txXfrm>
        <a:off x="185570" y="2543863"/>
        <a:ext cx="3633266" cy="2179959"/>
      </dsp:txXfrm>
    </dsp:sp>
    <dsp:sp modelId="{8287E522-F0D4-427C-9DB6-D863D21FBB59}">
      <dsp:nvSpPr>
        <dsp:cNvPr id="0" name=""/>
        <dsp:cNvSpPr/>
      </dsp:nvSpPr>
      <dsp:spPr>
        <a:xfrm>
          <a:off x="4182163" y="2543863"/>
          <a:ext cx="3633266" cy="217995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Scaffolding/ Differentiation</a:t>
          </a:r>
        </a:p>
        <a:p>
          <a:pPr lvl="0" algn="ctr" defTabSz="1377950">
            <a:lnSpc>
              <a:spcPct val="90000"/>
            </a:lnSpc>
            <a:spcBef>
              <a:spcPct val="0"/>
            </a:spcBef>
            <a:spcAft>
              <a:spcPct val="35000"/>
            </a:spcAft>
          </a:pPr>
          <a:r>
            <a:rPr lang="en-US" sz="3100" kern="1200" dirty="0"/>
            <a:t>(</a:t>
          </a:r>
          <a:r>
            <a:rPr lang="en-US" sz="3100" kern="1200" dirty="0">
              <a:sym typeface="Symbol"/>
            </a:rPr>
            <a:t> = .82)</a:t>
          </a:r>
          <a:endParaRPr lang="en-US" sz="3100" kern="1200" dirty="0"/>
        </a:p>
      </dsp:txBody>
      <dsp:txXfrm>
        <a:off x="4182163" y="2543863"/>
        <a:ext cx="3633266" cy="21799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5421B-585A-4CE8-9BEB-FF1116A62DBE}">
      <dsp:nvSpPr>
        <dsp:cNvPr id="0" name=""/>
        <dsp:cNvSpPr/>
      </dsp:nvSpPr>
      <dsp:spPr>
        <a:xfrm>
          <a:off x="0" y="612090"/>
          <a:ext cx="8382000" cy="730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41F7CC-66EA-4771-B1FE-0DFABB42C7B4}">
      <dsp:nvSpPr>
        <dsp:cNvPr id="0" name=""/>
        <dsp:cNvSpPr/>
      </dsp:nvSpPr>
      <dsp:spPr>
        <a:xfrm>
          <a:off x="419100" y="68428"/>
          <a:ext cx="7619992" cy="97170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1066800">
            <a:lnSpc>
              <a:spcPct val="90000"/>
            </a:lnSpc>
            <a:spcBef>
              <a:spcPct val="0"/>
            </a:spcBef>
            <a:spcAft>
              <a:spcPct val="35000"/>
            </a:spcAft>
          </a:pPr>
          <a:r>
            <a:rPr lang="en-US" sz="2400" kern="1200" dirty="0"/>
            <a:t>Reliable fidelity data can be collected by district staff.</a:t>
          </a:r>
        </a:p>
      </dsp:txBody>
      <dsp:txXfrm>
        <a:off x="466535" y="115863"/>
        <a:ext cx="7525122" cy="876832"/>
      </dsp:txXfrm>
    </dsp:sp>
    <dsp:sp modelId="{7460FD6D-BFF8-41CC-8CCB-0722E624A02C}">
      <dsp:nvSpPr>
        <dsp:cNvPr id="0" name=""/>
        <dsp:cNvSpPr/>
      </dsp:nvSpPr>
      <dsp:spPr>
        <a:xfrm>
          <a:off x="0" y="1848463"/>
          <a:ext cx="8382000" cy="730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D20EF-7609-44E9-B40E-E550B1414A0D}">
      <dsp:nvSpPr>
        <dsp:cNvPr id="0" name=""/>
        <dsp:cNvSpPr/>
      </dsp:nvSpPr>
      <dsp:spPr>
        <a:xfrm>
          <a:off x="419100" y="1499490"/>
          <a:ext cx="7619992" cy="7770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1066800">
            <a:lnSpc>
              <a:spcPct val="90000"/>
            </a:lnSpc>
            <a:spcBef>
              <a:spcPct val="0"/>
            </a:spcBef>
            <a:spcAft>
              <a:spcPct val="35000"/>
            </a:spcAft>
          </a:pPr>
          <a:r>
            <a:rPr lang="en-US" sz="2400" kern="1200" dirty="0"/>
            <a:t>Systematic variation in fidelity across classrooms. </a:t>
          </a:r>
        </a:p>
      </dsp:txBody>
      <dsp:txXfrm>
        <a:off x="457031" y="1537421"/>
        <a:ext cx="7544130" cy="701150"/>
      </dsp:txXfrm>
    </dsp:sp>
    <dsp:sp modelId="{25BECFC6-EB4C-40AA-9FB8-BBBA30475173}">
      <dsp:nvSpPr>
        <dsp:cNvPr id="0" name=""/>
        <dsp:cNvSpPr/>
      </dsp:nvSpPr>
      <dsp:spPr>
        <a:xfrm>
          <a:off x="0" y="4153771"/>
          <a:ext cx="8382000" cy="730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C50CED-B66C-4EB5-9F6A-DC7BA3459506}">
      <dsp:nvSpPr>
        <dsp:cNvPr id="0" name=""/>
        <dsp:cNvSpPr/>
      </dsp:nvSpPr>
      <dsp:spPr>
        <a:xfrm>
          <a:off x="419100" y="2735863"/>
          <a:ext cx="7696209" cy="184594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1066800">
            <a:lnSpc>
              <a:spcPct val="90000"/>
            </a:lnSpc>
            <a:spcBef>
              <a:spcPct val="0"/>
            </a:spcBef>
            <a:spcAft>
              <a:spcPct val="35000"/>
            </a:spcAft>
          </a:pPr>
          <a:r>
            <a:rPr lang="en-US" sz="2400" kern="1200" dirty="0"/>
            <a:t>Fidelity may predict math outcomes (on a small magnitude) but story is likely in the subgroups for a diverse sample with varying skill levels at baseline and follow-up.</a:t>
          </a:r>
        </a:p>
      </dsp:txBody>
      <dsp:txXfrm>
        <a:off x="509212" y="2825975"/>
        <a:ext cx="7515985" cy="166572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F84CA-880E-8948-8D03-D2FDDEBC1A61}" type="datetimeFigureOut">
              <a:rPr lang="en-US" smtClean="0"/>
              <a:t>6/25/18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240CE-4716-894C-89F9-A9FD67844F85}" type="slidenum">
              <a:rPr lang="en-US" smtClean="0"/>
              <a:t>‹#›</a:t>
            </a:fld>
            <a:endParaRPr lang="en-US"/>
          </a:p>
        </p:txBody>
      </p:sp>
    </p:spTree>
    <p:extLst>
      <p:ext uri="{BB962C8B-B14F-4D97-AF65-F5344CB8AC3E}">
        <p14:creationId xmlns:p14="http://schemas.microsoft.com/office/powerpoint/2010/main" val="78018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240CE-4716-894C-89F9-A9FD67844F85}" type="slidenum">
              <a:rPr lang="en-US" smtClean="0"/>
              <a:t>2</a:t>
            </a:fld>
            <a:endParaRPr lang="en-US"/>
          </a:p>
        </p:txBody>
      </p:sp>
    </p:spTree>
    <p:extLst>
      <p:ext uri="{BB962C8B-B14F-4D97-AF65-F5344CB8AC3E}">
        <p14:creationId xmlns:p14="http://schemas.microsoft.com/office/powerpoint/2010/main" val="2972726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1324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6846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880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273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4762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1743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6497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8436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9195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463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Process quality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09C2AA-A1AF-4476-A9D1-60D21B1940E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1520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8697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0372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6484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4487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7843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963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8718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095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240CE-4716-894C-89F9-A9FD67844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098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240CE-4716-894C-89F9-A9FD67844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36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domain specificity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09C2AA-A1AF-4476-A9D1-60D21B1940E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2683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240CE-4716-894C-89F9-A9FD67844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7117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240CE-4716-894C-89F9-A9FD67844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8702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240CE-4716-894C-89F9-A9FD67844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8776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240CE-4716-894C-89F9-A9FD67844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9662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240CE-4716-894C-89F9-A9FD67844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3073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240CE-4716-894C-89F9-A9FD67844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9120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240CE-4716-894C-89F9-A9FD67844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9539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240CE-4716-894C-89F9-A9FD67844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8724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240CE-4716-894C-89F9-A9FD67844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1352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240CE-4716-894C-89F9-A9FD67844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309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09C2AA-A1AF-4476-A9D1-60D21B1940E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8048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66D3C-6457-40F8-986E-0DA764E5BE96}" type="slidenum">
              <a:rPr lang="en-US" smtClean="0"/>
              <a:t>73</a:t>
            </a:fld>
            <a:endParaRPr lang="en-US"/>
          </a:p>
        </p:txBody>
      </p:sp>
    </p:spTree>
    <p:extLst>
      <p:ext uri="{BB962C8B-B14F-4D97-AF65-F5344CB8AC3E}">
        <p14:creationId xmlns:p14="http://schemas.microsoft.com/office/powerpoint/2010/main" val="275632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366D3C-6457-40F8-986E-0DA764E5BE96}" type="slidenum">
              <a:rPr lang="en-US" smtClean="0"/>
              <a:t>74</a:t>
            </a:fld>
            <a:endParaRPr lang="en-US"/>
          </a:p>
        </p:txBody>
      </p:sp>
    </p:spTree>
    <p:extLst>
      <p:ext uri="{BB962C8B-B14F-4D97-AF65-F5344CB8AC3E}">
        <p14:creationId xmlns:p14="http://schemas.microsoft.com/office/powerpoint/2010/main" val="2173157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66D3C-6457-40F8-986E-0DA764E5BE96}" type="slidenum">
              <a:rPr lang="en-US" smtClean="0"/>
              <a:t>75</a:t>
            </a:fld>
            <a:endParaRPr lang="en-US"/>
          </a:p>
        </p:txBody>
      </p:sp>
    </p:spTree>
    <p:extLst>
      <p:ext uri="{BB962C8B-B14F-4D97-AF65-F5344CB8AC3E}">
        <p14:creationId xmlns:p14="http://schemas.microsoft.com/office/powerpoint/2010/main" val="2700280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6366D3C-6457-40F8-986E-0DA764E5BE96}" type="slidenum">
              <a:rPr lang="en-US" smtClean="0"/>
              <a:t>76</a:t>
            </a:fld>
            <a:endParaRPr lang="en-US"/>
          </a:p>
        </p:txBody>
      </p:sp>
    </p:spTree>
    <p:extLst>
      <p:ext uri="{BB962C8B-B14F-4D97-AF65-F5344CB8AC3E}">
        <p14:creationId xmlns:p14="http://schemas.microsoft.com/office/powerpoint/2010/main" val="2255893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66D3C-6457-40F8-986E-0DA764E5BE96}" type="slidenum">
              <a:rPr lang="en-US" smtClean="0"/>
              <a:t>77</a:t>
            </a:fld>
            <a:endParaRPr lang="en-US"/>
          </a:p>
        </p:txBody>
      </p:sp>
    </p:spTree>
    <p:extLst>
      <p:ext uri="{BB962C8B-B14F-4D97-AF65-F5344CB8AC3E}">
        <p14:creationId xmlns:p14="http://schemas.microsoft.com/office/powerpoint/2010/main" val="33480739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66D3C-6457-40F8-986E-0DA764E5BE96}" type="slidenum">
              <a:rPr lang="en-US" smtClean="0"/>
              <a:t>79</a:t>
            </a:fld>
            <a:endParaRPr lang="en-US"/>
          </a:p>
        </p:txBody>
      </p:sp>
    </p:spTree>
    <p:extLst>
      <p:ext uri="{BB962C8B-B14F-4D97-AF65-F5344CB8AC3E}">
        <p14:creationId xmlns:p14="http://schemas.microsoft.com/office/powerpoint/2010/main" val="1558359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3976C-F627-42AD-9578-578E0513BD89}" type="slidenum">
              <a:rPr lang="en-US" smtClean="0"/>
              <a:t>82</a:t>
            </a:fld>
            <a:endParaRPr lang="en-US"/>
          </a:p>
        </p:txBody>
      </p:sp>
    </p:spTree>
    <p:extLst>
      <p:ext uri="{BB962C8B-B14F-4D97-AF65-F5344CB8AC3E}">
        <p14:creationId xmlns:p14="http://schemas.microsoft.com/office/powerpoint/2010/main" val="32324885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66D3C-6457-40F8-986E-0DA764E5BE96}" type="slidenum">
              <a:rPr lang="en-US" smtClean="0"/>
              <a:t>83</a:t>
            </a:fld>
            <a:endParaRPr lang="en-US"/>
          </a:p>
        </p:txBody>
      </p:sp>
    </p:spTree>
    <p:extLst>
      <p:ext uri="{BB962C8B-B14F-4D97-AF65-F5344CB8AC3E}">
        <p14:creationId xmlns:p14="http://schemas.microsoft.com/office/powerpoint/2010/main" val="3886470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66D3C-6457-40F8-986E-0DA764E5BE96}" type="slidenum">
              <a:rPr lang="en-US" smtClean="0"/>
              <a:t>84</a:t>
            </a:fld>
            <a:endParaRPr lang="en-US"/>
          </a:p>
        </p:txBody>
      </p:sp>
    </p:spTree>
    <p:extLst>
      <p:ext uri="{BB962C8B-B14F-4D97-AF65-F5344CB8AC3E}">
        <p14:creationId xmlns:p14="http://schemas.microsoft.com/office/powerpoint/2010/main" val="34343091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66D3C-6457-40F8-986E-0DA764E5BE96}" type="slidenum">
              <a:rPr lang="en-US" smtClean="0"/>
              <a:t>85</a:t>
            </a:fld>
            <a:endParaRPr lang="en-US"/>
          </a:p>
        </p:txBody>
      </p:sp>
    </p:spTree>
    <p:extLst>
      <p:ext uri="{BB962C8B-B14F-4D97-AF65-F5344CB8AC3E}">
        <p14:creationId xmlns:p14="http://schemas.microsoft.com/office/powerpoint/2010/main" val="250484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09C2AA-A1AF-4476-A9D1-60D21B1940E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99498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66D3C-6457-40F8-986E-0DA764E5BE96}" type="slidenum">
              <a:rPr lang="en-US" smtClean="0"/>
              <a:t>88</a:t>
            </a:fld>
            <a:endParaRPr lang="en-US"/>
          </a:p>
        </p:txBody>
      </p:sp>
    </p:spTree>
    <p:extLst>
      <p:ext uri="{BB962C8B-B14F-4D97-AF65-F5344CB8AC3E}">
        <p14:creationId xmlns:p14="http://schemas.microsoft.com/office/powerpoint/2010/main" val="23807160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66D3C-6457-40F8-986E-0DA764E5BE96}" type="slidenum">
              <a:rPr lang="en-US" smtClean="0"/>
              <a:t>89</a:t>
            </a:fld>
            <a:endParaRPr lang="en-US"/>
          </a:p>
        </p:txBody>
      </p:sp>
    </p:spTree>
    <p:extLst>
      <p:ext uri="{BB962C8B-B14F-4D97-AF65-F5344CB8AC3E}">
        <p14:creationId xmlns:p14="http://schemas.microsoft.com/office/powerpoint/2010/main" val="22111375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66D3C-6457-40F8-986E-0DA764E5BE96}" type="slidenum">
              <a:rPr lang="en-US" smtClean="0"/>
              <a:t>90</a:t>
            </a:fld>
            <a:endParaRPr lang="en-US"/>
          </a:p>
        </p:txBody>
      </p:sp>
    </p:spTree>
    <p:extLst>
      <p:ext uri="{BB962C8B-B14F-4D97-AF65-F5344CB8AC3E}">
        <p14:creationId xmlns:p14="http://schemas.microsoft.com/office/powerpoint/2010/main" val="242757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1240CE-4716-894C-89F9-A9FD67844F8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295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305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C46D5-78E8-4F58-85CC-C440C54F51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303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393B8-68F6-4D2A-AB8B-A35F4CC0C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456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2.xml"/><Relationship Id="rId3"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2.xml"/><Relationship Id="rId3"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2.xml"/><Relationship Id="rId3"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jpeg"/><Relationship Id="rId1" Type="http://schemas.openxmlformats.org/officeDocument/2006/relationships/themeOverride" Target="../theme/themeOverride4.xml"/><Relationship Id="rId2"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021305"/>
            <a:ext cx="7772400" cy="1215190"/>
          </a:xfrm>
        </p:spPr>
        <p:txBody>
          <a:bodyPr anchor="b"/>
          <a:lstStyle>
            <a:lvl1pPr algn="ctr">
              <a:defRPr sz="6000">
                <a:solidFill>
                  <a:schemeClr val="bg1"/>
                </a:solidFill>
              </a:defRPr>
            </a:lvl1pPr>
          </a:lstStyle>
          <a:p>
            <a:r>
              <a:rPr lang="en-US" dirty="0"/>
              <a:t>Title of Presentation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B4C28CA0-AD1A-4E0D-B707-6B4382A09D67}" type="datetimeFigureOut">
              <a:rPr lang="en-US"/>
              <a:pPr>
                <a:defRPr/>
              </a:pPr>
              <a:t>6/25/18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4968E38-D00F-409E-A8D1-4B022450533D}" type="slidenum">
              <a:rPr lang="en-US" altLang="en-US"/>
              <a:pPr>
                <a:defRPr/>
              </a:pPr>
              <a:t>‹#›</a:t>
            </a:fld>
            <a:endParaRPr lang="en-US" altLang="en-US"/>
          </a:p>
        </p:txBody>
      </p:sp>
    </p:spTree>
    <p:extLst>
      <p:ext uri="{BB962C8B-B14F-4D97-AF65-F5344CB8AC3E}">
        <p14:creationId xmlns:p14="http://schemas.microsoft.com/office/powerpoint/2010/main" val="281020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0475AD80-B6BA-4500-9671-40A07F2495F9}" type="datetimeFigureOut">
              <a:rPr lang="en-US"/>
              <a:pPr>
                <a:defRPr/>
              </a:pPr>
              <a:t>6/25/18</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039B26B-1B1E-41DF-ADD6-30833E5BE9A7}" type="slidenum">
              <a:rPr lang="en-US" altLang="en-US"/>
              <a:pPr>
                <a:defRPr/>
              </a:pPr>
              <a:t>‹#›</a:t>
            </a:fld>
            <a:endParaRPr lang="en-US" altLang="en-US"/>
          </a:p>
        </p:txBody>
      </p:sp>
    </p:spTree>
    <p:extLst>
      <p:ext uri="{BB962C8B-B14F-4D97-AF65-F5344CB8AC3E}">
        <p14:creationId xmlns:p14="http://schemas.microsoft.com/office/powerpoint/2010/main" val="107271666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B44D1D36-1E07-4883-A420-18910717A453}" type="datetimeFigureOut">
              <a:rPr lang="en-US"/>
              <a:pPr>
                <a:defRPr/>
              </a:pPr>
              <a:t>6/25/18</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5610875-7394-4868-B4D0-BF44315EF9DC}" type="slidenum">
              <a:rPr lang="en-US" altLang="en-US"/>
              <a:pPr>
                <a:defRPr/>
              </a:pPr>
              <a:t>‹#›</a:t>
            </a:fld>
            <a:endParaRPr lang="en-US" altLang="en-US"/>
          </a:p>
        </p:txBody>
      </p:sp>
    </p:spTree>
    <p:extLst>
      <p:ext uri="{BB962C8B-B14F-4D97-AF65-F5344CB8AC3E}">
        <p14:creationId xmlns:p14="http://schemas.microsoft.com/office/powerpoint/2010/main" val="111768632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F167CD08-9492-4B93-9469-7D568C7BC04C}" type="datetimeFigureOut">
              <a:rPr lang="en-US"/>
              <a:pPr>
                <a:defRPr/>
              </a:pPr>
              <a:t>6/25/18</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DFB7E31-CBB9-41FF-979E-F30C51CB41EF}" type="slidenum">
              <a:rPr lang="en-US" altLang="en-US"/>
              <a:pPr>
                <a:defRPr/>
              </a:pPr>
              <a:t>‹#›</a:t>
            </a:fld>
            <a:endParaRPr lang="en-US" altLang="en-US"/>
          </a:p>
        </p:txBody>
      </p:sp>
    </p:spTree>
    <p:extLst>
      <p:ext uri="{BB962C8B-B14F-4D97-AF65-F5344CB8AC3E}">
        <p14:creationId xmlns:p14="http://schemas.microsoft.com/office/powerpoint/2010/main" val="258537874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48CDBF4E-2CFF-4025-99FF-996D62BE4F2F}" type="datetimeFigureOut">
              <a:rPr lang="en-US"/>
              <a:pPr>
                <a:defRPr/>
              </a:pPr>
              <a:t>6/25/18</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150FBCD-5B68-4F14-BECC-4E46A3A5B119}" type="slidenum">
              <a:rPr lang="en-US" altLang="en-US"/>
              <a:pPr>
                <a:defRPr/>
              </a:pPr>
              <a:t>‹#›</a:t>
            </a:fld>
            <a:endParaRPr lang="en-US" altLang="en-US"/>
          </a:p>
        </p:txBody>
      </p:sp>
    </p:spTree>
    <p:extLst>
      <p:ext uri="{BB962C8B-B14F-4D97-AF65-F5344CB8AC3E}">
        <p14:creationId xmlns:p14="http://schemas.microsoft.com/office/powerpoint/2010/main" val="254638360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4FFE800-7B59-4F9B-BDC8-ADAAAB29FF82}" type="datetimeFigureOut">
              <a:rPr lang="en-US"/>
              <a:pPr>
                <a:defRPr/>
              </a:pPr>
              <a:t>6/25/18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05039A8-B3EB-4848-9C0D-CAB16604245F}" type="slidenum">
              <a:rPr lang="en-US" altLang="en-US"/>
              <a:pPr>
                <a:defRPr/>
              </a:pPr>
              <a:t>‹#›</a:t>
            </a:fld>
            <a:endParaRPr lang="en-US" altLang="en-US"/>
          </a:p>
        </p:txBody>
      </p:sp>
    </p:spTree>
    <p:extLst>
      <p:ext uri="{BB962C8B-B14F-4D97-AF65-F5344CB8AC3E}">
        <p14:creationId xmlns:p14="http://schemas.microsoft.com/office/powerpoint/2010/main" val="1133549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F9AF64B4-93E6-4F50-A66C-A193F0D459C1}" type="datetimeFigureOut">
              <a:rPr lang="en-US"/>
              <a:pPr>
                <a:defRPr/>
              </a:pPr>
              <a:t>6/25/18</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E4B0C06-8987-475B-A0B0-96408A594521}" type="slidenum">
              <a:rPr lang="en-US" altLang="en-US"/>
              <a:pPr>
                <a:defRPr/>
              </a:pPr>
              <a:t>‹#›</a:t>
            </a:fld>
            <a:endParaRPr lang="en-US" altLang="en-US"/>
          </a:p>
        </p:txBody>
      </p:sp>
    </p:spTree>
    <p:extLst>
      <p:ext uri="{BB962C8B-B14F-4D97-AF65-F5344CB8AC3E}">
        <p14:creationId xmlns:p14="http://schemas.microsoft.com/office/powerpoint/2010/main" val="269856371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33A18B82-9A43-4189-B21D-E25254301E5B}" type="datetimeFigureOut">
              <a:rPr lang="en-US"/>
              <a:pPr>
                <a:defRPr/>
              </a:pPr>
              <a:t>6/25/18</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C601AD5D-70EF-4E44-B195-E97017512DDD}" type="slidenum">
              <a:rPr lang="en-US" altLang="en-US"/>
              <a:pPr>
                <a:defRPr/>
              </a:pPr>
              <a:t>‹#›</a:t>
            </a:fld>
            <a:endParaRPr lang="en-US" altLang="en-US"/>
          </a:p>
        </p:txBody>
      </p:sp>
    </p:spTree>
    <p:extLst>
      <p:ext uri="{BB962C8B-B14F-4D97-AF65-F5344CB8AC3E}">
        <p14:creationId xmlns:p14="http://schemas.microsoft.com/office/powerpoint/2010/main" val="249151429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F6C55917-370E-491F-B2F6-1F4F2C4BBA54}" type="datetimeFigureOut">
              <a:rPr lang="en-US"/>
              <a:pPr>
                <a:defRPr/>
              </a:pPr>
              <a:t>6/25/18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1CAFCF4-D7E7-4583-A76A-C39142317A35}" type="slidenum">
              <a:rPr lang="en-US" altLang="en-US"/>
              <a:pPr>
                <a:defRPr/>
              </a:pPr>
              <a:t>‹#›</a:t>
            </a:fld>
            <a:endParaRPr lang="en-US" altLang="en-US"/>
          </a:p>
        </p:txBody>
      </p:sp>
    </p:spTree>
    <p:extLst>
      <p:ext uri="{BB962C8B-B14F-4D97-AF65-F5344CB8AC3E}">
        <p14:creationId xmlns:p14="http://schemas.microsoft.com/office/powerpoint/2010/main" val="656676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0E60624-442C-4E87-99B8-B079565BD176}" type="datetimeFigureOut">
              <a:rPr lang="en-US"/>
              <a:pPr>
                <a:defRPr/>
              </a:pPr>
              <a:t>6/25/18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0E742F4-0F63-40DC-83B6-6599A2C92116}" type="slidenum">
              <a:rPr lang="en-US" altLang="en-US"/>
              <a:pPr>
                <a:defRPr/>
              </a:pPr>
              <a:t>‹#›</a:t>
            </a:fld>
            <a:endParaRPr lang="en-US" altLang="en-US"/>
          </a:p>
        </p:txBody>
      </p:sp>
    </p:spTree>
    <p:extLst>
      <p:ext uri="{BB962C8B-B14F-4D97-AF65-F5344CB8AC3E}">
        <p14:creationId xmlns:p14="http://schemas.microsoft.com/office/powerpoint/2010/main" val="336608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p:cNvSpPr txBox="1">
            <a:spLocks/>
          </p:cNvSpPr>
          <p:nvPr userDrawn="1"/>
        </p:nvSpPr>
        <p:spPr>
          <a:xfrm>
            <a:off x="1143000" y="3433543"/>
            <a:ext cx="6858000" cy="687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2929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292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292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292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292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600" dirty="0">
              <a:solidFill>
                <a:schemeClr val="bg1"/>
              </a:solidFill>
              <a:ea typeface="Helvetica" charset="0"/>
              <a:cs typeface="Helvetica" charset="0"/>
            </a:endParaRPr>
          </a:p>
        </p:txBody>
      </p:sp>
      <p:sp>
        <p:nvSpPr>
          <p:cNvPr id="8" name="Subtitle 2"/>
          <p:cNvSpPr txBox="1">
            <a:spLocks/>
          </p:cNvSpPr>
          <p:nvPr userDrawn="1"/>
        </p:nvSpPr>
        <p:spPr>
          <a:xfrm>
            <a:off x="1143000" y="4901017"/>
            <a:ext cx="6858000" cy="6878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800" dirty="0">
                <a:solidFill>
                  <a:schemeClr val="bg1"/>
                </a:solidFill>
                <a:ea typeface="Helvetica" charset="0"/>
                <a:cs typeface="Helvetica" charset="0"/>
              </a:rPr>
              <a:t>July</a:t>
            </a:r>
            <a:r>
              <a:rPr lang="en-US" sz="2800" baseline="0" dirty="0">
                <a:solidFill>
                  <a:schemeClr val="bg1"/>
                </a:solidFill>
                <a:ea typeface="Helvetica" charset="0"/>
                <a:cs typeface="Helvetica" charset="0"/>
              </a:rPr>
              <a:t> </a:t>
            </a:r>
            <a:r>
              <a:rPr lang="en-US" sz="2800" dirty="0">
                <a:solidFill>
                  <a:schemeClr val="bg1"/>
                </a:solidFill>
                <a:ea typeface="Helvetica" charset="0"/>
                <a:cs typeface="Helvetica" charset="0"/>
              </a:rPr>
              <a:t>17, 2017</a:t>
            </a:r>
          </a:p>
        </p:txBody>
      </p:sp>
      <p:pic>
        <p:nvPicPr>
          <p:cNvPr id="5" name="Picture 4" descr="FP3_FINAL_Large_.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2312" y="2114882"/>
            <a:ext cx="5011171" cy="2637321"/>
          </a:xfrm>
          <a:prstGeom prst="rect">
            <a:avLst/>
          </a:prstGeom>
        </p:spPr>
      </p:pic>
      <p:sp>
        <p:nvSpPr>
          <p:cNvPr id="2" name="Slide Number Placeholder 1"/>
          <p:cNvSpPr>
            <a:spLocks noGrp="1"/>
          </p:cNvSpPr>
          <p:nvPr>
            <p:ph type="sldNum" sz="quarter" idx="10"/>
          </p:nvPr>
        </p:nvSpPr>
        <p:spPr/>
        <p:txBody>
          <a:bodyPr/>
          <a:lstStyle/>
          <a:p>
            <a:fld id="{572E7FA1-8B21-48B9-BE46-7D6A8548D31D}" type="slidenum">
              <a:rPr lang="en-US" smtClean="0"/>
              <a:t>‹#›</a:t>
            </a:fld>
            <a:endParaRPr lang="en-US" dirty="0"/>
          </a:p>
        </p:txBody>
      </p:sp>
    </p:spTree>
    <p:extLst>
      <p:ext uri="{BB962C8B-B14F-4D97-AF65-F5344CB8AC3E}">
        <p14:creationId xmlns:p14="http://schemas.microsoft.com/office/powerpoint/2010/main" val="3884620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572E7FA1-8B21-48B9-BE46-7D6A8548D31D}" type="slidenum">
              <a:rPr lang="en-US" smtClean="0"/>
              <a:t>‹#›</a:t>
            </a:fld>
            <a:endParaRPr lang="en-US" dirty="0"/>
          </a:p>
        </p:txBody>
      </p:sp>
    </p:spTree>
    <p:extLst>
      <p:ext uri="{BB962C8B-B14F-4D97-AF65-F5344CB8AC3E}">
        <p14:creationId xmlns:p14="http://schemas.microsoft.com/office/powerpoint/2010/main" val="18424610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572E7FA1-8B21-48B9-BE46-7D6A8548D31D}" type="slidenum">
              <a:rPr lang="en-US" smtClean="0"/>
              <a:t>‹#›</a:t>
            </a:fld>
            <a:endParaRPr lang="en-US" dirty="0"/>
          </a:p>
        </p:txBody>
      </p:sp>
    </p:spTree>
    <p:extLst>
      <p:ext uri="{BB962C8B-B14F-4D97-AF65-F5344CB8AC3E}">
        <p14:creationId xmlns:p14="http://schemas.microsoft.com/office/powerpoint/2010/main" val="13736544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572E7FA1-8B21-48B9-BE46-7D6A8548D31D}" type="slidenum">
              <a:rPr lang="en-US" smtClean="0"/>
              <a:t>‹#›</a:t>
            </a:fld>
            <a:endParaRPr lang="en-US" dirty="0"/>
          </a:p>
        </p:txBody>
      </p:sp>
    </p:spTree>
    <p:extLst>
      <p:ext uri="{BB962C8B-B14F-4D97-AF65-F5344CB8AC3E}">
        <p14:creationId xmlns:p14="http://schemas.microsoft.com/office/powerpoint/2010/main" val="952802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572E7FA1-8B21-48B9-BE46-7D6A8548D31D}" type="slidenum">
              <a:rPr lang="en-US" smtClean="0"/>
              <a:t>‹#›</a:t>
            </a:fld>
            <a:endParaRPr lang="en-US" dirty="0"/>
          </a:p>
        </p:txBody>
      </p:sp>
    </p:spTree>
    <p:extLst>
      <p:ext uri="{BB962C8B-B14F-4D97-AF65-F5344CB8AC3E}">
        <p14:creationId xmlns:p14="http://schemas.microsoft.com/office/powerpoint/2010/main" val="15344853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572E7FA1-8B21-48B9-BE46-7D6A8548D31D}" type="slidenum">
              <a:rPr lang="en-US" smtClean="0"/>
              <a:t>‹#›</a:t>
            </a:fld>
            <a:endParaRPr lang="en-US" dirty="0"/>
          </a:p>
        </p:txBody>
      </p:sp>
    </p:spTree>
    <p:extLst>
      <p:ext uri="{BB962C8B-B14F-4D97-AF65-F5344CB8AC3E}">
        <p14:creationId xmlns:p14="http://schemas.microsoft.com/office/powerpoint/2010/main" val="33624936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572E7FA1-8B21-48B9-BE46-7D6A8548D31D}" type="slidenum">
              <a:rPr lang="en-US" smtClean="0"/>
              <a:t>‹#›</a:t>
            </a:fld>
            <a:endParaRPr lang="en-US" dirty="0"/>
          </a:p>
        </p:txBody>
      </p:sp>
    </p:spTree>
    <p:extLst>
      <p:ext uri="{BB962C8B-B14F-4D97-AF65-F5344CB8AC3E}">
        <p14:creationId xmlns:p14="http://schemas.microsoft.com/office/powerpoint/2010/main" val="13307574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72E7FA1-8B21-48B9-BE46-7D6A8548D31D}" type="slidenum">
              <a:rPr lang="en-US" smtClean="0"/>
              <a:t>‹#›</a:t>
            </a:fld>
            <a:endParaRPr lang="en-US" dirty="0"/>
          </a:p>
        </p:txBody>
      </p:sp>
    </p:spTree>
    <p:extLst>
      <p:ext uri="{BB962C8B-B14F-4D97-AF65-F5344CB8AC3E}">
        <p14:creationId xmlns:p14="http://schemas.microsoft.com/office/powerpoint/2010/main" val="1957559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72E7FA1-8B21-48B9-BE46-7D6A8548D31D}" type="slidenum">
              <a:rPr lang="en-US" smtClean="0"/>
              <a:t>‹#›</a:t>
            </a:fld>
            <a:endParaRPr lang="en-US" dirty="0"/>
          </a:p>
        </p:txBody>
      </p:sp>
    </p:spTree>
    <p:extLst>
      <p:ext uri="{BB962C8B-B14F-4D97-AF65-F5344CB8AC3E}">
        <p14:creationId xmlns:p14="http://schemas.microsoft.com/office/powerpoint/2010/main" val="37520831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4FA70EE-8B61-4224-B30E-FB2C51BD8093}" type="datetimeFigureOut">
              <a:rPr lang="en-US" smtClean="0"/>
              <a:t>6/25/18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B014B99-FCCA-4959-9139-927901E2CAC4}" type="slidenum">
              <a:rPr lang="en-US" smtClean="0"/>
              <a:t>‹#›</a:t>
            </a:fld>
            <a:endParaRPr lang="en-US"/>
          </a:p>
        </p:txBody>
      </p:sp>
    </p:spTree>
    <p:extLst>
      <p:ext uri="{BB962C8B-B14F-4D97-AF65-F5344CB8AC3E}">
        <p14:creationId xmlns:p14="http://schemas.microsoft.com/office/powerpoint/2010/main" val="157979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409295-5044-4A45-8F99-A8022715761C}" type="datetimeFigureOut">
              <a:rPr lang="en-US" smtClean="0"/>
              <a:t>6/25/18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0C987-08DD-414F-BCBB-D1EC12117D11}" type="slidenum">
              <a:rPr lang="en-US" smtClean="0"/>
              <a:t>‹#›</a:t>
            </a:fld>
            <a:endParaRPr lang="en-US"/>
          </a:p>
        </p:txBody>
      </p:sp>
    </p:spTree>
    <p:extLst>
      <p:ext uri="{BB962C8B-B14F-4D97-AF65-F5344CB8AC3E}">
        <p14:creationId xmlns:p14="http://schemas.microsoft.com/office/powerpoint/2010/main" val="488757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76200"/>
            <a:ext cx="9144000" cy="91440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838200"/>
          </a:xfrm>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28600" y="1066800"/>
            <a:ext cx="8686800" cy="4876800"/>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409295-5044-4A45-8F99-A8022715761C}" type="datetimeFigureOut">
              <a:rPr lang="en-US" smtClean="0"/>
              <a:t>6/25/18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0C987-08DD-414F-BCBB-D1EC12117D11}" type="slidenum">
              <a:rPr lang="en-US" smtClean="0"/>
              <a:t>‹#›</a:t>
            </a:fld>
            <a:endParaRPr lang="en-US"/>
          </a:p>
        </p:txBody>
      </p:sp>
      <p:sp>
        <p:nvSpPr>
          <p:cNvPr id="8" name="Rectangle 7"/>
          <p:cNvSpPr/>
          <p:nvPr userDrawn="1"/>
        </p:nvSpPr>
        <p:spPr>
          <a:xfrm>
            <a:off x="0" y="838200"/>
            <a:ext cx="9144000" cy="76200"/>
          </a:xfrm>
          <a:prstGeom prst="rect">
            <a:avLst/>
          </a:prstGeom>
          <a:solidFill>
            <a:srgbClr val="15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898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676400"/>
            <a:ext cx="7772400" cy="1362075"/>
          </a:xfrm>
        </p:spPr>
        <p:txBody>
          <a:bodyPr anchor="t">
            <a:noAutofit/>
          </a:bodyPr>
          <a:lstStyle>
            <a:lvl1pPr algn="l">
              <a:defRPr sz="4400" b="1" cap="all"/>
            </a:lvl1pPr>
          </a:lstStyle>
          <a:p>
            <a:r>
              <a:rPr lang="en-US" dirty="0"/>
              <a:t>Click to edit Master title style</a:t>
            </a:r>
          </a:p>
        </p:txBody>
      </p:sp>
      <p:sp>
        <p:nvSpPr>
          <p:cNvPr id="3" name="Text Placeholder 2"/>
          <p:cNvSpPr>
            <a:spLocks noGrp="1"/>
          </p:cNvSpPr>
          <p:nvPr>
            <p:ph type="body" idx="1"/>
          </p:nvPr>
        </p:nvSpPr>
        <p:spPr>
          <a:xfrm>
            <a:off x="722313" y="3048000"/>
            <a:ext cx="7772400" cy="1500187"/>
          </a:xfrm>
        </p:spPr>
        <p:txBody>
          <a:bodyPr anchor="b">
            <a:normAutofit/>
          </a:bodyPr>
          <a:lstStyle>
            <a:lvl1pPr marL="0" indent="0" algn="r">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409295-5044-4A45-8F99-A8022715761C}" type="datetimeFigureOut">
              <a:rPr lang="en-US" smtClean="0"/>
              <a:t>6/25/18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0C987-08DD-414F-BCBB-D1EC12117D11}" type="slidenum">
              <a:rPr lang="en-US" smtClean="0"/>
              <a:t>‹#›</a:t>
            </a:fld>
            <a:endParaRPr lang="en-US"/>
          </a:p>
        </p:txBody>
      </p:sp>
    </p:spTree>
    <p:extLst>
      <p:ext uri="{BB962C8B-B14F-4D97-AF65-F5344CB8AC3E}">
        <p14:creationId xmlns:p14="http://schemas.microsoft.com/office/powerpoint/2010/main" val="1294103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409295-5044-4A45-8F99-A8022715761C}" type="datetimeFigureOut">
              <a:rPr lang="en-US" smtClean="0"/>
              <a:t>6/25/18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0C987-08DD-414F-BCBB-D1EC12117D11}" type="slidenum">
              <a:rPr lang="en-US" smtClean="0"/>
              <a:t>‹#›</a:t>
            </a:fld>
            <a:endParaRPr lang="en-US"/>
          </a:p>
        </p:txBody>
      </p:sp>
    </p:spTree>
    <p:extLst>
      <p:ext uri="{BB962C8B-B14F-4D97-AF65-F5344CB8AC3E}">
        <p14:creationId xmlns:p14="http://schemas.microsoft.com/office/powerpoint/2010/main" val="442326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409295-5044-4A45-8F99-A8022715761C}" type="datetimeFigureOut">
              <a:rPr lang="en-US" smtClean="0"/>
              <a:t>6/25/18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70C987-08DD-414F-BCBB-D1EC12117D11}" type="slidenum">
              <a:rPr lang="en-US" smtClean="0"/>
              <a:t>‹#›</a:t>
            </a:fld>
            <a:endParaRPr lang="en-US"/>
          </a:p>
        </p:txBody>
      </p:sp>
    </p:spTree>
    <p:extLst>
      <p:ext uri="{BB962C8B-B14F-4D97-AF65-F5344CB8AC3E}">
        <p14:creationId xmlns:p14="http://schemas.microsoft.com/office/powerpoint/2010/main" val="2755571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409295-5044-4A45-8F99-A8022715761C}" type="datetimeFigureOut">
              <a:rPr lang="en-US" smtClean="0"/>
              <a:t>6/25/18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70C987-08DD-414F-BCBB-D1EC12117D11}" type="slidenum">
              <a:rPr lang="en-US" smtClean="0"/>
              <a:t>‹#›</a:t>
            </a:fld>
            <a:endParaRPr lang="en-US"/>
          </a:p>
        </p:txBody>
      </p:sp>
    </p:spTree>
    <p:extLst>
      <p:ext uri="{BB962C8B-B14F-4D97-AF65-F5344CB8AC3E}">
        <p14:creationId xmlns:p14="http://schemas.microsoft.com/office/powerpoint/2010/main" val="761366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09295-5044-4A45-8F99-A8022715761C}" type="datetimeFigureOut">
              <a:rPr lang="en-US" smtClean="0"/>
              <a:t>6/25/18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70C987-08DD-414F-BCBB-D1EC12117D11}" type="slidenum">
              <a:rPr lang="en-US" smtClean="0"/>
              <a:t>‹#›</a:t>
            </a:fld>
            <a:endParaRPr lang="en-US"/>
          </a:p>
        </p:txBody>
      </p:sp>
    </p:spTree>
    <p:extLst>
      <p:ext uri="{BB962C8B-B14F-4D97-AF65-F5344CB8AC3E}">
        <p14:creationId xmlns:p14="http://schemas.microsoft.com/office/powerpoint/2010/main" val="537171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409295-5044-4A45-8F99-A8022715761C}" type="datetimeFigureOut">
              <a:rPr lang="en-US" smtClean="0"/>
              <a:t>6/25/18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0C987-08DD-414F-BCBB-D1EC12117D11}" type="slidenum">
              <a:rPr lang="en-US" smtClean="0"/>
              <a:t>‹#›</a:t>
            </a:fld>
            <a:endParaRPr lang="en-US"/>
          </a:p>
        </p:txBody>
      </p:sp>
    </p:spTree>
    <p:extLst>
      <p:ext uri="{BB962C8B-B14F-4D97-AF65-F5344CB8AC3E}">
        <p14:creationId xmlns:p14="http://schemas.microsoft.com/office/powerpoint/2010/main" val="3469442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409295-5044-4A45-8F99-A8022715761C}" type="datetimeFigureOut">
              <a:rPr lang="en-US" smtClean="0"/>
              <a:t>6/25/18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0C987-08DD-414F-BCBB-D1EC12117D11}" type="slidenum">
              <a:rPr lang="en-US" smtClean="0"/>
              <a:t>‹#›</a:t>
            </a:fld>
            <a:endParaRPr lang="en-US"/>
          </a:p>
        </p:txBody>
      </p:sp>
    </p:spTree>
    <p:extLst>
      <p:ext uri="{BB962C8B-B14F-4D97-AF65-F5344CB8AC3E}">
        <p14:creationId xmlns:p14="http://schemas.microsoft.com/office/powerpoint/2010/main" val="2271103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09295-5044-4A45-8F99-A8022715761C}" type="datetimeFigureOut">
              <a:rPr lang="en-US" smtClean="0"/>
              <a:t>6/25/18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0C987-08DD-414F-BCBB-D1EC12117D11}" type="slidenum">
              <a:rPr lang="en-US" smtClean="0"/>
              <a:t>‹#›</a:t>
            </a:fld>
            <a:endParaRPr lang="en-US"/>
          </a:p>
        </p:txBody>
      </p:sp>
    </p:spTree>
    <p:extLst>
      <p:ext uri="{BB962C8B-B14F-4D97-AF65-F5344CB8AC3E}">
        <p14:creationId xmlns:p14="http://schemas.microsoft.com/office/powerpoint/2010/main" val="369212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09295-5044-4A45-8F99-A8022715761C}" type="datetimeFigureOut">
              <a:rPr lang="en-US" smtClean="0"/>
              <a:t>6/25/18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0C987-08DD-414F-BCBB-D1EC12117D11}" type="slidenum">
              <a:rPr lang="en-US" smtClean="0"/>
              <a:t>‹#›</a:t>
            </a:fld>
            <a:endParaRPr lang="en-US"/>
          </a:p>
        </p:txBody>
      </p:sp>
    </p:spTree>
    <p:extLst>
      <p:ext uri="{BB962C8B-B14F-4D97-AF65-F5344CB8AC3E}">
        <p14:creationId xmlns:p14="http://schemas.microsoft.com/office/powerpoint/2010/main" val="117287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Oval 1"/>
          <p:cNvSpPr/>
          <p:nvPr userDrawn="1"/>
        </p:nvSpPr>
        <p:spPr>
          <a:xfrm>
            <a:off x="7854215" y="5611528"/>
            <a:ext cx="1164657" cy="1020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p>
          </p:txBody>
        </p:sp>
        <p:sp>
          <p:nvSpPr>
            <p:cNvPr id="7" name="Freeform 18"/>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FEC76EB4-F91D-4483-AF75-5E7B063EA9C5}" type="datetimeFigureOut">
              <a:rPr lang="en-US"/>
              <a:pPr>
                <a:defRPr/>
              </a:pPr>
              <a:t>6/25/18</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61B7F530-D9BD-4674-9B4D-93221E8FFAA9}" type="slidenum">
              <a:rPr lang="en-US" altLang="en-US"/>
              <a:pPr>
                <a:defRPr/>
              </a:pPr>
              <a:t>‹#›</a:t>
            </a:fld>
            <a:endParaRPr lang="en-US" altLang="en-US"/>
          </a:p>
        </p:txBody>
      </p:sp>
    </p:spTree>
    <p:extLst>
      <p:ext uri="{BB962C8B-B14F-4D97-AF65-F5344CB8AC3E}">
        <p14:creationId xmlns:p14="http://schemas.microsoft.com/office/powerpoint/2010/main" val="17599012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2.xml"/><Relationship Id="rId13" Type="http://schemas.openxmlformats.org/officeDocument/2006/relationships/image" Target="../media/image4.jpe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1.png"/><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theme" Target="../theme/theme4.xml"/><Relationship Id="rId13" Type="http://schemas.openxmlformats.org/officeDocument/2006/relationships/image" Target="../media/image8.png"/><Relationship Id="rId14" Type="http://schemas.openxmlformats.org/officeDocument/2006/relationships/image" Target="../media/image9.jpeg"/><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628650" y="1825624"/>
            <a:ext cx="7886700" cy="46335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3088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73" r:id="rId7"/>
    <p:sldLayoutId id="2147483672" r:id="rId8"/>
  </p:sldLayoutIdLst>
  <p:hf hdr="0" ftr="0" dt="0"/>
  <p:txStyles>
    <p:titleStyle>
      <a:lvl1pPr algn="l" defTabSz="914400" rtl="0" eaLnBrk="1" latinLnBrk="0" hangingPunct="1">
        <a:lnSpc>
          <a:spcPct val="90000"/>
        </a:lnSpc>
        <a:spcBef>
          <a:spcPct val="0"/>
        </a:spcBef>
        <a:buNone/>
        <a:defRPr sz="4400" kern="1200">
          <a:solidFill>
            <a:srgbClr val="2D3193"/>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02BBA5F6-2825-41DC-A199-BC18871DC270}" type="datetimeFigureOut">
              <a:rPr lang="en-US"/>
              <a:pPr>
                <a:defRPr/>
              </a:pPr>
              <a:t>6/25/18</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78405E20-486D-4504-8BEC-FDF08047FCCD}" type="slidenum">
              <a:rPr lang="en-US" altLang="en-US"/>
              <a:pPr>
                <a:defRPr/>
              </a:pPr>
              <a:t>‹#›</a:t>
            </a:fld>
            <a:endParaRPr lang="en-US" altLang="en-US"/>
          </a:p>
        </p:txBody>
      </p:sp>
    </p:spTree>
    <p:extLst>
      <p:ext uri="{BB962C8B-B14F-4D97-AF65-F5344CB8AC3E}">
        <p14:creationId xmlns:p14="http://schemas.microsoft.com/office/powerpoint/2010/main" val="5688964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628650" y="1825624"/>
            <a:ext cx="7886700" cy="46335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2715491" y="64115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E7FA1-8B21-48B9-BE46-7D6A8548D31D}" type="slidenum">
              <a:rPr lang="en-US" smtClean="0"/>
              <a:t>‹#›</a:t>
            </a:fld>
            <a:endParaRPr lang="en-US" dirty="0"/>
          </a:p>
        </p:txBody>
      </p:sp>
    </p:spTree>
    <p:extLst>
      <p:ext uri="{BB962C8B-B14F-4D97-AF65-F5344CB8AC3E}">
        <p14:creationId xmlns:p14="http://schemas.microsoft.com/office/powerpoint/2010/main" val="288384852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708" r:id="rId10"/>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hf hdr="0" ftr="0" dt="0"/>
  <p:txStyles>
    <p:titleStyle>
      <a:lvl1pPr algn="l" defTabSz="914400" rtl="0" eaLnBrk="1" latinLnBrk="0" hangingPunct="1">
        <a:lnSpc>
          <a:spcPct val="90000"/>
        </a:lnSpc>
        <a:spcBef>
          <a:spcPct val="0"/>
        </a:spcBef>
        <a:buNone/>
        <a:defRPr sz="4400" kern="1200">
          <a:solidFill>
            <a:srgbClr val="2D3193"/>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2929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292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292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292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292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09295-5044-4A45-8F99-A8022715761C}" type="datetimeFigureOut">
              <a:rPr lang="en-US" smtClean="0"/>
              <a:t>6/25/18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0C987-08DD-414F-BCBB-D1EC12117D11}" type="slidenum">
              <a:rPr lang="en-US" smtClean="0"/>
              <a:t>‹#›</a:t>
            </a:fld>
            <a:endParaRPr lang="en-US"/>
          </a:p>
        </p:txBody>
      </p:sp>
      <p:pic>
        <p:nvPicPr>
          <p:cNvPr id="7" name="Picture 6"/>
          <p:cNvPicPr/>
          <p:nvPr/>
        </p:nvPicPr>
        <p:blipFill rotWithShape="1">
          <a:blip r:embed="rId13">
            <a:extLst>
              <a:ext uri="{28A0092B-C50C-407E-A947-70E740481C1C}">
                <a14:useLocalDpi xmlns:a14="http://schemas.microsoft.com/office/drawing/2010/main" val="0"/>
              </a:ext>
            </a:extLst>
          </a:blip>
          <a:srcRect r="79423" b="2000"/>
          <a:stretch/>
        </p:blipFill>
        <p:spPr bwMode="auto">
          <a:xfrm>
            <a:off x="457200" y="6111240"/>
            <a:ext cx="1019175" cy="746760"/>
          </a:xfrm>
          <a:prstGeom prst="rect">
            <a:avLst/>
          </a:prstGeom>
          <a:noFill/>
        </p:spPr>
      </p:pic>
      <p:pic>
        <p:nvPicPr>
          <p:cNvPr id="8" name="Picture 7" descr="C:\Users\strass\AppData\Local\Microsoft\Windows\Temporary Internet Files\Content.Outlook\45O2OXMV\Excel_rgb.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65447" y="6082665"/>
            <a:ext cx="1216153" cy="746760"/>
          </a:xfrm>
          <a:prstGeom prst="rect">
            <a:avLst/>
          </a:prstGeom>
          <a:noFill/>
          <a:ln>
            <a:noFill/>
          </a:ln>
        </p:spPr>
      </p:pic>
      <p:pic>
        <p:nvPicPr>
          <p:cNvPr id="10" name="Picture 9"/>
          <p:cNvPicPr/>
          <p:nvPr/>
        </p:nvPicPr>
        <p:blipFill rotWithShape="1">
          <a:blip r:embed="rId13">
            <a:extLst>
              <a:ext uri="{28A0092B-C50C-407E-A947-70E740481C1C}">
                <a14:useLocalDpi xmlns:a14="http://schemas.microsoft.com/office/drawing/2010/main" val="0"/>
              </a:ext>
            </a:extLst>
          </a:blip>
          <a:srcRect l="24825" r="51185" b="10069"/>
          <a:stretch/>
        </p:blipFill>
        <p:spPr bwMode="auto">
          <a:xfrm>
            <a:off x="2190750" y="6096000"/>
            <a:ext cx="1085850" cy="777240"/>
          </a:xfrm>
          <a:prstGeom prst="rect">
            <a:avLst/>
          </a:prstGeom>
          <a:noFill/>
        </p:spPr>
      </p:pic>
      <p:pic>
        <p:nvPicPr>
          <p:cNvPr id="11" name="Picture 10"/>
          <p:cNvPicPr/>
          <p:nvPr/>
        </p:nvPicPr>
        <p:blipFill rotWithShape="1">
          <a:blip r:embed="rId13">
            <a:extLst>
              <a:ext uri="{28A0092B-C50C-407E-A947-70E740481C1C}">
                <a14:useLocalDpi xmlns:a14="http://schemas.microsoft.com/office/drawing/2010/main" val="0"/>
              </a:ext>
            </a:extLst>
          </a:blip>
          <a:srcRect l="52814" t="8333" r="26009" b="10417"/>
          <a:stretch/>
        </p:blipFill>
        <p:spPr bwMode="auto">
          <a:xfrm>
            <a:off x="5867400" y="6096000"/>
            <a:ext cx="1133475" cy="754380"/>
          </a:xfrm>
          <a:prstGeom prst="rect">
            <a:avLst/>
          </a:prstGeom>
          <a:noFill/>
        </p:spPr>
      </p:pic>
      <p:pic>
        <p:nvPicPr>
          <p:cNvPr id="12" name="Picture 11"/>
          <p:cNvPicPr/>
          <p:nvPr/>
        </p:nvPicPr>
        <p:blipFill rotWithShape="1">
          <a:blip r:embed="rId13">
            <a:extLst>
              <a:ext uri="{28A0092B-C50C-407E-A947-70E740481C1C}">
                <a14:useLocalDpi xmlns:a14="http://schemas.microsoft.com/office/drawing/2010/main" val="0"/>
              </a:ext>
            </a:extLst>
          </a:blip>
          <a:srcRect l="78952" t="17882" b="11805"/>
          <a:stretch/>
        </p:blipFill>
        <p:spPr bwMode="auto">
          <a:xfrm>
            <a:off x="7391400" y="6111240"/>
            <a:ext cx="1353820" cy="746760"/>
          </a:xfrm>
          <a:prstGeom prst="rect">
            <a:avLst/>
          </a:prstGeom>
          <a:noFill/>
        </p:spPr>
      </p:pic>
    </p:spTree>
    <p:extLst>
      <p:ext uri="{BB962C8B-B14F-4D97-AF65-F5344CB8AC3E}">
        <p14:creationId xmlns:p14="http://schemas.microsoft.com/office/powerpoint/2010/main" val="15329425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twitter.com/earlylearnnet" TargetMode="Externa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1.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1.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1.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31.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 Id="rId3" Type="http://schemas.openxmlformats.org/officeDocument/2006/relationships/chart" Target="../charts/char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chart" Target="../charts/char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9.xml"/><Relationship Id="rId3" Type="http://schemas.openxmlformats.org/officeDocument/2006/relationships/chart" Target="../charts/char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 Id="rId3" Type="http://schemas.openxmlformats.org/officeDocument/2006/relationships/chart" Target="../charts/char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4.xml"/><Relationship Id="rId3" Type="http://schemas.openxmlformats.org/officeDocument/2006/relationships/chart" Target="../charts/char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5.xml"/><Relationship Id="rId3" Type="http://schemas.openxmlformats.org/officeDocument/2006/relationships/chart" Target="../charts/char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6.xml"/><Relationship Id="rId3" Type="http://schemas.openxmlformats.org/officeDocument/2006/relationships/chart" Target="../charts/char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31.xml"/><Relationship Id="rId2" Type="http://schemas.openxmlformats.org/officeDocument/2006/relationships/diagramData" Target="../diagrams/data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hyperlink" Target="mailto:weilandc@umich.edu" TargetMode="External"/><Relationship Id="rId4" Type="http://schemas.openxmlformats.org/officeDocument/2006/relationships/hyperlink" Target="mailto:joann.hsueh@mdrc.org" TargetMode="External"/><Relationship Id="rId5" Type="http://schemas.openxmlformats.org/officeDocument/2006/relationships/hyperlink" Target="mailto:jsachs@bostonpublicschools.org" TargetMode="External"/><Relationship Id="rId6" Type="http://schemas.openxmlformats.org/officeDocument/2006/relationships/hyperlink" Target="mailto:Catherine_snow@gse.harvard.edu" TargetMode="External"/><Relationship Id="rId1" Type="http://schemas.openxmlformats.org/officeDocument/2006/relationships/slideLayout" Target="../slideLayouts/slideLayout31.xml"/><Relationship Id="rId2" Type="http://schemas.openxmlformats.org/officeDocument/2006/relationships/hyperlink" Target="mailto:meghan.mccormick@mdrc.or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 Id="rId3" Type="http://schemas.openxmlformats.org/officeDocument/2006/relationships/chart" Target="../charts/char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3.xml"/><Relationship Id="rId2"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6.png"/><Relationship Id="rId1" Type="http://schemas.openxmlformats.org/officeDocument/2006/relationships/slideLayout" Target="../slideLayouts/slideLayout23.xml"/><Relationship Id="rId2"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3.xml"/><Relationship Id="rId2"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20.png"/><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1.emf"/><Relationship Id="rId3" Type="http://schemas.openxmlformats.org/officeDocument/2006/relationships/image" Target="../media/image2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 Id="rId3" Type="http://schemas.openxmlformats.org/officeDocument/2006/relationships/image" Target="../media/image23.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1.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3.xml"/><Relationship Id="rId2" Type="http://schemas.openxmlformats.org/officeDocument/2006/relationships/notesSlide" Target="../notesSlides/notesSlide4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6.png"/><Relationship Id="rId1" Type="http://schemas.openxmlformats.org/officeDocument/2006/relationships/slideLayout" Target="../slideLayouts/slideLayout23.xml"/><Relationship Id="rId2" Type="http://schemas.openxmlformats.org/officeDocument/2006/relationships/notesSlide" Target="../notesSlides/notesSlide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7.png"/></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30.png"/><Relationship Id="rId1" Type="http://schemas.openxmlformats.org/officeDocument/2006/relationships/slideLayout" Target="../slideLayouts/slideLayout23.xml"/><Relationship Id="rId2" Type="http://schemas.openxmlformats.org/officeDocument/2006/relationships/image" Target="../media/image28.png"/></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27.png"/><Relationship Id="rId1" Type="http://schemas.openxmlformats.org/officeDocument/2006/relationships/slideLayout" Target="../slideLayouts/slideLayout27.xml"/><Relationship Id="rId2" Type="http://schemas.openxmlformats.org/officeDocument/2006/relationships/notesSlide" Target="../notesSlides/notesSlide46.xml"/></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4" Type="http://schemas.microsoft.com/office/2007/relationships/hdphoto" Target="../media/hdphoto1.wdp"/><Relationship Id="rId1" Type="http://schemas.openxmlformats.org/officeDocument/2006/relationships/slideLayout" Target="../slideLayouts/slideLayout27.xml"/><Relationship Id="rId2" Type="http://schemas.openxmlformats.org/officeDocument/2006/relationships/notesSlide" Target="../notesSlides/notesSlide4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8.xml"/><Relationship Id="rId3" Type="http://schemas.openxmlformats.org/officeDocument/2006/relationships/image" Target="../media/image34.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0.xml"/><Relationship Id="rId3" Type="http://schemas.openxmlformats.org/officeDocument/2006/relationships/image" Target="../media/image2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png"/><Relationship Id="rId5" Type="http://schemas.openxmlformats.org/officeDocument/2006/relationships/image" Target="../media/image26.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29.xml"/><Relationship Id="rId2" Type="http://schemas.openxmlformats.org/officeDocument/2006/relationships/notesSlide" Target="../notesSlides/notesSlide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13810"/>
            <a:ext cx="7772400" cy="1215190"/>
          </a:xfrm>
        </p:spPr>
        <p:txBody>
          <a:bodyPr>
            <a:noAutofit/>
          </a:bodyPr>
          <a:lstStyle/>
          <a:p>
            <a:r>
              <a:rPr lang="en-US" sz="4400" dirty="0"/>
              <a:t>Early Learning Network </a:t>
            </a:r>
            <a:br>
              <a:rPr lang="en-US" sz="4400" dirty="0"/>
            </a:br>
            <a:r>
              <a:rPr lang="en-US" sz="4400" dirty="0"/>
              <a:t>Year 1 Results:</a:t>
            </a:r>
          </a:p>
        </p:txBody>
      </p:sp>
      <p:sp>
        <p:nvSpPr>
          <p:cNvPr id="3" name="Subtitle 2"/>
          <p:cNvSpPr txBox="1">
            <a:spLocks/>
          </p:cNvSpPr>
          <p:nvPr/>
        </p:nvSpPr>
        <p:spPr>
          <a:xfrm>
            <a:off x="1143000" y="3509265"/>
            <a:ext cx="6858000" cy="12151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2929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292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292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292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292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i="1" dirty="0">
                <a:solidFill>
                  <a:schemeClr val="bg1"/>
                </a:solidFill>
                <a:latin typeface="Times New Roman" panose="02020603050405020304" pitchFamily="18" charset="0"/>
                <a:ea typeface="Helvetica" charset="0"/>
                <a:cs typeface="Times New Roman" panose="02020603050405020304" pitchFamily="18" charset="0"/>
              </a:rPr>
              <a:t>Preschool Educational Practices and </a:t>
            </a:r>
          </a:p>
          <a:p>
            <a:pPr marL="0" indent="0" algn="ctr">
              <a:buNone/>
            </a:pPr>
            <a:r>
              <a:rPr lang="en-US" sz="3200" i="1" dirty="0">
                <a:solidFill>
                  <a:schemeClr val="bg1"/>
                </a:solidFill>
                <a:latin typeface="Times New Roman" panose="02020603050405020304" pitchFamily="18" charset="0"/>
                <a:ea typeface="Helvetica" charset="0"/>
                <a:cs typeface="Times New Roman" panose="02020603050405020304" pitchFamily="18" charset="0"/>
              </a:rPr>
              <a:t>Child Outcomes</a:t>
            </a:r>
          </a:p>
        </p:txBody>
      </p:sp>
      <p:sp>
        <p:nvSpPr>
          <p:cNvPr id="4" name="Subtitle 2"/>
          <p:cNvSpPr txBox="1">
            <a:spLocks/>
          </p:cNvSpPr>
          <p:nvPr/>
        </p:nvSpPr>
        <p:spPr>
          <a:xfrm>
            <a:off x="2114255" y="5698436"/>
            <a:ext cx="4538215" cy="687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600" dirty="0">
                <a:solidFill>
                  <a:schemeClr val="accent1">
                    <a:lumMod val="75000"/>
                  </a:schemeClr>
                </a:solidFill>
                <a:latin typeface="Times New Roman" charset="0"/>
                <a:ea typeface="Times New Roman" charset="0"/>
                <a:cs typeface="Times New Roman" charset="0"/>
              </a:rPr>
              <a:t>Society for Research on Educational Effectiveness</a:t>
            </a:r>
          </a:p>
          <a:p>
            <a:pPr algn="ctr"/>
            <a:r>
              <a:rPr lang="en-US" sz="1600" dirty="0">
                <a:solidFill>
                  <a:schemeClr val="accent1">
                    <a:lumMod val="75000"/>
                  </a:schemeClr>
                </a:solidFill>
                <a:latin typeface="Times New Roman" charset="0"/>
                <a:ea typeface="Times New Roman" charset="0"/>
                <a:cs typeface="Times New Roman" charset="0"/>
              </a:rPr>
              <a:t>February 28, 2018</a:t>
            </a:r>
          </a:p>
        </p:txBody>
      </p:sp>
      <p:sp>
        <p:nvSpPr>
          <p:cNvPr id="5" name="Subtitle 2"/>
          <p:cNvSpPr txBox="1">
            <a:spLocks/>
          </p:cNvSpPr>
          <p:nvPr/>
        </p:nvSpPr>
        <p:spPr>
          <a:xfrm>
            <a:off x="1143000" y="5234541"/>
            <a:ext cx="6858000" cy="6878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i="1" dirty="0">
                <a:solidFill>
                  <a:schemeClr val="bg1"/>
                </a:solidFill>
                <a:latin typeface="Calibri" charset="0"/>
                <a:ea typeface="Calibri" charset="0"/>
                <a:cs typeface="Calibri" charset="0"/>
              </a:rPr>
              <a:t>The Early Learning Network is funded by the Institute of Education Sciences. </a:t>
            </a:r>
          </a:p>
        </p:txBody>
      </p:sp>
      <p:sp>
        <p:nvSpPr>
          <p:cNvPr id="6" name="Rectangle 5">
            <a:extLst>
              <a:ext uri="{FF2B5EF4-FFF2-40B4-BE49-F238E27FC236}">
                <a16:creationId xmlns:a16="http://schemas.microsoft.com/office/drawing/2014/main" xmlns="" id="{7DEC36BE-7909-4DCA-8A6A-F06116E0344E}"/>
              </a:ext>
            </a:extLst>
          </p:cNvPr>
          <p:cNvSpPr/>
          <p:nvPr/>
        </p:nvSpPr>
        <p:spPr>
          <a:xfrm>
            <a:off x="325945" y="6187248"/>
            <a:ext cx="1788310" cy="307777"/>
          </a:xfrm>
          <a:prstGeom prst="rect">
            <a:avLst/>
          </a:prstGeom>
        </p:spPr>
        <p:txBody>
          <a:bodyPr wrap="none">
            <a:spAutoFit/>
          </a:bodyPr>
          <a:lstStyle/>
          <a:p>
            <a:pPr lvl="1"/>
            <a:r>
              <a:rPr lang="en-US" sz="1400" dirty="0">
                <a:hlinkClick r:id="rId2"/>
              </a:rPr>
              <a:t>@</a:t>
            </a:r>
            <a:r>
              <a:rPr lang="en-US" sz="1400" u="sng" dirty="0" err="1">
                <a:hlinkClick r:id="rId2"/>
              </a:rPr>
              <a:t>earlylearnnet</a:t>
            </a:r>
            <a:endParaRPr lang="en-US" sz="1400" dirty="0"/>
          </a:p>
        </p:txBody>
      </p:sp>
      <p:pic>
        <p:nvPicPr>
          <p:cNvPr id="7" name="Picture 2" descr="Image result for twitter image">
            <a:extLst>
              <a:ext uri="{FF2B5EF4-FFF2-40B4-BE49-F238E27FC236}">
                <a16:creationId xmlns:a16="http://schemas.microsoft.com/office/drawing/2014/main" xmlns="" id="{89E0BA87-D77B-4049-9638-50A3AFF56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28" y="6236547"/>
            <a:ext cx="347489" cy="28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56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229600" cy="4953000"/>
          </a:xfrm>
        </p:spPr>
        <p:txBody>
          <a:bodyPr/>
          <a:lstStyle/>
          <a:p>
            <a:r>
              <a:rPr lang="en-US" dirty="0"/>
              <a:t>Domain specificity</a:t>
            </a:r>
          </a:p>
          <a:p>
            <a:pPr lvl="2"/>
            <a:r>
              <a:rPr lang="en-US" dirty="0"/>
              <a:t>Instruction time in that domain</a:t>
            </a:r>
          </a:p>
          <a:p>
            <a:pPr lvl="2"/>
            <a:r>
              <a:rPr lang="en-US" dirty="0"/>
              <a:t>Use of domain-specific curriculum</a:t>
            </a:r>
          </a:p>
          <a:p>
            <a:r>
              <a:rPr lang="en-US" dirty="0"/>
              <a:t>Academic skills related to</a:t>
            </a:r>
            <a:endParaRPr lang="en-US" sz="1600" dirty="0"/>
          </a:p>
          <a:p>
            <a:pPr lvl="2"/>
            <a:r>
              <a:rPr lang="en-US" dirty="0"/>
              <a:t>Classroom process quality</a:t>
            </a:r>
          </a:p>
          <a:p>
            <a:pPr lvl="2"/>
            <a:r>
              <a:rPr lang="en-US" dirty="0"/>
              <a:t>Small group settings</a:t>
            </a:r>
          </a:p>
          <a:p>
            <a:pPr lvl="0">
              <a:buClr>
                <a:srgbClr val="2DA2BF"/>
              </a:buClr>
            </a:pPr>
            <a:r>
              <a:rPr lang="en-US" dirty="0">
                <a:solidFill>
                  <a:prstClr val="black"/>
                </a:solidFill>
              </a:rPr>
              <a:t>Cognitive skills related to </a:t>
            </a:r>
          </a:p>
          <a:p>
            <a:pPr lvl="2">
              <a:buClr>
                <a:srgbClr val="2DA2BF"/>
              </a:buClr>
            </a:pPr>
            <a:r>
              <a:rPr lang="en-US" dirty="0"/>
              <a:t>Classroom process quality</a:t>
            </a:r>
          </a:p>
          <a:p>
            <a:pPr lvl="2"/>
            <a:r>
              <a:rPr lang="en-US" dirty="0"/>
              <a:t>Complex conversations with teacher</a:t>
            </a:r>
          </a:p>
          <a:p>
            <a:pPr lvl="2"/>
            <a:r>
              <a:rPr lang="en-US" dirty="0"/>
              <a:t>Small group settings</a:t>
            </a:r>
          </a:p>
          <a:p>
            <a:pPr lvl="2"/>
            <a:endParaRPr lang="en-US" dirty="0"/>
          </a:p>
          <a:p>
            <a:endParaRPr lang="en-US" dirty="0"/>
          </a:p>
        </p:txBody>
      </p:sp>
      <p:sp>
        <p:nvSpPr>
          <p:cNvPr id="3" name="Title 2"/>
          <p:cNvSpPr>
            <a:spLocks noGrp="1"/>
          </p:cNvSpPr>
          <p:nvPr>
            <p:ph type="title"/>
          </p:nvPr>
        </p:nvSpPr>
        <p:spPr/>
        <p:txBody>
          <a:bodyPr>
            <a:normAutofit fontScale="90000"/>
          </a:bodyPr>
          <a:lstStyle/>
          <a:p>
            <a:r>
              <a:rPr lang="en-US" dirty="0"/>
              <a:t>Specific Classroom Practices Predict Specific Outcomes?</a:t>
            </a:r>
          </a:p>
        </p:txBody>
      </p:sp>
    </p:spTree>
    <p:extLst>
      <p:ext uri="{BB962C8B-B14F-4D97-AF65-F5344CB8AC3E}">
        <p14:creationId xmlns:p14="http://schemas.microsoft.com/office/powerpoint/2010/main" val="513095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tx1"/>
                </a:solidFill>
              </a:rPr>
              <a:t>Cohort study of rural NC</a:t>
            </a:r>
          </a:p>
          <a:p>
            <a:pPr lvl="1"/>
            <a:r>
              <a:rPr lang="en-US" dirty="0">
                <a:solidFill>
                  <a:schemeClr val="tx1"/>
                </a:solidFill>
              </a:rPr>
              <a:t>6 NC rural counties </a:t>
            </a:r>
          </a:p>
          <a:p>
            <a:pPr lvl="1"/>
            <a:r>
              <a:rPr lang="en-US" dirty="0">
                <a:solidFill>
                  <a:schemeClr val="tx1"/>
                </a:solidFill>
              </a:rPr>
              <a:t>63 randomly selected NC Pre-K classrooms </a:t>
            </a:r>
          </a:p>
          <a:p>
            <a:r>
              <a:rPr lang="en-US" dirty="0">
                <a:solidFill>
                  <a:schemeClr val="tx1"/>
                </a:solidFill>
              </a:rPr>
              <a:t>Pre-K children </a:t>
            </a:r>
          </a:p>
          <a:p>
            <a:pPr lvl="1"/>
            <a:r>
              <a:rPr lang="en-US" dirty="0">
                <a:solidFill>
                  <a:schemeClr val="tx1"/>
                </a:solidFill>
              </a:rPr>
              <a:t>351randomly selected children </a:t>
            </a:r>
          </a:p>
          <a:p>
            <a:pPr lvl="2"/>
            <a:r>
              <a:rPr lang="en-US" dirty="0">
                <a:solidFill>
                  <a:schemeClr val="tx1"/>
                </a:solidFill>
              </a:rPr>
              <a:t>34% Spanish-English dual language learners </a:t>
            </a:r>
          </a:p>
          <a:p>
            <a:r>
              <a:rPr lang="en-US" dirty="0"/>
              <a:t>Classroom quality, observed 2 days</a:t>
            </a:r>
          </a:p>
          <a:p>
            <a:pPr lvl="1"/>
            <a:r>
              <a:rPr lang="en-US" dirty="0">
                <a:solidFill>
                  <a:schemeClr val="tx1"/>
                </a:solidFill>
              </a:rPr>
              <a:t>CLASS</a:t>
            </a:r>
          </a:p>
          <a:p>
            <a:pPr lvl="1"/>
            <a:r>
              <a:rPr lang="en-US" dirty="0"/>
              <a:t>Boston Pre-K “fidelity” checklist</a:t>
            </a:r>
            <a:endParaRPr lang="en-US" dirty="0">
              <a:solidFill>
                <a:schemeClr val="tx1"/>
              </a:solidFill>
            </a:endParaRPr>
          </a:p>
          <a:p>
            <a:pPr lvl="1"/>
            <a:r>
              <a:rPr lang="en-US" dirty="0"/>
              <a:t>Language Interactions Snapshot (</a:t>
            </a:r>
            <a:r>
              <a:rPr lang="en-US" dirty="0" err="1"/>
              <a:t>LISn</a:t>
            </a:r>
            <a:r>
              <a:rPr lang="en-US" dirty="0"/>
              <a:t>)</a:t>
            </a:r>
          </a:p>
          <a:p>
            <a:pPr lvl="1"/>
            <a:r>
              <a:rPr lang="en-US" dirty="0">
                <a:solidFill>
                  <a:schemeClr val="tx1"/>
                </a:solidFill>
              </a:rPr>
              <a:t>Teacher report of curriculum</a:t>
            </a:r>
          </a:p>
          <a:p>
            <a:pPr lvl="1"/>
            <a:endParaRPr lang="en-US" dirty="0">
              <a:solidFill>
                <a:schemeClr val="tx1"/>
              </a:solidFill>
            </a:endParaRPr>
          </a:p>
        </p:txBody>
      </p:sp>
      <p:sp>
        <p:nvSpPr>
          <p:cNvPr id="3" name="Title 2"/>
          <p:cNvSpPr>
            <a:spLocks noGrp="1"/>
          </p:cNvSpPr>
          <p:nvPr>
            <p:ph type="title"/>
          </p:nvPr>
        </p:nvSpPr>
        <p:spPr/>
        <p:txBody>
          <a:bodyPr/>
          <a:lstStyle/>
          <a:p>
            <a:r>
              <a:rPr lang="en-US" dirty="0"/>
              <a:t>Design and participants</a:t>
            </a:r>
          </a:p>
        </p:txBody>
      </p:sp>
    </p:spTree>
    <p:extLst>
      <p:ext uri="{BB962C8B-B14F-4D97-AF65-F5344CB8AC3E}">
        <p14:creationId xmlns:p14="http://schemas.microsoft.com/office/powerpoint/2010/main" val="400319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143000"/>
            <a:ext cx="8991600" cy="4864100"/>
          </a:xfrm>
        </p:spPr>
        <p:txBody>
          <a:bodyPr/>
          <a:lstStyle/>
          <a:p>
            <a:pPr marL="109537" indent="0" algn="ctr">
              <a:buNone/>
            </a:pPr>
            <a:r>
              <a:rPr lang="en-US" dirty="0"/>
              <a:t>Factor analysis of classroom observation measures</a:t>
            </a:r>
          </a:p>
          <a:p>
            <a:pPr marL="392113" lvl="1" indent="0">
              <a:buNone/>
            </a:pPr>
            <a:r>
              <a:rPr lang="en-US" dirty="0"/>
              <a:t>1. Process Quality </a:t>
            </a:r>
          </a:p>
          <a:p>
            <a:pPr lvl="2"/>
            <a:r>
              <a:rPr lang="en-US" dirty="0"/>
              <a:t>CLASS Domains - ES, CO, IS</a:t>
            </a:r>
          </a:p>
          <a:p>
            <a:pPr lvl="2"/>
            <a:r>
              <a:rPr lang="en-US" dirty="0"/>
              <a:t>Boston pre-K “fidelity” checklist</a:t>
            </a:r>
          </a:p>
          <a:p>
            <a:pPr marL="392113" lvl="1" indent="0">
              <a:buNone/>
            </a:pPr>
            <a:r>
              <a:rPr lang="en-US" dirty="0"/>
              <a:t>2. Complex conversations with adults -  </a:t>
            </a:r>
            <a:r>
              <a:rPr lang="en-US" dirty="0" err="1"/>
              <a:t>LISn</a:t>
            </a:r>
            <a:endParaRPr lang="en-US" dirty="0"/>
          </a:p>
          <a:p>
            <a:pPr lvl="2"/>
            <a:r>
              <a:rPr lang="en-US" dirty="0"/>
              <a:t>any adult elicited, elaborated, and had sustained conversation</a:t>
            </a:r>
          </a:p>
          <a:p>
            <a:pPr marL="392113" lvl="1" indent="0">
              <a:buNone/>
            </a:pPr>
            <a:r>
              <a:rPr lang="en-US" dirty="0"/>
              <a:t>3. Instruction – </a:t>
            </a:r>
            <a:r>
              <a:rPr lang="en-US" dirty="0" err="1"/>
              <a:t>LISn</a:t>
            </a:r>
            <a:endParaRPr lang="en-US" dirty="0"/>
          </a:p>
          <a:p>
            <a:pPr lvl="2"/>
            <a:r>
              <a:rPr lang="en-US" dirty="0"/>
              <a:t>Literacy activities  (print, writing, sound)</a:t>
            </a:r>
          </a:p>
          <a:p>
            <a:pPr lvl="2"/>
            <a:r>
              <a:rPr lang="en-US" dirty="0"/>
              <a:t>Math activities</a:t>
            </a:r>
          </a:p>
          <a:p>
            <a:pPr marL="392113" lvl="1" indent="0">
              <a:buNone/>
            </a:pPr>
            <a:endParaRPr lang="en-US" dirty="0"/>
          </a:p>
        </p:txBody>
      </p:sp>
      <p:sp>
        <p:nvSpPr>
          <p:cNvPr id="3" name="Title 2"/>
          <p:cNvSpPr>
            <a:spLocks noGrp="1"/>
          </p:cNvSpPr>
          <p:nvPr>
            <p:ph type="title"/>
          </p:nvPr>
        </p:nvSpPr>
        <p:spPr>
          <a:xfrm>
            <a:off x="457200" y="274638"/>
            <a:ext cx="8229600" cy="639762"/>
          </a:xfrm>
        </p:spPr>
        <p:txBody>
          <a:bodyPr>
            <a:normAutofit fontScale="90000"/>
          </a:bodyPr>
          <a:lstStyle/>
          <a:p>
            <a:r>
              <a:rPr lang="en-US" dirty="0"/>
              <a:t>Classroom Quality </a:t>
            </a:r>
          </a:p>
        </p:txBody>
      </p:sp>
    </p:spTree>
    <p:extLst>
      <p:ext uri="{BB962C8B-B14F-4D97-AF65-F5344CB8AC3E}">
        <p14:creationId xmlns:p14="http://schemas.microsoft.com/office/powerpoint/2010/main" val="1314578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19200"/>
            <a:ext cx="8991600" cy="4787900"/>
          </a:xfrm>
        </p:spPr>
        <p:txBody>
          <a:bodyPr/>
          <a:lstStyle/>
          <a:p>
            <a:pPr marL="392113" lvl="1" indent="0">
              <a:buNone/>
            </a:pPr>
            <a:r>
              <a:rPr lang="en-US" dirty="0"/>
              <a:t>4. Curriculum: teacher report</a:t>
            </a:r>
          </a:p>
          <a:p>
            <a:pPr lvl="2"/>
            <a:r>
              <a:rPr lang="en-US" dirty="0"/>
              <a:t>Creative Curriculum used in 78% classrooms</a:t>
            </a:r>
          </a:p>
          <a:p>
            <a:pPr marL="392113" lvl="1" indent="0">
              <a:buNone/>
            </a:pPr>
            <a:r>
              <a:rPr lang="en-US" dirty="0"/>
              <a:t>5. Setting: </a:t>
            </a:r>
            <a:r>
              <a:rPr lang="en-US" dirty="0" err="1"/>
              <a:t>LISn</a:t>
            </a:r>
            <a:endParaRPr lang="en-US" dirty="0"/>
          </a:p>
          <a:p>
            <a:pPr lvl="2"/>
            <a:r>
              <a:rPr lang="en-US" dirty="0"/>
              <a:t>large group</a:t>
            </a:r>
          </a:p>
          <a:p>
            <a:pPr lvl="2"/>
            <a:r>
              <a:rPr lang="en-US" dirty="0"/>
              <a:t>small group</a:t>
            </a:r>
          </a:p>
          <a:p>
            <a:pPr marL="630238" lvl="2" indent="0">
              <a:buNone/>
            </a:pPr>
            <a:endParaRPr lang="en-US" dirty="0"/>
          </a:p>
          <a:p>
            <a:pPr lvl="1"/>
            <a:endParaRPr lang="en-US" dirty="0"/>
          </a:p>
        </p:txBody>
      </p:sp>
      <p:sp>
        <p:nvSpPr>
          <p:cNvPr id="3" name="Title 2"/>
          <p:cNvSpPr>
            <a:spLocks noGrp="1"/>
          </p:cNvSpPr>
          <p:nvPr>
            <p:ph type="title"/>
          </p:nvPr>
        </p:nvSpPr>
        <p:spPr>
          <a:xfrm>
            <a:off x="457200" y="274638"/>
            <a:ext cx="8229600" cy="639762"/>
          </a:xfrm>
        </p:spPr>
        <p:txBody>
          <a:bodyPr>
            <a:normAutofit fontScale="90000"/>
          </a:bodyPr>
          <a:lstStyle/>
          <a:p>
            <a:r>
              <a:rPr lang="en-US" dirty="0"/>
              <a:t>Classroom Quality </a:t>
            </a:r>
          </a:p>
        </p:txBody>
      </p:sp>
    </p:spTree>
    <p:extLst>
      <p:ext uri="{BB962C8B-B14F-4D97-AF65-F5344CB8AC3E}">
        <p14:creationId xmlns:p14="http://schemas.microsoft.com/office/powerpoint/2010/main" val="248040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4803" y="1481138"/>
          <a:ext cx="8686800" cy="4966950"/>
        </p:xfrm>
        <a:graphic>
          <a:graphicData uri="http://schemas.openxmlformats.org/drawingml/2006/table">
            <a:tbl>
              <a:tblPr firstRow="1" bandRow="1">
                <a:tableStyleId>{5C22544A-7EE6-4342-B048-85BDC9FD1C3A}</a:tableStyleId>
              </a:tblPr>
              <a:tblGrid>
                <a:gridCol w="965200">
                  <a:extLst>
                    <a:ext uri="{9D8B030D-6E8A-4147-A177-3AD203B41FA5}">
                      <a16:colId xmlns:a16="http://schemas.microsoft.com/office/drawing/2014/main" xmlns="" val="4131889873"/>
                    </a:ext>
                  </a:extLst>
                </a:gridCol>
                <a:gridCol w="965200">
                  <a:extLst>
                    <a:ext uri="{9D8B030D-6E8A-4147-A177-3AD203B41FA5}">
                      <a16:colId xmlns:a16="http://schemas.microsoft.com/office/drawing/2014/main" xmlns="" val="2647853185"/>
                    </a:ext>
                  </a:extLst>
                </a:gridCol>
                <a:gridCol w="965200">
                  <a:extLst>
                    <a:ext uri="{9D8B030D-6E8A-4147-A177-3AD203B41FA5}">
                      <a16:colId xmlns:a16="http://schemas.microsoft.com/office/drawing/2014/main" xmlns="" val="289660283"/>
                    </a:ext>
                  </a:extLst>
                </a:gridCol>
                <a:gridCol w="965200">
                  <a:extLst>
                    <a:ext uri="{9D8B030D-6E8A-4147-A177-3AD203B41FA5}">
                      <a16:colId xmlns:a16="http://schemas.microsoft.com/office/drawing/2014/main" xmlns="" val="1202538189"/>
                    </a:ext>
                  </a:extLst>
                </a:gridCol>
                <a:gridCol w="965200">
                  <a:extLst>
                    <a:ext uri="{9D8B030D-6E8A-4147-A177-3AD203B41FA5}">
                      <a16:colId xmlns:a16="http://schemas.microsoft.com/office/drawing/2014/main" xmlns="" val="1451723667"/>
                    </a:ext>
                  </a:extLst>
                </a:gridCol>
                <a:gridCol w="965200">
                  <a:extLst>
                    <a:ext uri="{9D8B030D-6E8A-4147-A177-3AD203B41FA5}">
                      <a16:colId xmlns:a16="http://schemas.microsoft.com/office/drawing/2014/main" xmlns="" val="2116378163"/>
                    </a:ext>
                  </a:extLst>
                </a:gridCol>
                <a:gridCol w="965200">
                  <a:extLst>
                    <a:ext uri="{9D8B030D-6E8A-4147-A177-3AD203B41FA5}">
                      <a16:colId xmlns:a16="http://schemas.microsoft.com/office/drawing/2014/main" xmlns="" val="4109213414"/>
                    </a:ext>
                  </a:extLst>
                </a:gridCol>
                <a:gridCol w="965200">
                  <a:extLst>
                    <a:ext uri="{9D8B030D-6E8A-4147-A177-3AD203B41FA5}">
                      <a16:colId xmlns:a16="http://schemas.microsoft.com/office/drawing/2014/main" xmlns="" val="69806838"/>
                    </a:ext>
                  </a:extLst>
                </a:gridCol>
                <a:gridCol w="965200">
                  <a:extLst>
                    <a:ext uri="{9D8B030D-6E8A-4147-A177-3AD203B41FA5}">
                      <a16:colId xmlns:a16="http://schemas.microsoft.com/office/drawing/2014/main" xmlns="" val="1209668758"/>
                    </a:ext>
                  </a:extLst>
                </a:gridCol>
              </a:tblGrid>
              <a:tr h="728662">
                <a:tc>
                  <a:txBody>
                    <a:bodyPr/>
                    <a:lstStyle/>
                    <a:p>
                      <a:endParaRPr lang="en-US" sz="1400" dirty="0"/>
                    </a:p>
                  </a:txBody>
                  <a:tcPr/>
                </a:tc>
                <a:tc>
                  <a:txBody>
                    <a:bodyPr/>
                    <a:lstStyle/>
                    <a:p>
                      <a:r>
                        <a:rPr lang="en-US" sz="1400" dirty="0"/>
                        <a:t>Process Quality</a:t>
                      </a:r>
                    </a:p>
                  </a:txBody>
                  <a:tcPr/>
                </a:tc>
                <a:tc>
                  <a:txBody>
                    <a:bodyPr/>
                    <a:lstStyle/>
                    <a:p>
                      <a:r>
                        <a:rPr lang="en-US" sz="1400" dirty="0" err="1"/>
                        <a:t>Complex</a:t>
                      </a:r>
                      <a:r>
                        <a:rPr lang="en-US" sz="1400" baseline="0" dirty="0" err="1"/>
                        <a:t>conver-sation</a:t>
                      </a:r>
                      <a:endParaRPr lang="en-US" sz="1400" dirty="0"/>
                    </a:p>
                  </a:txBody>
                  <a:tcPr/>
                </a:tc>
                <a:tc>
                  <a:txBody>
                    <a:bodyPr/>
                    <a:lstStyle/>
                    <a:p>
                      <a:r>
                        <a:rPr lang="en-US" sz="1400" dirty="0"/>
                        <a:t>Literacy Activities</a:t>
                      </a:r>
                    </a:p>
                  </a:txBody>
                  <a:tcPr/>
                </a:tc>
                <a:tc>
                  <a:txBody>
                    <a:bodyPr/>
                    <a:lstStyle/>
                    <a:p>
                      <a:r>
                        <a:rPr lang="en-US" sz="1400" dirty="0"/>
                        <a:t>Sounds Activities</a:t>
                      </a:r>
                    </a:p>
                  </a:txBody>
                  <a:tcPr/>
                </a:tc>
                <a:tc>
                  <a:txBody>
                    <a:bodyPr/>
                    <a:lstStyle/>
                    <a:p>
                      <a:r>
                        <a:rPr lang="en-US" sz="1400" dirty="0"/>
                        <a:t>Math Activities</a:t>
                      </a:r>
                    </a:p>
                  </a:txBody>
                  <a:tcPr/>
                </a:tc>
                <a:tc>
                  <a:txBody>
                    <a:bodyPr/>
                    <a:lstStyle/>
                    <a:p>
                      <a:r>
                        <a:rPr lang="en-US" sz="1400" dirty="0"/>
                        <a:t>Small Group</a:t>
                      </a:r>
                    </a:p>
                  </a:txBody>
                  <a:tcPr/>
                </a:tc>
                <a:tc>
                  <a:txBody>
                    <a:bodyPr/>
                    <a:lstStyle/>
                    <a:p>
                      <a:r>
                        <a:rPr lang="en-US" sz="1400" baseline="0" dirty="0"/>
                        <a:t>Whole Group</a:t>
                      </a:r>
                      <a:endParaRPr lang="en-US" sz="1400" dirty="0"/>
                    </a:p>
                  </a:txBody>
                  <a:tcPr/>
                </a:tc>
                <a:tc>
                  <a:txBody>
                    <a:bodyPr/>
                    <a:lstStyle/>
                    <a:p>
                      <a:r>
                        <a:rPr lang="en-US" sz="1400" dirty="0"/>
                        <a:t>Creative </a:t>
                      </a:r>
                      <a:r>
                        <a:rPr lang="en-US" sz="1400" dirty="0" err="1"/>
                        <a:t>Curric</a:t>
                      </a:r>
                      <a:r>
                        <a:rPr lang="en-US" sz="1400" dirty="0"/>
                        <a:t>.</a:t>
                      </a:r>
                    </a:p>
                  </a:txBody>
                  <a:tcPr/>
                </a:tc>
                <a:extLst>
                  <a:ext uri="{0D108BD9-81ED-4DB2-BD59-A6C34878D82A}">
                    <a16:rowId xmlns:a16="http://schemas.microsoft.com/office/drawing/2014/main" xmlns="" val="617337568"/>
                  </a:ext>
                </a:extLst>
              </a:tr>
              <a:tr h="649810">
                <a:tc>
                  <a:txBody>
                    <a:bodyPr/>
                    <a:lstStyle/>
                    <a:p>
                      <a:r>
                        <a:rPr lang="en-US" sz="1400" dirty="0"/>
                        <a:t>Process quality</a:t>
                      </a:r>
                    </a:p>
                  </a:txBody>
                  <a:tcPr/>
                </a:tc>
                <a:tc>
                  <a:txBody>
                    <a:bodyPr/>
                    <a:lstStyle/>
                    <a:p>
                      <a:endParaRPr lang="en-US" sz="1400" dirty="0"/>
                    </a:p>
                  </a:txBody>
                  <a:tcPr/>
                </a:tc>
                <a:tc>
                  <a:txBody>
                    <a:bodyPr/>
                    <a:lstStyle/>
                    <a:p>
                      <a:r>
                        <a:rPr lang="en-US" sz="1400" dirty="0"/>
                        <a:t>.27*</a:t>
                      </a:r>
                    </a:p>
                  </a:txBody>
                  <a:tcPr>
                    <a:solidFill>
                      <a:schemeClr val="accent1">
                        <a:lumMod val="60000"/>
                        <a:lumOff val="40000"/>
                      </a:schemeClr>
                    </a:solidFill>
                  </a:tcPr>
                </a:tc>
                <a:tc>
                  <a:txBody>
                    <a:bodyPr/>
                    <a:lstStyle/>
                    <a:p>
                      <a:r>
                        <a:rPr lang="en-US" sz="1400" dirty="0"/>
                        <a:t>.16</a:t>
                      </a:r>
                    </a:p>
                  </a:txBody>
                  <a:tcPr/>
                </a:tc>
                <a:tc>
                  <a:txBody>
                    <a:bodyPr/>
                    <a:lstStyle/>
                    <a:p>
                      <a:r>
                        <a:rPr lang="en-US" sz="1400" dirty="0"/>
                        <a:t>-.04</a:t>
                      </a:r>
                    </a:p>
                  </a:txBody>
                  <a:tcPr/>
                </a:tc>
                <a:tc>
                  <a:txBody>
                    <a:bodyPr/>
                    <a:lstStyle/>
                    <a:p>
                      <a:r>
                        <a:rPr lang="en-US" sz="1400" dirty="0"/>
                        <a:t>.13</a:t>
                      </a:r>
                    </a:p>
                  </a:txBody>
                  <a:tcPr/>
                </a:tc>
                <a:tc>
                  <a:txBody>
                    <a:bodyPr/>
                    <a:lstStyle/>
                    <a:p>
                      <a:r>
                        <a:rPr lang="en-US" sz="1400" dirty="0"/>
                        <a:t>-.10</a:t>
                      </a:r>
                    </a:p>
                  </a:txBody>
                  <a:tcPr/>
                </a:tc>
                <a:tc>
                  <a:txBody>
                    <a:bodyPr/>
                    <a:lstStyle/>
                    <a:p>
                      <a:r>
                        <a:rPr lang="en-US" sz="1400" dirty="0"/>
                        <a:t>.25*</a:t>
                      </a:r>
                    </a:p>
                  </a:txBody>
                  <a:tcPr>
                    <a:solidFill>
                      <a:schemeClr val="accent1">
                        <a:lumMod val="60000"/>
                        <a:lumOff val="40000"/>
                      </a:schemeClr>
                    </a:solidFill>
                  </a:tcPr>
                </a:tc>
                <a:tc>
                  <a:txBody>
                    <a:bodyPr/>
                    <a:lstStyle/>
                    <a:p>
                      <a:r>
                        <a:rPr lang="en-US" sz="1400" dirty="0"/>
                        <a:t>.20</a:t>
                      </a:r>
                    </a:p>
                  </a:txBody>
                  <a:tcPr/>
                </a:tc>
                <a:extLst>
                  <a:ext uri="{0D108BD9-81ED-4DB2-BD59-A6C34878D82A}">
                    <a16:rowId xmlns:a16="http://schemas.microsoft.com/office/drawing/2014/main" xmlns="" val="3504180191"/>
                  </a:ext>
                </a:extLst>
              </a:tr>
              <a:tr h="465061">
                <a:tc>
                  <a:txBody>
                    <a:bodyPr/>
                    <a:lstStyle/>
                    <a:p>
                      <a:r>
                        <a:rPr lang="en-US" sz="1400" dirty="0" err="1"/>
                        <a:t>Complex</a:t>
                      </a:r>
                      <a:r>
                        <a:rPr lang="en-US" sz="1400" baseline="0" dirty="0" err="1"/>
                        <a:t>conver-sation</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a:t>.34**</a:t>
                      </a:r>
                    </a:p>
                  </a:txBody>
                  <a:tcPr>
                    <a:solidFill>
                      <a:schemeClr val="accent1">
                        <a:lumMod val="60000"/>
                        <a:lumOff val="40000"/>
                      </a:schemeClr>
                    </a:solidFill>
                  </a:tcPr>
                </a:tc>
                <a:tc>
                  <a:txBody>
                    <a:bodyPr/>
                    <a:lstStyle/>
                    <a:p>
                      <a:r>
                        <a:rPr lang="en-US" sz="1400" dirty="0"/>
                        <a:t>.24+</a:t>
                      </a:r>
                    </a:p>
                  </a:txBody>
                  <a:tcPr>
                    <a:solidFill>
                      <a:schemeClr val="accent1">
                        <a:lumMod val="40000"/>
                        <a:lumOff val="60000"/>
                      </a:schemeClr>
                    </a:solidFill>
                  </a:tcPr>
                </a:tc>
                <a:tc>
                  <a:txBody>
                    <a:bodyPr/>
                    <a:lstStyle/>
                    <a:p>
                      <a:r>
                        <a:rPr lang="en-US" sz="1400" dirty="0"/>
                        <a:t>.47***</a:t>
                      </a:r>
                    </a:p>
                  </a:txBody>
                  <a:tcPr>
                    <a:solidFill>
                      <a:schemeClr val="accent1">
                        <a:lumMod val="60000"/>
                        <a:lumOff val="40000"/>
                      </a:schemeClr>
                    </a:solidFill>
                  </a:tcPr>
                </a:tc>
                <a:tc>
                  <a:txBody>
                    <a:bodyPr/>
                    <a:lstStyle/>
                    <a:p>
                      <a:r>
                        <a:rPr lang="en-US" sz="1400" dirty="0"/>
                        <a:t>.35**</a:t>
                      </a:r>
                    </a:p>
                  </a:txBody>
                  <a:tcPr>
                    <a:solidFill>
                      <a:schemeClr val="accent1">
                        <a:lumMod val="60000"/>
                        <a:lumOff val="40000"/>
                      </a:schemeClr>
                    </a:solidFill>
                  </a:tcPr>
                </a:tc>
                <a:tc>
                  <a:txBody>
                    <a:bodyPr/>
                    <a:lstStyle/>
                    <a:p>
                      <a:r>
                        <a:rPr lang="en-US" sz="1400" dirty="0"/>
                        <a:t>.07</a:t>
                      </a:r>
                    </a:p>
                  </a:txBody>
                  <a:tcPr/>
                </a:tc>
                <a:tc>
                  <a:txBody>
                    <a:bodyPr/>
                    <a:lstStyle/>
                    <a:p>
                      <a:r>
                        <a:rPr lang="en-US" sz="1400" dirty="0"/>
                        <a:t>-.18</a:t>
                      </a:r>
                    </a:p>
                  </a:txBody>
                  <a:tcPr/>
                </a:tc>
                <a:extLst>
                  <a:ext uri="{0D108BD9-81ED-4DB2-BD59-A6C34878D82A}">
                    <a16:rowId xmlns:a16="http://schemas.microsoft.com/office/drawing/2014/main" xmlns="" val="1680119072"/>
                  </a:ext>
                </a:extLst>
              </a:tr>
              <a:tr h="465061">
                <a:tc>
                  <a:txBody>
                    <a:bodyPr/>
                    <a:lstStyle/>
                    <a:p>
                      <a:r>
                        <a:rPr lang="en-US" sz="1400" dirty="0"/>
                        <a:t>Literacy Activities</a:t>
                      </a:r>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r>
                        <a:rPr lang="en-US" sz="1400" dirty="0"/>
                        <a:t>.63***</a:t>
                      </a:r>
                    </a:p>
                  </a:txBody>
                  <a:tcPr>
                    <a:solidFill>
                      <a:schemeClr val="accent1">
                        <a:lumMod val="60000"/>
                        <a:lumOff val="40000"/>
                      </a:schemeClr>
                    </a:solidFill>
                  </a:tcPr>
                </a:tc>
                <a:tc>
                  <a:txBody>
                    <a:bodyPr/>
                    <a:lstStyle/>
                    <a:p>
                      <a:r>
                        <a:rPr lang="en-US" sz="1400" dirty="0"/>
                        <a:t>.05</a:t>
                      </a:r>
                    </a:p>
                  </a:txBody>
                  <a:tcPr/>
                </a:tc>
                <a:tc>
                  <a:txBody>
                    <a:bodyPr/>
                    <a:lstStyle/>
                    <a:p>
                      <a:r>
                        <a:rPr lang="en-US" sz="1400" dirty="0"/>
                        <a:t>.01</a:t>
                      </a:r>
                    </a:p>
                  </a:txBody>
                  <a:tcPr/>
                </a:tc>
                <a:tc>
                  <a:txBody>
                    <a:bodyPr/>
                    <a:lstStyle/>
                    <a:p>
                      <a:r>
                        <a:rPr lang="en-US" sz="1400" dirty="0"/>
                        <a:t>.21+</a:t>
                      </a:r>
                    </a:p>
                  </a:txBody>
                  <a:tcPr>
                    <a:solidFill>
                      <a:schemeClr val="accent1">
                        <a:lumMod val="40000"/>
                        <a:lumOff val="60000"/>
                      </a:schemeClr>
                    </a:solidFill>
                  </a:tcPr>
                </a:tc>
                <a:tc>
                  <a:txBody>
                    <a:bodyPr/>
                    <a:lstStyle/>
                    <a:p>
                      <a:r>
                        <a:rPr lang="en-US" sz="1400" dirty="0"/>
                        <a:t>-.24+</a:t>
                      </a:r>
                    </a:p>
                  </a:txBody>
                  <a:tcPr>
                    <a:solidFill>
                      <a:schemeClr val="accent1">
                        <a:lumMod val="40000"/>
                        <a:lumOff val="60000"/>
                      </a:schemeClr>
                    </a:solidFill>
                  </a:tcPr>
                </a:tc>
                <a:extLst>
                  <a:ext uri="{0D108BD9-81ED-4DB2-BD59-A6C34878D82A}">
                    <a16:rowId xmlns:a16="http://schemas.microsoft.com/office/drawing/2014/main" xmlns="" val="3776478737"/>
                  </a:ext>
                </a:extLst>
              </a:tr>
              <a:tr h="465061">
                <a:tc>
                  <a:txBody>
                    <a:bodyPr/>
                    <a:lstStyle/>
                    <a:p>
                      <a:r>
                        <a:rPr lang="en-US" sz="1400" dirty="0"/>
                        <a:t>Sounds Activities</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a:t>.12</a:t>
                      </a:r>
                    </a:p>
                  </a:txBody>
                  <a:tcPr/>
                </a:tc>
                <a:tc>
                  <a:txBody>
                    <a:bodyPr/>
                    <a:lstStyle/>
                    <a:p>
                      <a:r>
                        <a:rPr lang="en-US" sz="1400" dirty="0"/>
                        <a:t>.00</a:t>
                      </a:r>
                    </a:p>
                  </a:txBody>
                  <a:tcPr/>
                </a:tc>
                <a:tc>
                  <a:txBody>
                    <a:bodyPr/>
                    <a:lstStyle/>
                    <a:p>
                      <a:r>
                        <a:rPr lang="en-US" sz="1400" dirty="0"/>
                        <a:t>.05</a:t>
                      </a:r>
                    </a:p>
                  </a:txBody>
                  <a:tcPr/>
                </a:tc>
                <a:tc>
                  <a:txBody>
                    <a:bodyPr/>
                    <a:lstStyle/>
                    <a:p>
                      <a:r>
                        <a:rPr lang="en-US" sz="1400" dirty="0"/>
                        <a:t>-.37**</a:t>
                      </a:r>
                    </a:p>
                  </a:txBody>
                  <a:tcPr>
                    <a:solidFill>
                      <a:schemeClr val="accent1">
                        <a:lumMod val="60000"/>
                        <a:lumOff val="40000"/>
                      </a:schemeClr>
                    </a:solidFill>
                  </a:tcPr>
                </a:tc>
                <a:extLst>
                  <a:ext uri="{0D108BD9-81ED-4DB2-BD59-A6C34878D82A}">
                    <a16:rowId xmlns:a16="http://schemas.microsoft.com/office/drawing/2014/main" xmlns="" val="1018233269"/>
                  </a:ext>
                </a:extLst>
              </a:tr>
              <a:tr h="465061">
                <a:tc>
                  <a:txBody>
                    <a:bodyPr/>
                    <a:lstStyle/>
                    <a:p>
                      <a:r>
                        <a:rPr lang="en-US" sz="1400" dirty="0"/>
                        <a:t>Math Activities</a:t>
                      </a:r>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r>
                        <a:rPr lang="en-US" sz="1400" dirty="0"/>
                        <a:t>.50***</a:t>
                      </a:r>
                    </a:p>
                  </a:txBody>
                  <a:tcPr>
                    <a:solidFill>
                      <a:schemeClr val="accent1">
                        <a:lumMod val="60000"/>
                        <a:lumOff val="40000"/>
                      </a:schemeClr>
                    </a:solidFill>
                  </a:tcPr>
                </a:tc>
                <a:tc>
                  <a:txBody>
                    <a:bodyPr/>
                    <a:lstStyle/>
                    <a:p>
                      <a:r>
                        <a:rPr lang="en-US" sz="1400" dirty="0"/>
                        <a:t>.06</a:t>
                      </a:r>
                    </a:p>
                  </a:txBody>
                  <a:tcPr/>
                </a:tc>
                <a:tc>
                  <a:txBody>
                    <a:bodyPr/>
                    <a:lstStyle/>
                    <a:p>
                      <a:r>
                        <a:rPr lang="en-US" sz="1400" dirty="0"/>
                        <a:t>-.34**</a:t>
                      </a:r>
                    </a:p>
                  </a:txBody>
                  <a:tcPr>
                    <a:solidFill>
                      <a:schemeClr val="accent1">
                        <a:lumMod val="60000"/>
                        <a:lumOff val="40000"/>
                      </a:schemeClr>
                    </a:solidFill>
                  </a:tcPr>
                </a:tc>
                <a:extLst>
                  <a:ext uri="{0D108BD9-81ED-4DB2-BD59-A6C34878D82A}">
                    <a16:rowId xmlns:a16="http://schemas.microsoft.com/office/drawing/2014/main" xmlns="" val="4038097502"/>
                  </a:ext>
                </a:extLst>
              </a:tr>
              <a:tr h="649810">
                <a:tc>
                  <a:txBody>
                    <a:bodyPr/>
                    <a:lstStyle/>
                    <a:p>
                      <a:r>
                        <a:rPr lang="en-US" sz="1400" dirty="0"/>
                        <a:t>Small group</a:t>
                      </a:r>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a:t>-.27*</a:t>
                      </a:r>
                    </a:p>
                  </a:txBody>
                  <a:tcPr/>
                </a:tc>
                <a:tc>
                  <a:txBody>
                    <a:bodyPr/>
                    <a:lstStyle/>
                    <a:p>
                      <a:r>
                        <a:rPr lang="en-US" sz="1400" dirty="0"/>
                        <a:t>-.24+</a:t>
                      </a:r>
                    </a:p>
                  </a:txBody>
                  <a:tcPr>
                    <a:solidFill>
                      <a:schemeClr val="accent1">
                        <a:lumMod val="40000"/>
                        <a:lumOff val="60000"/>
                      </a:schemeClr>
                    </a:solidFill>
                  </a:tcPr>
                </a:tc>
                <a:extLst>
                  <a:ext uri="{0D108BD9-81ED-4DB2-BD59-A6C34878D82A}">
                    <a16:rowId xmlns:a16="http://schemas.microsoft.com/office/drawing/2014/main" xmlns="" val="1494532901"/>
                  </a:ext>
                </a:extLst>
              </a:tr>
              <a:tr h="649810">
                <a:tc>
                  <a:txBody>
                    <a:bodyPr/>
                    <a:lstStyle/>
                    <a:p>
                      <a:r>
                        <a:rPr lang="en-US" sz="1400" dirty="0"/>
                        <a:t>Whole group</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a:t>-.13</a:t>
                      </a:r>
                    </a:p>
                  </a:txBody>
                  <a:tcPr/>
                </a:tc>
                <a:extLst>
                  <a:ext uri="{0D108BD9-81ED-4DB2-BD59-A6C34878D82A}">
                    <a16:rowId xmlns:a16="http://schemas.microsoft.com/office/drawing/2014/main" xmlns="" val="1790000759"/>
                  </a:ext>
                </a:extLst>
              </a:tr>
            </a:tbl>
          </a:graphicData>
        </a:graphic>
      </p:graphicFrame>
      <p:sp>
        <p:nvSpPr>
          <p:cNvPr id="3" name="Title 2"/>
          <p:cNvSpPr>
            <a:spLocks noGrp="1"/>
          </p:cNvSpPr>
          <p:nvPr>
            <p:ph type="title"/>
          </p:nvPr>
        </p:nvSpPr>
        <p:spPr/>
        <p:txBody>
          <a:bodyPr>
            <a:normAutofit fontScale="90000"/>
          </a:bodyPr>
          <a:lstStyle/>
          <a:p>
            <a:r>
              <a:rPr lang="en-US" dirty="0"/>
              <a:t>Correlations among Quality Dimensions</a:t>
            </a:r>
          </a:p>
        </p:txBody>
      </p:sp>
    </p:spTree>
    <p:extLst>
      <p:ext uri="{BB962C8B-B14F-4D97-AF65-F5344CB8AC3E}">
        <p14:creationId xmlns:p14="http://schemas.microsoft.com/office/powerpoint/2010/main" val="201215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lstStyle/>
          <a:p>
            <a:r>
              <a:rPr lang="en-US" sz="2000" dirty="0"/>
              <a:t>Children assessed fall and spring – gain scores</a:t>
            </a:r>
          </a:p>
          <a:p>
            <a:r>
              <a:rPr lang="en-US" sz="2000" dirty="0"/>
              <a:t>Academic skills</a:t>
            </a:r>
          </a:p>
          <a:p>
            <a:pPr lvl="1"/>
            <a:r>
              <a:rPr lang="en-US" sz="1800" dirty="0"/>
              <a:t>Literacy</a:t>
            </a:r>
          </a:p>
          <a:p>
            <a:pPr lvl="2"/>
            <a:r>
              <a:rPr lang="en-US" sz="1800" dirty="0"/>
              <a:t>WJ Letter-word ID</a:t>
            </a:r>
          </a:p>
          <a:p>
            <a:pPr lvl="2"/>
            <a:r>
              <a:rPr lang="en-US" sz="1800" dirty="0"/>
              <a:t>DIBELS First sound fluency </a:t>
            </a:r>
          </a:p>
          <a:p>
            <a:pPr lvl="2"/>
            <a:r>
              <a:rPr lang="en-US" sz="1800" dirty="0"/>
              <a:t>DIBELS Phonemic fluency</a:t>
            </a:r>
          </a:p>
          <a:p>
            <a:pPr lvl="1"/>
            <a:r>
              <a:rPr lang="en-US" sz="1800" dirty="0"/>
              <a:t>Numeracy</a:t>
            </a:r>
          </a:p>
          <a:p>
            <a:pPr lvl="2"/>
            <a:r>
              <a:rPr lang="en-US" sz="1800" dirty="0"/>
              <a:t>WJ Applied problems</a:t>
            </a:r>
          </a:p>
          <a:p>
            <a:r>
              <a:rPr lang="en-US" sz="2000" dirty="0"/>
              <a:t>Cognitive skills</a:t>
            </a:r>
          </a:p>
          <a:p>
            <a:pPr lvl="1"/>
            <a:r>
              <a:rPr lang="en-US" sz="1800" dirty="0"/>
              <a:t>Language </a:t>
            </a:r>
          </a:p>
          <a:p>
            <a:pPr lvl="2"/>
            <a:r>
              <a:rPr lang="en-US" sz="1800" dirty="0"/>
              <a:t>Expressive One Word (English and Spanish)</a:t>
            </a:r>
          </a:p>
          <a:p>
            <a:pPr lvl="2"/>
            <a:r>
              <a:rPr lang="en-US" sz="1800" dirty="0"/>
              <a:t>WJ Picture vocabulary</a:t>
            </a:r>
          </a:p>
          <a:p>
            <a:pPr lvl="1"/>
            <a:r>
              <a:rPr lang="en-US" sz="1800" dirty="0"/>
              <a:t>Executive function</a:t>
            </a:r>
          </a:p>
          <a:p>
            <a:pPr lvl="2"/>
            <a:r>
              <a:rPr lang="en-US" sz="1800" dirty="0"/>
              <a:t>Inhibitory control (Flanker)</a:t>
            </a:r>
          </a:p>
          <a:p>
            <a:pPr lvl="2"/>
            <a:r>
              <a:rPr lang="en-US" sz="1800" dirty="0"/>
              <a:t>Cognitive Flexibility (Card sort)</a:t>
            </a:r>
          </a:p>
        </p:txBody>
      </p:sp>
      <p:sp>
        <p:nvSpPr>
          <p:cNvPr id="3" name="Title 2"/>
          <p:cNvSpPr>
            <a:spLocks noGrp="1"/>
          </p:cNvSpPr>
          <p:nvPr>
            <p:ph type="title"/>
          </p:nvPr>
        </p:nvSpPr>
        <p:spPr>
          <a:xfrm>
            <a:off x="457200" y="274638"/>
            <a:ext cx="8229600" cy="715962"/>
          </a:xfrm>
        </p:spPr>
        <p:txBody>
          <a:bodyPr>
            <a:normAutofit/>
          </a:bodyPr>
          <a:lstStyle/>
          <a:p>
            <a:r>
              <a:rPr lang="en-US" sz="3600" dirty="0"/>
              <a:t>Child Outcomes</a:t>
            </a:r>
          </a:p>
        </p:txBody>
      </p:sp>
    </p:spTree>
    <p:extLst>
      <p:ext uri="{BB962C8B-B14F-4D97-AF65-F5344CB8AC3E}">
        <p14:creationId xmlns:p14="http://schemas.microsoft.com/office/powerpoint/2010/main" val="2327543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Children nested in classrooms</a:t>
            </a:r>
          </a:p>
          <a:p>
            <a:r>
              <a:rPr lang="en-US" dirty="0"/>
              <a:t>First model: All quality dimensions and controls </a:t>
            </a:r>
          </a:p>
          <a:p>
            <a:r>
              <a:rPr lang="en-US" dirty="0"/>
              <a:t>Subsequent models: Taking out quality dimensions one at a time</a:t>
            </a:r>
          </a:p>
          <a:p>
            <a:r>
              <a:rPr lang="en-US" dirty="0"/>
              <a:t>Reduced model: One or more dimensions became significant</a:t>
            </a:r>
          </a:p>
        </p:txBody>
      </p:sp>
      <p:sp>
        <p:nvSpPr>
          <p:cNvPr id="3" name="Title 2"/>
          <p:cNvSpPr>
            <a:spLocks noGrp="1"/>
          </p:cNvSpPr>
          <p:nvPr>
            <p:ph type="title"/>
          </p:nvPr>
        </p:nvSpPr>
        <p:spPr/>
        <p:txBody>
          <a:bodyPr>
            <a:normAutofit fontScale="90000"/>
          </a:bodyPr>
          <a:lstStyle/>
          <a:p>
            <a:r>
              <a:rPr lang="en-US" dirty="0"/>
              <a:t>HLMs: </a:t>
            </a:r>
            <a:br>
              <a:rPr lang="en-US" dirty="0"/>
            </a:br>
            <a:r>
              <a:rPr lang="en-US" dirty="0"/>
              <a:t>Backward Elimination Process</a:t>
            </a:r>
          </a:p>
        </p:txBody>
      </p:sp>
    </p:spTree>
    <p:extLst>
      <p:ext uri="{BB962C8B-B14F-4D97-AF65-F5344CB8AC3E}">
        <p14:creationId xmlns:p14="http://schemas.microsoft.com/office/powerpoint/2010/main" val="2820489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426"/>
            <a:ext cx="7886700" cy="1325563"/>
          </a:xfrm>
        </p:spPr>
        <p:txBody>
          <a:bodyPr>
            <a:normAutofit/>
          </a:bodyPr>
          <a:lstStyle/>
          <a:p>
            <a:r>
              <a:rPr lang="en-US" sz="3600" dirty="0"/>
              <a:t>HLM Results, Reduced models</a:t>
            </a:r>
          </a:p>
        </p:txBody>
      </p:sp>
      <p:graphicFrame>
        <p:nvGraphicFramePr>
          <p:cNvPr id="5" name="Content Placeholder 4"/>
          <p:cNvGraphicFramePr>
            <a:graphicFrameLocks noGrp="1"/>
          </p:cNvGraphicFramePr>
          <p:nvPr>
            <p:ph idx="1"/>
            <p:extLst/>
          </p:nvPr>
        </p:nvGraphicFramePr>
        <p:xfrm>
          <a:off x="76203" y="914401"/>
          <a:ext cx="8991601" cy="5393099"/>
        </p:xfrm>
        <a:graphic>
          <a:graphicData uri="http://schemas.openxmlformats.org/drawingml/2006/table">
            <a:tbl>
              <a:tblPr firstRow="1" bandRow="1">
                <a:tableStyleId>{5C22544A-7EE6-4342-B048-85BDC9FD1C3A}</a:tableStyleId>
              </a:tblPr>
              <a:tblGrid>
                <a:gridCol w="1360072">
                  <a:extLst>
                    <a:ext uri="{9D8B030D-6E8A-4147-A177-3AD203B41FA5}">
                      <a16:colId xmlns:a16="http://schemas.microsoft.com/office/drawing/2014/main" xmlns="" val="2702138751"/>
                    </a:ext>
                  </a:extLst>
                </a:gridCol>
                <a:gridCol w="887828">
                  <a:extLst>
                    <a:ext uri="{9D8B030D-6E8A-4147-A177-3AD203B41FA5}">
                      <a16:colId xmlns:a16="http://schemas.microsoft.com/office/drawing/2014/main" xmlns="" val="1130074035"/>
                    </a:ext>
                  </a:extLst>
                </a:gridCol>
                <a:gridCol w="899160">
                  <a:extLst>
                    <a:ext uri="{9D8B030D-6E8A-4147-A177-3AD203B41FA5}">
                      <a16:colId xmlns:a16="http://schemas.microsoft.com/office/drawing/2014/main" xmlns="" val="3185363353"/>
                    </a:ext>
                  </a:extLst>
                </a:gridCol>
                <a:gridCol w="899160">
                  <a:extLst>
                    <a:ext uri="{9D8B030D-6E8A-4147-A177-3AD203B41FA5}">
                      <a16:colId xmlns:a16="http://schemas.microsoft.com/office/drawing/2014/main" xmlns="" val="1184454220"/>
                    </a:ext>
                  </a:extLst>
                </a:gridCol>
                <a:gridCol w="899160">
                  <a:extLst>
                    <a:ext uri="{9D8B030D-6E8A-4147-A177-3AD203B41FA5}">
                      <a16:colId xmlns:a16="http://schemas.microsoft.com/office/drawing/2014/main" xmlns="" val="301714637"/>
                    </a:ext>
                  </a:extLst>
                </a:gridCol>
                <a:gridCol w="749300">
                  <a:extLst>
                    <a:ext uri="{9D8B030D-6E8A-4147-A177-3AD203B41FA5}">
                      <a16:colId xmlns:a16="http://schemas.microsoft.com/office/drawing/2014/main" xmlns="" val="4250704508"/>
                    </a:ext>
                  </a:extLst>
                </a:gridCol>
                <a:gridCol w="749300">
                  <a:extLst>
                    <a:ext uri="{9D8B030D-6E8A-4147-A177-3AD203B41FA5}">
                      <a16:colId xmlns:a16="http://schemas.microsoft.com/office/drawing/2014/main" xmlns="" val="1043396491"/>
                    </a:ext>
                  </a:extLst>
                </a:gridCol>
                <a:gridCol w="749300">
                  <a:extLst>
                    <a:ext uri="{9D8B030D-6E8A-4147-A177-3AD203B41FA5}">
                      <a16:colId xmlns:a16="http://schemas.microsoft.com/office/drawing/2014/main" xmlns="" val="1503047245"/>
                    </a:ext>
                  </a:extLst>
                </a:gridCol>
                <a:gridCol w="899160">
                  <a:extLst>
                    <a:ext uri="{9D8B030D-6E8A-4147-A177-3AD203B41FA5}">
                      <a16:colId xmlns:a16="http://schemas.microsoft.com/office/drawing/2014/main" xmlns="" val="59051445"/>
                    </a:ext>
                  </a:extLst>
                </a:gridCol>
                <a:gridCol w="899161">
                  <a:extLst>
                    <a:ext uri="{9D8B030D-6E8A-4147-A177-3AD203B41FA5}">
                      <a16:colId xmlns:a16="http://schemas.microsoft.com/office/drawing/2014/main" xmlns="" val="4158758419"/>
                    </a:ext>
                  </a:extLst>
                </a:gridCol>
              </a:tblGrid>
              <a:tr h="626557">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Letter-Word  ID</a:t>
                      </a:r>
                    </a:p>
                  </a:txBody>
                  <a:tcPr/>
                </a:tc>
                <a:tc>
                  <a:txBody>
                    <a:bodyPr/>
                    <a:lstStyle/>
                    <a:p>
                      <a:r>
                        <a:rPr lang="en-US" sz="1200" dirty="0">
                          <a:latin typeface="Arial" panose="020B0604020202020204" pitchFamily="34" charset="0"/>
                          <a:cs typeface="Arial" panose="020B0604020202020204" pitchFamily="34" charset="0"/>
                        </a:rPr>
                        <a:t>Applied</a:t>
                      </a:r>
                      <a:r>
                        <a:rPr lang="en-US" sz="1200" baseline="0" dirty="0">
                          <a:latin typeface="Arial" panose="020B0604020202020204" pitchFamily="34" charset="0"/>
                          <a:cs typeface="Arial" panose="020B0604020202020204" pitchFamily="34" charset="0"/>
                        </a:rPr>
                        <a:t> Problems</a:t>
                      </a:r>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1</a:t>
                      </a:r>
                      <a:r>
                        <a:rPr lang="en-US" sz="1200" baseline="30000" dirty="0">
                          <a:latin typeface="Arial" panose="020B0604020202020204" pitchFamily="34" charset="0"/>
                          <a:cs typeface="Arial" panose="020B0604020202020204" pitchFamily="34" charset="0"/>
                        </a:rPr>
                        <a:t>st</a:t>
                      </a:r>
                      <a:r>
                        <a:rPr lang="en-US" sz="1200" dirty="0">
                          <a:latin typeface="Arial" panose="020B0604020202020204" pitchFamily="34" charset="0"/>
                          <a:cs typeface="Arial" panose="020B0604020202020204" pitchFamily="34" charset="0"/>
                        </a:rPr>
                        <a:t> Sound Fluency</a:t>
                      </a:r>
                    </a:p>
                  </a:txBody>
                  <a:tcPr/>
                </a:tc>
                <a:tc>
                  <a:txBody>
                    <a:bodyPr/>
                    <a:lstStyle/>
                    <a:p>
                      <a:r>
                        <a:rPr lang="en-US" sz="1200" dirty="0">
                          <a:latin typeface="Arial" panose="020B0604020202020204" pitchFamily="34" charset="0"/>
                          <a:cs typeface="Arial" panose="020B0604020202020204" pitchFamily="34" charset="0"/>
                        </a:rPr>
                        <a:t>Phoneme Fluency</a:t>
                      </a:r>
                    </a:p>
                  </a:txBody>
                  <a:tcPr/>
                </a:tc>
                <a:tc>
                  <a:txBody>
                    <a:bodyPr/>
                    <a:lstStyle/>
                    <a:p>
                      <a:r>
                        <a:rPr lang="en-US" sz="1200" dirty="0">
                          <a:latin typeface="Arial" panose="020B0604020202020204" pitchFamily="34" charset="0"/>
                          <a:cs typeface="Arial" panose="020B0604020202020204" pitchFamily="34" charset="0"/>
                        </a:rPr>
                        <a:t>Picture Vocab</a:t>
                      </a:r>
                    </a:p>
                  </a:txBody>
                  <a:tcPr/>
                </a:tc>
                <a:tc>
                  <a:txBody>
                    <a:bodyPr/>
                    <a:lstStyle/>
                    <a:p>
                      <a:r>
                        <a:rPr lang="en-US" sz="1200" dirty="0">
                          <a:latin typeface="Arial" panose="020B0604020202020204" pitchFamily="34" charset="0"/>
                          <a:cs typeface="Arial" panose="020B0604020202020204" pitchFamily="34" charset="0"/>
                        </a:rPr>
                        <a:t>EOW English</a:t>
                      </a:r>
                    </a:p>
                  </a:txBody>
                  <a:tcPr/>
                </a:tc>
                <a:tc>
                  <a:txBody>
                    <a:bodyPr/>
                    <a:lstStyle/>
                    <a:p>
                      <a:r>
                        <a:rPr lang="en-US" sz="1200" dirty="0">
                          <a:latin typeface="Arial" panose="020B0604020202020204" pitchFamily="34" charset="0"/>
                          <a:cs typeface="Arial" panose="020B0604020202020204" pitchFamily="34" charset="0"/>
                        </a:rPr>
                        <a:t>EOW</a:t>
                      </a:r>
                      <a:r>
                        <a:rPr lang="en-US" sz="1200" baseline="0" dirty="0">
                          <a:latin typeface="Arial" panose="020B0604020202020204" pitchFamily="34" charset="0"/>
                          <a:cs typeface="Arial" panose="020B0604020202020204" pitchFamily="34" charset="0"/>
                        </a:rPr>
                        <a:t> Span.</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Inhibitory</a:t>
                      </a:r>
                      <a:r>
                        <a:rPr lang="en-US" sz="1200" baseline="0" dirty="0">
                          <a:latin typeface="Arial" panose="020B0604020202020204" pitchFamily="34" charset="0"/>
                          <a:cs typeface="Arial" panose="020B0604020202020204" pitchFamily="34" charset="0"/>
                        </a:rPr>
                        <a:t> Control</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Cognitive</a:t>
                      </a:r>
                      <a:r>
                        <a:rPr lang="en-US" sz="1200" baseline="0" dirty="0">
                          <a:latin typeface="Arial" panose="020B0604020202020204" pitchFamily="34" charset="0"/>
                          <a:cs typeface="Arial" panose="020B0604020202020204" pitchFamily="34" charset="0"/>
                        </a:rPr>
                        <a:t> Flexibility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47053691"/>
                  </a:ext>
                </a:extLst>
              </a:tr>
              <a:tr h="566395">
                <a:tc>
                  <a:txBody>
                    <a:bodyPr/>
                    <a:lstStyle/>
                    <a:p>
                      <a:r>
                        <a:rPr lang="en-US" sz="1400" b="1" dirty="0">
                          <a:latin typeface="Arial" panose="020B0604020202020204" pitchFamily="34" charset="0"/>
                          <a:cs typeface="Arial" panose="020B0604020202020204" pitchFamily="34" charset="0"/>
                        </a:rPr>
                        <a:t>Process </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Quality</a:t>
                      </a:r>
                    </a:p>
                  </a:txBody>
                  <a:tcPr/>
                </a:tc>
                <a:tc>
                  <a:txBody>
                    <a:bodyPr/>
                    <a:lstStyle/>
                    <a:p>
                      <a:r>
                        <a:rPr lang="en-US" sz="1400" b="1" dirty="0">
                          <a:latin typeface="Arial" panose="020B0604020202020204" pitchFamily="34" charset="0"/>
                          <a:cs typeface="Arial" panose="020B0604020202020204" pitchFamily="34" charset="0"/>
                        </a:rPr>
                        <a:t>.23***</a:t>
                      </a: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4932221"/>
                  </a:ext>
                </a:extLst>
              </a:tr>
              <a:tr h="546124">
                <a:tc>
                  <a:txBody>
                    <a:bodyPr/>
                    <a:lstStyle/>
                    <a:p>
                      <a:r>
                        <a:rPr lang="en-US" sz="1400" b="1" dirty="0">
                          <a:latin typeface="Arial" panose="020B0604020202020204" pitchFamily="34" charset="0"/>
                          <a:cs typeface="Arial" panose="020B0604020202020204" pitchFamily="34" charset="0"/>
                        </a:rPr>
                        <a:t>Complex Conversation</a:t>
                      </a: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r>
                        <a:rPr lang="en-US" sz="1400" b="1" dirty="0">
                          <a:latin typeface="Arial" panose="020B0604020202020204" pitchFamily="34" charset="0"/>
                          <a:cs typeface="Arial" panose="020B0604020202020204" pitchFamily="34" charset="0"/>
                        </a:rPr>
                        <a:t>.18*</a:t>
                      </a: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70152509"/>
                  </a:ext>
                </a:extLst>
              </a:tr>
              <a:tr h="554385">
                <a:tc>
                  <a:txBody>
                    <a:bodyPr/>
                    <a:lstStyle/>
                    <a:p>
                      <a:r>
                        <a:rPr lang="en-US" sz="1400" b="1" dirty="0">
                          <a:latin typeface="Arial" panose="020B0604020202020204" pitchFamily="34" charset="0"/>
                          <a:cs typeface="Arial" panose="020B0604020202020204" pitchFamily="34" charset="0"/>
                        </a:rPr>
                        <a:t>Literacy Activities</a:t>
                      </a: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r>
                        <a:rPr lang="en-US" sz="1400" b="1" dirty="0">
                          <a:latin typeface="Arial" panose="020B0604020202020204" pitchFamily="34" charset="0"/>
                          <a:cs typeface="Arial" panose="020B0604020202020204" pitchFamily="34" charset="0"/>
                        </a:rPr>
                        <a:t>.26**</a:t>
                      </a: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992044809"/>
                  </a:ext>
                </a:extLst>
              </a:tr>
              <a:tr h="554385">
                <a:tc>
                  <a:txBody>
                    <a:bodyPr/>
                    <a:lstStyle/>
                    <a:p>
                      <a:r>
                        <a:rPr lang="en-US" sz="1400" b="1" dirty="0">
                          <a:latin typeface="Arial" panose="020B0604020202020204" pitchFamily="34" charset="0"/>
                          <a:cs typeface="Arial" panose="020B0604020202020204" pitchFamily="34" charset="0"/>
                        </a:rPr>
                        <a:t>Math</a:t>
                      </a:r>
                      <a:r>
                        <a:rPr lang="en-US" sz="1400" b="1" baseline="0" dirty="0">
                          <a:latin typeface="Arial" panose="020B0604020202020204" pitchFamily="34" charset="0"/>
                          <a:cs typeface="Arial" panose="020B0604020202020204" pitchFamily="34" charset="0"/>
                        </a:rPr>
                        <a:t> </a:t>
                      </a:r>
                      <a:br>
                        <a:rPr lang="en-US" sz="1400" b="1" baseline="0"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Activities</a:t>
                      </a: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25106165"/>
                  </a:ext>
                </a:extLst>
              </a:tr>
              <a:tr h="554385">
                <a:tc>
                  <a:txBody>
                    <a:bodyPr/>
                    <a:lstStyle/>
                    <a:p>
                      <a:r>
                        <a:rPr lang="en-US" sz="1400" b="1" dirty="0">
                          <a:latin typeface="Arial" panose="020B0604020202020204" pitchFamily="34" charset="0"/>
                          <a:cs typeface="Arial" panose="020B0604020202020204" pitchFamily="34" charset="0"/>
                        </a:rPr>
                        <a:t>Sound Activities</a:t>
                      </a: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r>
                        <a:rPr lang="en-US" sz="1400" b="1" dirty="0">
                          <a:latin typeface="Arial" panose="020B0604020202020204" pitchFamily="34" charset="0"/>
                          <a:cs typeface="Arial" panose="020B0604020202020204" pitchFamily="34" charset="0"/>
                        </a:rPr>
                        <a:t>.16**</a:t>
                      </a:r>
                    </a:p>
                  </a:txBody>
                  <a:tcPr/>
                </a:tc>
                <a:tc>
                  <a:txBody>
                    <a:bodyPr/>
                    <a:lstStyle/>
                    <a:p>
                      <a:r>
                        <a:rPr lang="en-US" sz="1400" b="1" dirty="0">
                          <a:latin typeface="Arial" panose="020B0604020202020204" pitchFamily="34" charset="0"/>
                          <a:cs typeface="Arial" panose="020B0604020202020204" pitchFamily="34" charset="0"/>
                        </a:rPr>
                        <a:t>.14*</a:t>
                      </a: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17805133"/>
                  </a:ext>
                </a:extLst>
              </a:tr>
              <a:tr h="554385">
                <a:tc>
                  <a:txBody>
                    <a:bodyPr/>
                    <a:lstStyle/>
                    <a:p>
                      <a:r>
                        <a:rPr lang="en-US" sz="1400" b="1" dirty="0">
                          <a:latin typeface="Arial" panose="020B0604020202020204" pitchFamily="34" charset="0"/>
                          <a:cs typeface="Arial" panose="020B0604020202020204" pitchFamily="34" charset="0"/>
                        </a:rPr>
                        <a:t>Small Group Setting</a:t>
                      </a:r>
                    </a:p>
                  </a:txBody>
                  <a:tcPr/>
                </a:tc>
                <a:tc>
                  <a:txBody>
                    <a:bodyPr/>
                    <a:lstStyle/>
                    <a:p>
                      <a:endParaRPr lang="en-US" sz="1400" b="1">
                        <a:latin typeface="Arial" panose="020B0604020202020204" pitchFamily="34" charset="0"/>
                        <a:cs typeface="Arial" panose="020B0604020202020204" pitchFamily="34" charset="0"/>
                      </a:endParaRPr>
                    </a:p>
                  </a:txBody>
                  <a:tcPr/>
                </a:tc>
                <a:tc>
                  <a:txBody>
                    <a:bodyPr/>
                    <a:lstStyle/>
                    <a:p>
                      <a:endParaRPr lang="en-US" sz="1400" b="1">
                        <a:latin typeface="Arial" panose="020B0604020202020204" pitchFamily="34" charset="0"/>
                        <a:cs typeface="Arial" panose="020B0604020202020204" pitchFamily="34" charset="0"/>
                      </a:endParaRPr>
                    </a:p>
                  </a:txBody>
                  <a:tcPr/>
                </a:tc>
                <a:tc>
                  <a:txBody>
                    <a:bodyPr/>
                    <a:lstStyle/>
                    <a:p>
                      <a:endParaRPr lang="en-US" sz="1400" b="1">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r>
                        <a:rPr lang="en-US" sz="1400" b="1" dirty="0">
                          <a:latin typeface="Arial" panose="020B0604020202020204" pitchFamily="34" charset="0"/>
                          <a:cs typeface="Arial" panose="020B0604020202020204" pitchFamily="34" charset="0"/>
                        </a:rPr>
                        <a:t>.14*</a:t>
                      </a:r>
                    </a:p>
                  </a:txBody>
                  <a:tcPr/>
                </a:tc>
                <a:extLst>
                  <a:ext uri="{0D108BD9-81ED-4DB2-BD59-A6C34878D82A}">
                    <a16:rowId xmlns:a16="http://schemas.microsoft.com/office/drawing/2014/main" xmlns="" val="1540204924"/>
                  </a:ext>
                </a:extLst>
              </a:tr>
              <a:tr h="449460">
                <a:tc>
                  <a:txBody>
                    <a:bodyPr/>
                    <a:lstStyle/>
                    <a:p>
                      <a:r>
                        <a:rPr lang="en-US" sz="1400" b="1" dirty="0">
                          <a:latin typeface="Arial" panose="020B0604020202020204" pitchFamily="34" charset="0"/>
                          <a:cs typeface="Arial" panose="020B0604020202020204" pitchFamily="34" charset="0"/>
                        </a:rPr>
                        <a:t>Whole</a:t>
                      </a:r>
                      <a:r>
                        <a:rPr lang="en-US" sz="1400" b="1" baseline="0" dirty="0">
                          <a:latin typeface="Arial" panose="020B0604020202020204" pitchFamily="34" charset="0"/>
                          <a:cs typeface="Arial" panose="020B0604020202020204" pitchFamily="34" charset="0"/>
                        </a:rPr>
                        <a:t> Group</a:t>
                      </a:r>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r>
                        <a:rPr lang="en-US" sz="1400" b="1" dirty="0">
                          <a:latin typeface="Arial" panose="020B0604020202020204" pitchFamily="34" charset="0"/>
                          <a:cs typeface="Arial" panose="020B0604020202020204" pitchFamily="34" charset="0"/>
                        </a:rPr>
                        <a:t>-.13*</a:t>
                      </a: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r>
                        <a:rPr lang="en-US" sz="1400" b="1" dirty="0">
                          <a:latin typeface="Arial" panose="020B0604020202020204" pitchFamily="34" charset="0"/>
                          <a:cs typeface="Arial" panose="020B0604020202020204" pitchFamily="34" charset="0"/>
                        </a:rPr>
                        <a:t>-.17*</a:t>
                      </a: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7491728"/>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Creative curriculum</a:t>
                      </a:r>
                    </a:p>
                  </a:txBody>
                  <a:tcPr/>
                </a:tc>
                <a:tc>
                  <a:txBody>
                    <a:bodyPr/>
                    <a:lstStyle/>
                    <a:p>
                      <a:r>
                        <a:rPr lang="en-US" sz="1400" b="1" dirty="0">
                          <a:latin typeface="Arial" panose="020B0604020202020204" pitchFamily="34" charset="0"/>
                          <a:cs typeface="Arial" panose="020B0604020202020204" pitchFamily="34" charset="0"/>
                        </a:rPr>
                        <a:t>-.21***</a:t>
                      </a: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endParaRPr lang="en-US" sz="1400" b="1" dirty="0">
                        <a:latin typeface="Arial" panose="020B0604020202020204" pitchFamily="34" charset="0"/>
                        <a:cs typeface="Arial" panose="020B0604020202020204" pitchFamily="34" charset="0"/>
                      </a:endParaRPr>
                    </a:p>
                  </a:txBody>
                  <a:tcPr/>
                </a:tc>
                <a:tc>
                  <a:txBody>
                    <a:bodyPr/>
                    <a:lstStyle/>
                    <a:p>
                      <a:r>
                        <a:rPr lang="en-US" sz="1400" b="1" dirty="0">
                          <a:latin typeface="Arial" panose="020B0604020202020204" pitchFamily="34" charset="0"/>
                          <a:cs typeface="Arial" panose="020B0604020202020204" pitchFamily="34" charset="0"/>
                        </a:rPr>
                        <a:t>-.14*</a:t>
                      </a:r>
                    </a:p>
                  </a:txBody>
                  <a:tcPr/>
                </a:tc>
                <a:tc>
                  <a:txBody>
                    <a:bodyPr/>
                    <a:lstStyle/>
                    <a:p>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074879827"/>
                  </a:ext>
                </a:extLst>
              </a:tr>
              <a:tr h="455340">
                <a:tc>
                  <a:txBody>
                    <a:bodyPr/>
                    <a:lstStyle/>
                    <a:p>
                      <a:r>
                        <a:rPr lang="en-US" sz="1400" b="1" i="1" dirty="0">
                          <a:latin typeface="Arial" panose="020B0604020202020204" pitchFamily="34" charset="0"/>
                          <a:cs typeface="Arial" panose="020B0604020202020204" pitchFamily="34" charset="0"/>
                        </a:rPr>
                        <a:t>n</a:t>
                      </a:r>
                    </a:p>
                  </a:txBody>
                  <a:tcPr/>
                </a:tc>
                <a:tc>
                  <a:txBody>
                    <a:bodyPr/>
                    <a:lstStyle/>
                    <a:p>
                      <a:r>
                        <a:rPr lang="en-US" sz="1400" dirty="0">
                          <a:latin typeface="Arial" panose="020B0604020202020204" pitchFamily="34" charset="0"/>
                          <a:cs typeface="Arial" panose="020B0604020202020204" pitchFamily="34" charset="0"/>
                        </a:rPr>
                        <a:t>351</a:t>
                      </a:r>
                    </a:p>
                  </a:txBody>
                  <a:tcPr/>
                </a:tc>
                <a:tc>
                  <a:txBody>
                    <a:bodyPr/>
                    <a:lstStyle/>
                    <a:p>
                      <a:r>
                        <a:rPr lang="en-US" sz="1400" dirty="0">
                          <a:latin typeface="Arial" panose="020B0604020202020204" pitchFamily="34" charset="0"/>
                          <a:cs typeface="Arial" panose="020B0604020202020204" pitchFamily="34" charset="0"/>
                        </a:rPr>
                        <a:t>349</a:t>
                      </a:r>
                    </a:p>
                  </a:txBody>
                  <a:tcPr/>
                </a:tc>
                <a:tc>
                  <a:txBody>
                    <a:bodyPr/>
                    <a:lstStyle/>
                    <a:p>
                      <a:r>
                        <a:rPr lang="en-US" sz="1400" dirty="0">
                          <a:latin typeface="Arial" panose="020B0604020202020204" pitchFamily="34" charset="0"/>
                          <a:cs typeface="Arial" panose="020B0604020202020204" pitchFamily="34" charset="0"/>
                        </a:rPr>
                        <a:t>350</a:t>
                      </a:r>
                    </a:p>
                  </a:txBody>
                  <a:tcPr/>
                </a:tc>
                <a:tc>
                  <a:txBody>
                    <a:bodyPr/>
                    <a:lstStyle/>
                    <a:p>
                      <a:r>
                        <a:rPr lang="en-US" sz="1400" dirty="0">
                          <a:latin typeface="Arial" panose="020B0604020202020204" pitchFamily="34" charset="0"/>
                          <a:cs typeface="Arial" panose="020B0604020202020204" pitchFamily="34" charset="0"/>
                        </a:rPr>
                        <a:t>349</a:t>
                      </a:r>
                    </a:p>
                  </a:txBody>
                  <a:tcPr/>
                </a:tc>
                <a:tc>
                  <a:txBody>
                    <a:bodyPr/>
                    <a:lstStyle/>
                    <a:p>
                      <a:r>
                        <a:rPr lang="en-US" sz="1400" dirty="0">
                          <a:latin typeface="Arial" panose="020B0604020202020204" pitchFamily="34" charset="0"/>
                          <a:cs typeface="Arial" panose="020B0604020202020204" pitchFamily="34" charset="0"/>
                        </a:rPr>
                        <a:t>334</a:t>
                      </a:r>
                    </a:p>
                  </a:txBody>
                  <a:tcPr/>
                </a:tc>
                <a:tc>
                  <a:txBody>
                    <a:bodyPr/>
                    <a:lstStyle/>
                    <a:p>
                      <a:r>
                        <a:rPr lang="en-US" sz="1400" dirty="0">
                          <a:latin typeface="Arial" panose="020B0604020202020204" pitchFamily="34" charset="0"/>
                          <a:cs typeface="Arial" panose="020B0604020202020204" pitchFamily="34" charset="0"/>
                        </a:rPr>
                        <a:t>240</a:t>
                      </a:r>
                    </a:p>
                  </a:txBody>
                  <a:tcPr/>
                </a:tc>
                <a:tc>
                  <a:txBody>
                    <a:bodyPr/>
                    <a:lstStyle/>
                    <a:p>
                      <a:r>
                        <a:rPr lang="en-US" sz="1400" dirty="0">
                          <a:latin typeface="Arial" panose="020B0604020202020204" pitchFamily="34" charset="0"/>
                          <a:cs typeface="Arial" panose="020B0604020202020204" pitchFamily="34" charset="0"/>
                        </a:rPr>
                        <a:t>103</a:t>
                      </a:r>
                    </a:p>
                  </a:txBody>
                  <a:tcPr/>
                </a:tc>
                <a:tc>
                  <a:txBody>
                    <a:bodyPr/>
                    <a:lstStyle/>
                    <a:p>
                      <a:r>
                        <a:rPr lang="en-US" sz="1400" dirty="0">
                          <a:latin typeface="Arial" panose="020B0604020202020204" pitchFamily="34" charset="0"/>
                          <a:cs typeface="Arial" panose="020B0604020202020204" pitchFamily="34" charset="0"/>
                        </a:rPr>
                        <a:t>273</a:t>
                      </a:r>
                    </a:p>
                  </a:txBody>
                  <a:tcPr/>
                </a:tc>
                <a:tc>
                  <a:txBody>
                    <a:bodyPr/>
                    <a:lstStyle/>
                    <a:p>
                      <a:r>
                        <a:rPr lang="en-US" sz="1400" dirty="0">
                          <a:latin typeface="Arial" panose="020B0604020202020204" pitchFamily="34" charset="0"/>
                          <a:cs typeface="Arial" panose="020B0604020202020204" pitchFamily="34" charset="0"/>
                        </a:rPr>
                        <a:t>227</a:t>
                      </a:r>
                    </a:p>
                  </a:txBody>
                  <a:tcPr/>
                </a:tc>
                <a:extLst>
                  <a:ext uri="{0D108BD9-81ED-4DB2-BD59-A6C34878D82A}">
                    <a16:rowId xmlns:a16="http://schemas.microsoft.com/office/drawing/2014/main" xmlns="" val="85524103"/>
                  </a:ext>
                </a:extLst>
              </a:tr>
            </a:tbl>
          </a:graphicData>
        </a:graphic>
      </p:graphicFrame>
    </p:spTree>
    <p:extLst>
      <p:ext uri="{BB962C8B-B14F-4D97-AF65-F5344CB8AC3E}">
        <p14:creationId xmlns:p14="http://schemas.microsoft.com/office/powerpoint/2010/main" val="3537842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8610600" cy="5168900"/>
          </a:xfrm>
        </p:spPr>
        <p:txBody>
          <a:bodyPr/>
          <a:lstStyle/>
          <a:p>
            <a:r>
              <a:rPr lang="en-US" dirty="0"/>
              <a:t>All but one outcome related to at least one quality dimension</a:t>
            </a:r>
          </a:p>
          <a:p>
            <a:pPr lvl="1"/>
            <a:r>
              <a:rPr lang="en-US" dirty="0"/>
              <a:t>No clear pattern </a:t>
            </a:r>
          </a:p>
          <a:p>
            <a:pPr lvl="2"/>
            <a:r>
              <a:rPr lang="en-US" dirty="0"/>
              <a:t>Most outcomes related to a single dimension</a:t>
            </a:r>
          </a:p>
          <a:p>
            <a:pPr lvl="2"/>
            <a:r>
              <a:rPr lang="en-US" dirty="0"/>
              <a:t>No single quality dimension dominated</a:t>
            </a:r>
          </a:p>
          <a:p>
            <a:r>
              <a:rPr lang="en-US" dirty="0"/>
              <a:t>Predictors of academic skills are not clearly different from cognitive skills </a:t>
            </a:r>
          </a:p>
        </p:txBody>
      </p:sp>
      <p:sp>
        <p:nvSpPr>
          <p:cNvPr id="3" name="Title 2"/>
          <p:cNvSpPr>
            <a:spLocks noGrp="1"/>
          </p:cNvSpPr>
          <p:nvPr>
            <p:ph type="title"/>
          </p:nvPr>
        </p:nvSpPr>
        <p:spPr>
          <a:xfrm>
            <a:off x="457200" y="274638"/>
            <a:ext cx="8229600" cy="563562"/>
          </a:xfrm>
        </p:spPr>
        <p:txBody>
          <a:bodyPr>
            <a:normAutofit fontScale="90000"/>
          </a:bodyPr>
          <a:lstStyle/>
          <a:p>
            <a:r>
              <a:rPr lang="en-US" dirty="0"/>
              <a:t>Conclusions</a:t>
            </a:r>
          </a:p>
        </p:txBody>
      </p:sp>
    </p:spTree>
    <p:extLst>
      <p:ext uri="{BB962C8B-B14F-4D97-AF65-F5344CB8AC3E}">
        <p14:creationId xmlns:p14="http://schemas.microsoft.com/office/powerpoint/2010/main" val="907091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Focus on other dimensions in addition to process quality may be warranted</a:t>
            </a:r>
          </a:p>
          <a:p>
            <a:pPr lvl="1"/>
            <a:r>
              <a:rPr lang="en-US" dirty="0"/>
              <a:t>Time in content-related instruction</a:t>
            </a:r>
          </a:p>
          <a:p>
            <a:pPr lvl="1"/>
            <a:r>
              <a:rPr lang="en-US" dirty="0"/>
              <a:t>Type of setting</a:t>
            </a:r>
          </a:p>
          <a:p>
            <a:pPr lvl="1"/>
            <a:r>
              <a:rPr lang="en-US" dirty="0"/>
              <a:t>Language as a </a:t>
            </a:r>
            <a:r>
              <a:rPr lang="en-US"/>
              <a:t>tool for scaffolding</a:t>
            </a:r>
            <a:endParaRPr lang="en-US" dirty="0"/>
          </a:p>
          <a:p>
            <a:r>
              <a:rPr lang="en-US" dirty="0"/>
              <a:t>Whole child curriculum negatively related to some academic or cognitive gains</a:t>
            </a:r>
          </a:p>
          <a:p>
            <a:pPr lvl="1"/>
            <a:r>
              <a:rPr lang="en-US" dirty="0"/>
              <a:t>Scaffolding needs to be a process behind any curriculum</a:t>
            </a:r>
          </a:p>
          <a:p>
            <a:endParaRPr lang="en-US" dirty="0"/>
          </a:p>
        </p:txBody>
      </p:sp>
      <p:sp>
        <p:nvSpPr>
          <p:cNvPr id="3" name="Title 2"/>
          <p:cNvSpPr>
            <a:spLocks noGrp="1"/>
          </p:cNvSpPr>
          <p:nvPr>
            <p:ph type="title"/>
          </p:nvPr>
        </p:nvSpPr>
        <p:spPr/>
        <p:txBody>
          <a:bodyPr/>
          <a:lstStyle/>
          <a:p>
            <a:r>
              <a:rPr lang="en-US" dirty="0"/>
              <a:t>Take-away message</a:t>
            </a:r>
          </a:p>
        </p:txBody>
      </p:sp>
    </p:spTree>
    <p:extLst>
      <p:ext uri="{BB962C8B-B14F-4D97-AF65-F5344CB8AC3E}">
        <p14:creationId xmlns:p14="http://schemas.microsoft.com/office/powerpoint/2010/main" val="22604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295" y="784814"/>
            <a:ext cx="7745507" cy="4401205"/>
          </a:xfrm>
          <a:prstGeom prst="rect">
            <a:avLst/>
          </a:prstGeom>
        </p:spPr>
        <p:txBody>
          <a:bodyPr wrap="square">
            <a:spAutoFit/>
          </a:bodyPr>
          <a:lstStyle/>
          <a:p>
            <a:pPr algn="ctr"/>
            <a:r>
              <a:rPr lang="en-US" sz="4000" dirty="0">
                <a:solidFill>
                  <a:schemeClr val="accent1">
                    <a:lumMod val="75000"/>
                  </a:schemeClr>
                </a:solidFill>
                <a:latin typeface="Gotham-Book"/>
              </a:rPr>
              <a:t>The </a:t>
            </a:r>
            <a:r>
              <a:rPr lang="en-US" sz="4000" dirty="0">
                <a:solidFill>
                  <a:schemeClr val="accent1">
                    <a:lumMod val="75000"/>
                  </a:schemeClr>
                </a:solidFill>
                <a:latin typeface="Gotham-Medium"/>
              </a:rPr>
              <a:t>Early Learning Network </a:t>
            </a:r>
            <a:r>
              <a:rPr lang="en-US" sz="4000" dirty="0">
                <a:solidFill>
                  <a:schemeClr val="accent1">
                    <a:lumMod val="75000"/>
                  </a:schemeClr>
                </a:solidFill>
                <a:latin typeface="Gotham-Book"/>
              </a:rPr>
              <a:t>aims to advance the understanding of </a:t>
            </a:r>
            <a:r>
              <a:rPr lang="en-US" sz="4000" i="1" dirty="0">
                <a:solidFill>
                  <a:srgbClr val="F67C1F"/>
                </a:solidFill>
                <a:latin typeface="Gotham-Book"/>
              </a:rPr>
              <a:t>policies and practices</a:t>
            </a:r>
            <a:r>
              <a:rPr lang="en-US" sz="4000" dirty="0">
                <a:solidFill>
                  <a:schemeClr val="accent1">
                    <a:lumMod val="75000"/>
                  </a:schemeClr>
                </a:solidFill>
                <a:latin typeface="Gotham-Book"/>
              </a:rPr>
              <a:t> that narrow the achievement gap and </a:t>
            </a:r>
            <a:r>
              <a:rPr lang="en-US" sz="4000" i="1" dirty="0">
                <a:solidFill>
                  <a:srgbClr val="F67C1F"/>
                </a:solidFill>
                <a:latin typeface="Gotham-Book"/>
              </a:rPr>
              <a:t>maintain early learning success </a:t>
            </a:r>
            <a:r>
              <a:rPr lang="en-US" sz="4000" dirty="0">
                <a:solidFill>
                  <a:schemeClr val="accent1">
                    <a:lumMod val="75000"/>
                  </a:schemeClr>
                </a:solidFill>
                <a:latin typeface="Gotham-Book"/>
              </a:rPr>
              <a:t>as children transition </a:t>
            </a:r>
            <a:r>
              <a:rPr lang="en-US" sz="4000" i="1" dirty="0">
                <a:solidFill>
                  <a:srgbClr val="F67C1F"/>
                </a:solidFill>
                <a:latin typeface="Gotham-Book"/>
              </a:rPr>
              <a:t>from preschool to elementary school </a:t>
            </a:r>
            <a:r>
              <a:rPr lang="en-US" sz="4000" dirty="0">
                <a:solidFill>
                  <a:schemeClr val="accent1">
                    <a:lumMod val="75000"/>
                  </a:schemeClr>
                </a:solidFill>
                <a:latin typeface="Gotham-Book"/>
              </a:rPr>
              <a:t>and beyond.</a:t>
            </a:r>
            <a:endParaRPr lang="en-US" sz="4000" dirty="0">
              <a:solidFill>
                <a:schemeClr val="accent1">
                  <a:lumMod val="75000"/>
                </a:schemeClr>
              </a:solidFill>
            </a:endParaRPr>
          </a:p>
        </p:txBody>
      </p:sp>
    </p:spTree>
    <p:extLst>
      <p:ext uri="{BB962C8B-B14F-4D97-AF65-F5344CB8AC3E}">
        <p14:creationId xmlns:p14="http://schemas.microsoft.com/office/powerpoint/2010/main" val="706270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all participating families, teachers, and school administrators</a:t>
            </a:r>
          </a:p>
          <a:p>
            <a:r>
              <a:rPr lang="en-US" dirty="0"/>
              <a:t>To all research assistants and project staff</a:t>
            </a:r>
          </a:p>
          <a:p>
            <a:r>
              <a:rPr lang="en-US" dirty="0"/>
              <a:t>To the Institute of Education Sciences</a:t>
            </a:r>
          </a:p>
          <a:p>
            <a:endParaRPr lang="en-US" dirty="0"/>
          </a:p>
          <a:p>
            <a:endParaRPr lang="en-US" dirty="0"/>
          </a:p>
        </p:txBody>
      </p:sp>
      <p:sp>
        <p:nvSpPr>
          <p:cNvPr id="3" name="Title 2"/>
          <p:cNvSpPr>
            <a:spLocks noGrp="1"/>
          </p:cNvSpPr>
          <p:nvPr>
            <p:ph type="title"/>
          </p:nvPr>
        </p:nvSpPr>
        <p:spPr/>
        <p:txBody>
          <a:bodyPr/>
          <a:lstStyle/>
          <a:p>
            <a:r>
              <a:rPr lang="en-US" dirty="0"/>
              <a:t>Our appreciation</a:t>
            </a:r>
          </a:p>
        </p:txBody>
      </p:sp>
    </p:spTree>
    <p:extLst>
      <p:ext uri="{BB962C8B-B14F-4D97-AF65-F5344CB8AC3E}">
        <p14:creationId xmlns:p14="http://schemas.microsoft.com/office/powerpoint/2010/main" val="2248333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2152650"/>
          </a:xfrm>
        </p:spPr>
        <p:txBody>
          <a:bodyPr>
            <a:normAutofit fontScale="90000"/>
          </a:bodyPr>
          <a:lstStyle/>
          <a:p>
            <a:r>
              <a:rPr lang="en-US" b="1" dirty="0">
                <a:latin typeface="+mn-lt"/>
              </a:rPr>
              <a:t>How Does Quality of Curricular Implementation Support Diverse Children’s Skills in Prekindergarten?:</a:t>
            </a:r>
            <a:br>
              <a:rPr lang="en-US" b="1" dirty="0">
                <a:latin typeface="+mn-lt"/>
              </a:rPr>
            </a:br>
            <a:r>
              <a:rPr lang="en-US" b="1" dirty="0">
                <a:latin typeface="+mn-lt"/>
              </a:rPr>
              <a:t>Evidence from Boston</a:t>
            </a:r>
          </a:p>
        </p:txBody>
      </p:sp>
      <p:sp>
        <p:nvSpPr>
          <p:cNvPr id="3" name="Subtitle 2"/>
          <p:cNvSpPr>
            <a:spLocks noGrp="1"/>
          </p:cNvSpPr>
          <p:nvPr>
            <p:ph type="subTitle" idx="1"/>
          </p:nvPr>
        </p:nvSpPr>
        <p:spPr>
          <a:xfrm>
            <a:off x="1447800" y="2667000"/>
            <a:ext cx="6400800" cy="3352800"/>
          </a:xfrm>
        </p:spPr>
        <p:txBody>
          <a:bodyPr>
            <a:normAutofit fontScale="62500" lnSpcReduction="20000"/>
          </a:bodyPr>
          <a:lstStyle/>
          <a:p>
            <a:r>
              <a:rPr lang="en-US" sz="3600" b="1" dirty="0"/>
              <a:t>Meghan McCormick</a:t>
            </a:r>
          </a:p>
          <a:p>
            <a:r>
              <a:rPr lang="en-US" sz="3600" b="1" dirty="0"/>
              <a:t>Michelle Maier</a:t>
            </a:r>
          </a:p>
          <a:p>
            <a:r>
              <a:rPr lang="en-US" sz="3600" b="1" dirty="0"/>
              <a:t>Christina Weiland</a:t>
            </a:r>
          </a:p>
          <a:p>
            <a:r>
              <a:rPr lang="en-US" sz="3600" b="1" dirty="0"/>
              <a:t>JoAnn Hsueh</a:t>
            </a:r>
          </a:p>
          <a:p>
            <a:r>
              <a:rPr lang="en-US" sz="3600" b="1" dirty="0"/>
              <a:t>Jason Sachs</a:t>
            </a:r>
          </a:p>
          <a:p>
            <a:r>
              <a:rPr lang="en-US" sz="3600" b="1" dirty="0"/>
              <a:t>Catherine Snow</a:t>
            </a:r>
          </a:p>
          <a:p>
            <a:endParaRPr lang="en-US" b="1" dirty="0"/>
          </a:p>
          <a:p>
            <a:r>
              <a:rPr lang="en-US" b="1" dirty="0">
                <a:solidFill>
                  <a:schemeClr val="tx1"/>
                </a:solidFill>
              </a:rPr>
              <a:t>February 28</a:t>
            </a:r>
            <a:r>
              <a:rPr lang="en-US" b="1" baseline="30000" dirty="0">
                <a:solidFill>
                  <a:schemeClr val="tx1"/>
                </a:solidFill>
              </a:rPr>
              <a:t>th</a:t>
            </a:r>
            <a:r>
              <a:rPr lang="en-US" b="1" dirty="0">
                <a:solidFill>
                  <a:schemeClr val="tx1"/>
                </a:solidFill>
              </a:rPr>
              <a:t>, 2018</a:t>
            </a:r>
          </a:p>
          <a:p>
            <a:r>
              <a:rPr lang="en-US" b="1" dirty="0">
                <a:solidFill>
                  <a:schemeClr val="tx1"/>
                </a:solidFill>
              </a:rPr>
              <a:t>2018 Society for Research on Educational Effectiveness</a:t>
            </a:r>
          </a:p>
          <a:p>
            <a:r>
              <a:rPr lang="en-US" b="1" dirty="0">
                <a:solidFill>
                  <a:schemeClr val="tx1"/>
                </a:solidFill>
              </a:rPr>
              <a:t>Washington, DC</a:t>
            </a:r>
          </a:p>
        </p:txBody>
      </p:sp>
    </p:spTree>
    <p:extLst>
      <p:ext uri="{BB962C8B-B14F-4D97-AF65-F5344CB8AC3E}">
        <p14:creationId xmlns:p14="http://schemas.microsoft.com/office/powerpoint/2010/main" val="646864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600" dirty="0"/>
              <a:t>Current issues in the field of early education</a:t>
            </a:r>
          </a:p>
        </p:txBody>
      </p:sp>
      <p:graphicFrame>
        <p:nvGraphicFramePr>
          <p:cNvPr id="3" name="Diagram 2"/>
          <p:cNvGraphicFramePr/>
          <p:nvPr>
            <p:extLst/>
          </p:nvPr>
        </p:nvGraphicFramePr>
        <p:xfrm>
          <a:off x="0" y="914400"/>
          <a:ext cx="9144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2541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838200"/>
          </a:xfrm>
        </p:spPr>
        <p:txBody>
          <a:bodyPr>
            <a:noAutofit/>
          </a:bodyPr>
          <a:lstStyle/>
          <a:p>
            <a:r>
              <a:rPr lang="en-US" sz="3200" dirty="0"/>
              <a:t>The BPS Model as a Case Study for Examining Fidelity of Implementation</a:t>
            </a:r>
          </a:p>
        </p:txBody>
      </p:sp>
      <p:graphicFrame>
        <p:nvGraphicFramePr>
          <p:cNvPr id="3" name="Table 2"/>
          <p:cNvGraphicFramePr>
            <a:graphicFrameLocks noGrp="1"/>
          </p:cNvGraphicFramePr>
          <p:nvPr>
            <p:extLst/>
          </p:nvPr>
        </p:nvGraphicFramePr>
        <p:xfrm>
          <a:off x="304800" y="990600"/>
          <a:ext cx="8610600" cy="5059680"/>
        </p:xfrm>
        <a:graphic>
          <a:graphicData uri="http://schemas.openxmlformats.org/drawingml/2006/table">
            <a:tbl>
              <a:tblPr firstRow="1" bandRow="1">
                <a:tableStyleId>{5C22544A-7EE6-4342-B048-85BDC9FD1C3A}</a:tableStyleId>
              </a:tblPr>
              <a:tblGrid>
                <a:gridCol w="2152650">
                  <a:extLst>
                    <a:ext uri="{9D8B030D-6E8A-4147-A177-3AD203B41FA5}">
                      <a16:colId xmlns:a16="http://schemas.microsoft.com/office/drawing/2014/main" xmlns="" val="20000"/>
                    </a:ext>
                  </a:extLst>
                </a:gridCol>
                <a:gridCol w="2152650">
                  <a:extLst>
                    <a:ext uri="{9D8B030D-6E8A-4147-A177-3AD203B41FA5}">
                      <a16:colId xmlns:a16="http://schemas.microsoft.com/office/drawing/2014/main" xmlns="" val="20001"/>
                    </a:ext>
                  </a:extLst>
                </a:gridCol>
                <a:gridCol w="2152650">
                  <a:extLst>
                    <a:ext uri="{9D8B030D-6E8A-4147-A177-3AD203B41FA5}">
                      <a16:colId xmlns:a16="http://schemas.microsoft.com/office/drawing/2014/main" xmlns="" val="20002"/>
                    </a:ext>
                  </a:extLst>
                </a:gridCol>
                <a:gridCol w="2152650">
                  <a:extLst>
                    <a:ext uri="{9D8B030D-6E8A-4147-A177-3AD203B41FA5}">
                      <a16:colId xmlns:a16="http://schemas.microsoft.com/office/drawing/2014/main" xmlns="" val="20003"/>
                    </a:ext>
                  </a:extLst>
                </a:gridCol>
              </a:tblGrid>
              <a:tr h="1283006">
                <a:tc>
                  <a:txBody>
                    <a:bodyPr/>
                    <a:lstStyle/>
                    <a:p>
                      <a:r>
                        <a:rPr lang="en-US" sz="2000" dirty="0"/>
                        <a:t>Curriculum</a:t>
                      </a:r>
                      <a:r>
                        <a:rPr lang="en-US" sz="2000" baseline="0" dirty="0"/>
                        <a:t> in place</a:t>
                      </a:r>
                      <a:endParaRPr lang="en-US" sz="2000" dirty="0"/>
                    </a:p>
                  </a:txBody>
                  <a:tcPr/>
                </a:tc>
                <a:tc>
                  <a:txBody>
                    <a:bodyPr/>
                    <a:lstStyle/>
                    <a:p>
                      <a:r>
                        <a:rPr lang="en-US" sz="2000" dirty="0"/>
                        <a:t>Example components adapted from OWL</a:t>
                      </a:r>
                    </a:p>
                  </a:txBody>
                  <a:tcPr/>
                </a:tc>
                <a:tc>
                  <a:txBody>
                    <a:bodyPr/>
                    <a:lstStyle/>
                    <a:p>
                      <a:r>
                        <a:rPr lang="en-US" sz="2000" dirty="0"/>
                        <a:t>Example</a:t>
                      </a:r>
                      <a:r>
                        <a:rPr lang="en-US" sz="2000" baseline="0" dirty="0"/>
                        <a:t> Building Blocks components</a:t>
                      </a:r>
                      <a:endParaRPr lang="en-US" sz="2000" dirty="0"/>
                    </a:p>
                  </a:txBody>
                  <a:tcPr/>
                </a:tc>
                <a:tc>
                  <a:txBody>
                    <a:bodyPr/>
                    <a:lstStyle/>
                    <a:p>
                      <a:r>
                        <a:rPr lang="en-US" sz="2000" dirty="0"/>
                        <a:t>Example district-developed</a:t>
                      </a:r>
                      <a:r>
                        <a:rPr lang="en-US" sz="2000" baseline="0" dirty="0"/>
                        <a:t> </a:t>
                      </a:r>
                      <a:r>
                        <a:rPr lang="en-US" sz="2000" dirty="0"/>
                        <a:t>components</a:t>
                      </a:r>
                    </a:p>
                  </a:txBody>
                  <a:tcPr/>
                </a:tc>
                <a:extLst>
                  <a:ext uri="{0D108BD9-81ED-4DB2-BD59-A6C34878D82A}">
                    <a16:rowId xmlns:a16="http://schemas.microsoft.com/office/drawing/2014/main" xmlns="" val="10000"/>
                  </a:ext>
                </a:extLst>
              </a:tr>
              <a:tr h="1109804">
                <a:tc rowSpan="3">
                  <a:txBody>
                    <a:bodyPr/>
                    <a:lstStyle/>
                    <a:p>
                      <a:r>
                        <a:rPr lang="en-US" sz="2000" dirty="0"/>
                        <a:t>Focus on K1 (district-adapted</a:t>
                      </a:r>
                      <a:r>
                        <a:rPr lang="en-US" sz="2000" baseline="0" dirty="0"/>
                        <a:t> version of Opening the World of Learning &amp; Building Blocks). Thematic curriculum that cuts across ELA, math, science, social study, and arts.</a:t>
                      </a:r>
                      <a:endParaRPr lang="en-US" sz="2000" dirty="0"/>
                    </a:p>
                  </a:txBody>
                  <a:tcPr/>
                </a:tc>
                <a:tc>
                  <a:txBody>
                    <a:bodyPr/>
                    <a:lstStyle/>
                    <a:p>
                      <a:r>
                        <a:rPr lang="en-US" sz="2000" dirty="0"/>
                        <a:t>Centers</a:t>
                      </a:r>
                      <a:r>
                        <a:rPr lang="en-US" sz="2000" baseline="0" dirty="0"/>
                        <a:t> &amp; Introduction to Centers</a:t>
                      </a:r>
                      <a:endParaRPr lang="en-US" sz="2000" dirty="0"/>
                    </a:p>
                  </a:txBody>
                  <a:tcPr/>
                </a:tc>
                <a:tc>
                  <a:txBody>
                    <a:bodyPr/>
                    <a:lstStyle/>
                    <a:p>
                      <a:r>
                        <a:rPr lang="en-US" sz="2000" dirty="0"/>
                        <a:t>Building Blocks centers</a:t>
                      </a:r>
                    </a:p>
                  </a:txBody>
                  <a:tcPr/>
                </a:tc>
                <a:tc>
                  <a:txBody>
                    <a:bodyPr/>
                    <a:lstStyle/>
                    <a:p>
                      <a:r>
                        <a:rPr lang="en-US" sz="2000" dirty="0"/>
                        <a:t>Thinking &amp; feedback</a:t>
                      </a:r>
                    </a:p>
                  </a:txBody>
                  <a:tcPr/>
                </a:tc>
                <a:extLst>
                  <a:ext uri="{0D108BD9-81ED-4DB2-BD59-A6C34878D82A}">
                    <a16:rowId xmlns:a16="http://schemas.microsoft.com/office/drawing/2014/main" xmlns="" val="10001"/>
                  </a:ext>
                </a:extLst>
              </a:tr>
              <a:tr h="1109804">
                <a:tc vMerge="1">
                  <a:txBody>
                    <a:bodyPr/>
                    <a:lstStyle/>
                    <a:p>
                      <a:endParaRPr lang="en-US" dirty="0"/>
                    </a:p>
                  </a:txBody>
                  <a:tcPr/>
                </a:tc>
                <a:tc>
                  <a:txBody>
                    <a:bodyPr/>
                    <a:lstStyle/>
                    <a:p>
                      <a:r>
                        <a:rPr lang="en-US" sz="2000" dirty="0"/>
                        <a:t>Read Aloud</a:t>
                      </a:r>
                    </a:p>
                  </a:txBody>
                  <a:tcPr/>
                </a:tc>
                <a:tc>
                  <a:txBody>
                    <a:bodyPr/>
                    <a:lstStyle/>
                    <a:p>
                      <a:r>
                        <a:rPr lang="en-US" sz="2000" dirty="0"/>
                        <a:t>Building</a:t>
                      </a:r>
                      <a:r>
                        <a:rPr lang="en-US" sz="2000" baseline="0" dirty="0"/>
                        <a:t> Blocks whole group activities</a:t>
                      </a:r>
                      <a:endParaRPr lang="en-US" sz="2000" dirty="0"/>
                    </a:p>
                  </a:txBody>
                  <a:tcPr/>
                </a:tc>
                <a:tc>
                  <a:txBody>
                    <a:bodyPr/>
                    <a:lstStyle/>
                    <a:p>
                      <a:r>
                        <a:rPr lang="en-US" sz="2000" dirty="0"/>
                        <a:t>Storytelling</a:t>
                      </a:r>
                    </a:p>
                  </a:txBody>
                  <a:tcPr/>
                </a:tc>
                <a:extLst>
                  <a:ext uri="{0D108BD9-81ED-4DB2-BD59-A6C34878D82A}">
                    <a16:rowId xmlns:a16="http://schemas.microsoft.com/office/drawing/2014/main" xmlns="" val="10002"/>
                  </a:ext>
                </a:extLst>
              </a:tr>
              <a:tr h="1450387">
                <a:tc vMerge="1">
                  <a:txBody>
                    <a:bodyPr/>
                    <a:lstStyle/>
                    <a:p>
                      <a:endParaRPr lang="en-US" dirty="0"/>
                    </a:p>
                  </a:txBody>
                  <a:tcPr/>
                </a:tc>
                <a:tc>
                  <a:txBody>
                    <a:bodyPr/>
                    <a:lstStyle/>
                    <a:p>
                      <a:r>
                        <a:rPr lang="en-US" sz="2000" dirty="0"/>
                        <a:t>Small Groups to support language/literacy</a:t>
                      </a:r>
                    </a:p>
                  </a:txBody>
                  <a:tcPr/>
                </a:tc>
                <a:tc>
                  <a:txBody>
                    <a:bodyPr/>
                    <a:lstStyle/>
                    <a:p>
                      <a:r>
                        <a:rPr lang="en-US" sz="2000" dirty="0"/>
                        <a:t>Building Blocks small</a:t>
                      </a:r>
                      <a:r>
                        <a:rPr lang="en-US" sz="2000" baseline="0" dirty="0"/>
                        <a:t> group activities</a:t>
                      </a:r>
                      <a:endParaRPr lang="en-US" sz="2000" dirty="0"/>
                    </a:p>
                  </a:txBody>
                  <a:tcPr/>
                </a:tc>
                <a:tc>
                  <a:txBody>
                    <a:bodyPr/>
                    <a:lstStyle/>
                    <a:p>
                      <a:r>
                        <a:rPr lang="en-US" sz="2000" dirty="0" err="1"/>
                        <a:t>Storyacting</a:t>
                      </a:r>
                      <a:endParaRPr lang="en-US" sz="20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096213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a:t>
            </a:r>
          </a:p>
        </p:txBody>
      </p:sp>
      <p:sp>
        <p:nvSpPr>
          <p:cNvPr id="3" name="Content Placeholder 2"/>
          <p:cNvSpPr>
            <a:spLocks noGrp="1"/>
          </p:cNvSpPr>
          <p:nvPr>
            <p:ph idx="1"/>
          </p:nvPr>
        </p:nvSpPr>
        <p:spPr>
          <a:xfrm>
            <a:off x="228600" y="990600"/>
            <a:ext cx="8686800" cy="4876800"/>
          </a:xfrm>
        </p:spPr>
        <p:txBody>
          <a:bodyPr>
            <a:noAutofit/>
          </a:bodyPr>
          <a:lstStyle/>
          <a:p>
            <a:pPr marL="514350" indent="-514350">
              <a:buAutoNum type="arabicPeriod"/>
            </a:pPr>
            <a:r>
              <a:rPr lang="en-US" sz="2800" dirty="0"/>
              <a:t>What does fidelity look like across prekindergarten public school classrooms in BPS?</a:t>
            </a:r>
          </a:p>
          <a:p>
            <a:pPr lvl="1"/>
            <a:r>
              <a:rPr lang="en-US" sz="2400" dirty="0"/>
              <a:t>Does fidelity vary systematically by classroom composition?</a:t>
            </a:r>
          </a:p>
          <a:p>
            <a:pPr marL="514350" indent="-514350">
              <a:buAutoNum type="arabicPeriod"/>
            </a:pPr>
            <a:r>
              <a:rPr lang="en-US" sz="2800" dirty="0"/>
              <a:t>What measures of fidelity are most closely associated with CLASS?</a:t>
            </a:r>
          </a:p>
          <a:p>
            <a:pPr marL="514350" indent="-514350">
              <a:buAutoNum type="arabicPeriod"/>
            </a:pPr>
            <a:r>
              <a:rPr lang="en-US" sz="2800" dirty="0"/>
              <a:t>Is fidelity to the BPS </a:t>
            </a:r>
            <a:r>
              <a:rPr lang="en-US" sz="2800" dirty="0" err="1"/>
              <a:t>PreK</a:t>
            </a:r>
            <a:r>
              <a:rPr lang="en-US" sz="2800" dirty="0"/>
              <a:t> model associated with children’s language and math scores in the Spring of </a:t>
            </a:r>
            <a:r>
              <a:rPr lang="en-US" sz="2800" dirty="0" err="1"/>
              <a:t>PreK</a:t>
            </a:r>
            <a:r>
              <a:rPr lang="en-US" sz="2800" dirty="0"/>
              <a:t>? </a:t>
            </a:r>
          </a:p>
          <a:p>
            <a:pPr lvl="1" indent="-342900"/>
            <a:r>
              <a:rPr lang="en-US" sz="2400" dirty="0"/>
              <a:t>For which groups of students does fidelity appear most predictive of Spring outcomes (e.g., dual language learners, racial/ethnic minority students)? </a:t>
            </a:r>
          </a:p>
        </p:txBody>
      </p:sp>
    </p:spTree>
    <p:extLst>
      <p:ext uri="{BB962C8B-B14F-4D97-AF65-F5344CB8AC3E}">
        <p14:creationId xmlns:p14="http://schemas.microsoft.com/office/powerpoint/2010/main" val="4009529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38200"/>
          </a:xfrm>
        </p:spPr>
        <p:txBody>
          <a:bodyPr>
            <a:noAutofit/>
          </a:bodyPr>
          <a:lstStyle/>
          <a:p>
            <a:r>
              <a:rPr lang="en-US" sz="3000" dirty="0"/>
              <a:t>Schools participating in study </a:t>
            </a:r>
            <a:br>
              <a:rPr lang="en-US" sz="3000" dirty="0"/>
            </a:br>
            <a:r>
              <a:rPr lang="en-US" sz="3000" dirty="0"/>
              <a:t>(</a:t>
            </a:r>
            <a:r>
              <a:rPr lang="en-US" sz="3000" i="1" dirty="0"/>
              <a:t>N</a:t>
            </a:r>
            <a:r>
              <a:rPr lang="en-US" sz="3000" dirty="0"/>
              <a:t> = 20 public schools with prekindergarten program)</a:t>
            </a:r>
          </a:p>
        </p:txBody>
      </p:sp>
      <p:graphicFrame>
        <p:nvGraphicFramePr>
          <p:cNvPr id="2" name="Table 1"/>
          <p:cNvGraphicFramePr>
            <a:graphicFrameLocks noGrp="1"/>
          </p:cNvGraphicFramePr>
          <p:nvPr>
            <p:extLst/>
          </p:nvPr>
        </p:nvGraphicFramePr>
        <p:xfrm>
          <a:off x="228600" y="1219200"/>
          <a:ext cx="8686800" cy="4807831"/>
        </p:xfrm>
        <a:graphic>
          <a:graphicData uri="http://schemas.openxmlformats.org/drawingml/2006/table">
            <a:tbl>
              <a:tblPr firstRow="1" bandRow="1">
                <a:tableStyleId>{5C22544A-7EE6-4342-B048-85BDC9FD1C3A}</a:tableStyleId>
              </a:tblPr>
              <a:tblGrid>
                <a:gridCol w="57912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tblGrid>
              <a:tr h="620016">
                <a:tc>
                  <a:txBody>
                    <a:bodyPr/>
                    <a:lstStyle/>
                    <a:p>
                      <a:r>
                        <a:rPr lang="en-US" dirty="0"/>
                        <a:t>School-level characteristic</a:t>
                      </a:r>
                    </a:p>
                  </a:txBody>
                  <a:tcPr/>
                </a:tc>
                <a:tc>
                  <a:txBody>
                    <a:bodyPr/>
                    <a:lstStyle/>
                    <a:p>
                      <a:pPr algn="ctr"/>
                      <a:r>
                        <a:rPr lang="en-US" dirty="0"/>
                        <a:t>% for study schools</a:t>
                      </a:r>
                    </a:p>
                  </a:txBody>
                  <a:tcPr/>
                </a:tc>
                <a:tc>
                  <a:txBody>
                    <a:bodyPr/>
                    <a:lstStyle/>
                    <a:p>
                      <a:pPr algn="ctr"/>
                      <a:r>
                        <a:rPr lang="en-US" dirty="0"/>
                        <a:t>% for</a:t>
                      </a:r>
                      <a:r>
                        <a:rPr lang="en-US" baseline="0" dirty="0"/>
                        <a:t> school district</a:t>
                      </a:r>
                      <a:endParaRPr lang="en-US" dirty="0"/>
                    </a:p>
                  </a:txBody>
                  <a:tcPr/>
                </a:tc>
                <a:extLst>
                  <a:ext uri="{0D108BD9-81ED-4DB2-BD59-A6C34878D82A}">
                    <a16:rowId xmlns:a16="http://schemas.microsoft.com/office/drawing/2014/main" xmlns="" val="10000"/>
                  </a:ext>
                </a:extLst>
              </a:tr>
              <a:tr h="354295">
                <a:tc>
                  <a:txBody>
                    <a:bodyPr/>
                    <a:lstStyle/>
                    <a:p>
                      <a:r>
                        <a:rPr lang="en-US" dirty="0"/>
                        <a:t>School</a:t>
                      </a:r>
                      <a:r>
                        <a:rPr lang="en-US" baseline="0" dirty="0"/>
                        <a:t> structure: </a:t>
                      </a:r>
                      <a:r>
                        <a:rPr lang="en-US" baseline="0" dirty="0" err="1"/>
                        <a:t>PreK</a:t>
                      </a:r>
                      <a:r>
                        <a:rPr lang="en-US" baseline="0" dirty="0"/>
                        <a:t> – 5</a:t>
                      </a:r>
                      <a:r>
                        <a:rPr lang="en-US" baseline="30000" dirty="0"/>
                        <a:t>th</a:t>
                      </a:r>
                      <a:r>
                        <a:rPr lang="en-US" baseline="0" dirty="0"/>
                        <a:t> grade</a:t>
                      </a:r>
                      <a:endParaRPr lang="en-US" dirty="0"/>
                    </a:p>
                  </a:txBody>
                  <a:tcPr/>
                </a:tc>
                <a:tc>
                  <a:txBody>
                    <a:bodyPr/>
                    <a:lstStyle/>
                    <a:p>
                      <a:pPr algn="ctr"/>
                      <a:r>
                        <a:rPr lang="en-US" dirty="0"/>
                        <a:t>30%</a:t>
                      </a:r>
                    </a:p>
                  </a:txBody>
                  <a:tcPr/>
                </a:tc>
                <a:tc>
                  <a:txBody>
                    <a:bodyPr/>
                    <a:lstStyle/>
                    <a:p>
                      <a:pPr algn="ctr"/>
                      <a:r>
                        <a:rPr lang="en-US" dirty="0"/>
                        <a:t>50%</a:t>
                      </a:r>
                    </a:p>
                  </a:txBody>
                  <a:tcPr/>
                </a:tc>
                <a:extLst>
                  <a:ext uri="{0D108BD9-81ED-4DB2-BD59-A6C34878D82A}">
                    <a16:rowId xmlns:a16="http://schemas.microsoft.com/office/drawing/2014/main" xmlns="" val="10001"/>
                  </a:ext>
                </a:extLst>
              </a:tr>
              <a:tr h="356977">
                <a:tc>
                  <a:txBody>
                    <a:bodyPr/>
                    <a:lstStyle/>
                    <a:p>
                      <a:r>
                        <a:rPr lang="en-US" dirty="0"/>
                        <a:t>School structure: </a:t>
                      </a:r>
                      <a:r>
                        <a:rPr lang="en-US" dirty="0" err="1"/>
                        <a:t>PreK</a:t>
                      </a:r>
                      <a:r>
                        <a:rPr lang="en-US" baseline="0" dirty="0"/>
                        <a:t> – 1</a:t>
                      </a:r>
                      <a:r>
                        <a:rPr lang="en-US" baseline="30000" dirty="0"/>
                        <a:t>st</a:t>
                      </a:r>
                      <a:r>
                        <a:rPr lang="en-US" baseline="0" dirty="0"/>
                        <a:t> grade</a:t>
                      </a:r>
                      <a:endParaRPr lang="en-US" dirty="0"/>
                    </a:p>
                  </a:txBody>
                  <a:tcPr/>
                </a:tc>
                <a:tc>
                  <a:txBody>
                    <a:bodyPr/>
                    <a:lstStyle/>
                    <a:p>
                      <a:pPr algn="ctr"/>
                      <a:r>
                        <a:rPr lang="en-US" dirty="0"/>
                        <a:t>5%</a:t>
                      </a:r>
                    </a:p>
                  </a:txBody>
                  <a:tcPr/>
                </a:tc>
                <a:tc>
                  <a:txBody>
                    <a:bodyPr/>
                    <a:lstStyle/>
                    <a:p>
                      <a:pPr algn="ctr"/>
                      <a:r>
                        <a:rPr lang="en-US" dirty="0"/>
                        <a:t>8%</a:t>
                      </a:r>
                    </a:p>
                  </a:txBody>
                  <a:tcPr/>
                </a:tc>
                <a:extLst>
                  <a:ext uri="{0D108BD9-81ED-4DB2-BD59-A6C34878D82A}">
                    <a16:rowId xmlns:a16="http://schemas.microsoft.com/office/drawing/2014/main" xmlns="" val="10002"/>
                  </a:ext>
                </a:extLst>
              </a:tr>
              <a:tr h="388231">
                <a:tc>
                  <a:txBody>
                    <a:bodyPr/>
                    <a:lstStyle/>
                    <a:p>
                      <a:r>
                        <a:rPr lang="en-US" dirty="0"/>
                        <a:t>School</a:t>
                      </a:r>
                      <a:r>
                        <a:rPr lang="en-US" baseline="0" dirty="0"/>
                        <a:t> structure: </a:t>
                      </a:r>
                      <a:r>
                        <a:rPr lang="en-US" baseline="0" dirty="0" err="1"/>
                        <a:t>PreK</a:t>
                      </a:r>
                      <a:r>
                        <a:rPr lang="en-US" baseline="0" dirty="0"/>
                        <a:t> – 8</a:t>
                      </a:r>
                      <a:r>
                        <a:rPr lang="en-US" baseline="30000" dirty="0"/>
                        <a:t>th</a:t>
                      </a:r>
                      <a:r>
                        <a:rPr lang="en-US" baseline="0" dirty="0"/>
                        <a:t> grade</a:t>
                      </a:r>
                      <a:endParaRPr lang="en-US" dirty="0"/>
                    </a:p>
                  </a:txBody>
                  <a:tcPr/>
                </a:tc>
                <a:tc>
                  <a:txBody>
                    <a:bodyPr/>
                    <a:lstStyle/>
                    <a:p>
                      <a:pPr algn="ctr"/>
                      <a:r>
                        <a:rPr lang="en-US" dirty="0"/>
                        <a:t>55%</a:t>
                      </a:r>
                    </a:p>
                  </a:txBody>
                  <a:tcPr/>
                </a:tc>
                <a:tc>
                  <a:txBody>
                    <a:bodyPr/>
                    <a:lstStyle/>
                    <a:p>
                      <a:pPr algn="ctr"/>
                      <a:r>
                        <a:rPr lang="en-US" dirty="0"/>
                        <a:t>32%</a:t>
                      </a:r>
                    </a:p>
                  </a:txBody>
                  <a:tcPr/>
                </a:tc>
                <a:extLst>
                  <a:ext uri="{0D108BD9-81ED-4DB2-BD59-A6C34878D82A}">
                    <a16:rowId xmlns:a16="http://schemas.microsoft.com/office/drawing/2014/main" xmlns="" val="10003"/>
                  </a:ext>
                </a:extLst>
              </a:tr>
              <a:tr h="388231">
                <a:tc>
                  <a:txBody>
                    <a:bodyPr/>
                    <a:lstStyle/>
                    <a:p>
                      <a:r>
                        <a:rPr lang="en-US" dirty="0"/>
                        <a:t>%</a:t>
                      </a:r>
                      <a:r>
                        <a:rPr lang="en-US" baseline="0" dirty="0"/>
                        <a:t> Students economically disadvantaged</a:t>
                      </a:r>
                      <a:endParaRPr lang="en-US" dirty="0"/>
                    </a:p>
                  </a:txBody>
                  <a:tcPr/>
                </a:tc>
                <a:tc>
                  <a:txBody>
                    <a:bodyPr/>
                    <a:lstStyle/>
                    <a:p>
                      <a:pPr algn="ctr"/>
                      <a:r>
                        <a:rPr lang="en-US" dirty="0"/>
                        <a:t>48.38%</a:t>
                      </a:r>
                    </a:p>
                  </a:txBody>
                  <a:tcPr/>
                </a:tc>
                <a:tc>
                  <a:txBody>
                    <a:bodyPr/>
                    <a:lstStyle/>
                    <a:p>
                      <a:pPr algn="ctr"/>
                      <a:r>
                        <a:rPr lang="en-US" dirty="0"/>
                        <a:t>51.05%</a:t>
                      </a:r>
                    </a:p>
                  </a:txBody>
                  <a:tcPr/>
                </a:tc>
                <a:extLst>
                  <a:ext uri="{0D108BD9-81ED-4DB2-BD59-A6C34878D82A}">
                    <a16:rowId xmlns:a16="http://schemas.microsoft.com/office/drawing/2014/main" xmlns="" val="10004"/>
                  </a:ext>
                </a:extLst>
              </a:tr>
              <a:tr h="356977">
                <a:tc>
                  <a:txBody>
                    <a:bodyPr/>
                    <a:lstStyle/>
                    <a:p>
                      <a:r>
                        <a:rPr lang="en-US" dirty="0"/>
                        <a:t>% Students Black</a:t>
                      </a:r>
                    </a:p>
                  </a:txBody>
                  <a:tcPr/>
                </a:tc>
                <a:tc>
                  <a:txBody>
                    <a:bodyPr/>
                    <a:lstStyle/>
                    <a:p>
                      <a:pPr algn="ctr"/>
                      <a:r>
                        <a:rPr lang="en-US" dirty="0"/>
                        <a:t>25.59%</a:t>
                      </a:r>
                    </a:p>
                  </a:txBody>
                  <a:tcPr/>
                </a:tc>
                <a:tc>
                  <a:txBody>
                    <a:bodyPr/>
                    <a:lstStyle/>
                    <a:p>
                      <a:pPr algn="ctr"/>
                      <a:r>
                        <a:rPr lang="en-US" dirty="0"/>
                        <a:t>31.60%</a:t>
                      </a:r>
                    </a:p>
                  </a:txBody>
                  <a:tcPr/>
                </a:tc>
                <a:extLst>
                  <a:ext uri="{0D108BD9-81ED-4DB2-BD59-A6C34878D82A}">
                    <a16:rowId xmlns:a16="http://schemas.microsoft.com/office/drawing/2014/main" xmlns="" val="10005"/>
                  </a:ext>
                </a:extLst>
              </a:tr>
              <a:tr h="356977">
                <a:tc>
                  <a:txBody>
                    <a:bodyPr/>
                    <a:lstStyle/>
                    <a:p>
                      <a:r>
                        <a:rPr lang="en-US" dirty="0"/>
                        <a:t>% Students White</a:t>
                      </a:r>
                    </a:p>
                  </a:txBody>
                  <a:tcPr/>
                </a:tc>
                <a:tc>
                  <a:txBody>
                    <a:bodyPr/>
                    <a:lstStyle/>
                    <a:p>
                      <a:pPr algn="ctr"/>
                      <a:r>
                        <a:rPr lang="en-US" dirty="0"/>
                        <a:t>15.70%</a:t>
                      </a:r>
                    </a:p>
                  </a:txBody>
                  <a:tcPr/>
                </a:tc>
                <a:tc>
                  <a:txBody>
                    <a:bodyPr/>
                    <a:lstStyle/>
                    <a:p>
                      <a:pPr algn="ctr"/>
                      <a:r>
                        <a:rPr lang="en-US" dirty="0"/>
                        <a:t>16.17%</a:t>
                      </a:r>
                    </a:p>
                  </a:txBody>
                  <a:tcPr/>
                </a:tc>
                <a:extLst>
                  <a:ext uri="{0D108BD9-81ED-4DB2-BD59-A6C34878D82A}">
                    <a16:rowId xmlns:a16="http://schemas.microsoft.com/office/drawing/2014/main" xmlns="" val="10006"/>
                  </a:ext>
                </a:extLst>
              </a:tr>
              <a:tr h="356977">
                <a:tc>
                  <a:txBody>
                    <a:bodyPr/>
                    <a:lstStyle/>
                    <a:p>
                      <a:r>
                        <a:rPr lang="en-US" dirty="0"/>
                        <a:t>% Students Hispanic</a:t>
                      </a:r>
                    </a:p>
                  </a:txBody>
                  <a:tcPr/>
                </a:tc>
                <a:tc>
                  <a:txBody>
                    <a:bodyPr/>
                    <a:lstStyle/>
                    <a:p>
                      <a:pPr algn="ctr"/>
                      <a:r>
                        <a:rPr lang="en-US" dirty="0"/>
                        <a:t>46.43%</a:t>
                      </a:r>
                    </a:p>
                  </a:txBody>
                  <a:tcPr/>
                </a:tc>
                <a:tc>
                  <a:txBody>
                    <a:bodyPr/>
                    <a:lstStyle/>
                    <a:p>
                      <a:pPr algn="ctr"/>
                      <a:r>
                        <a:rPr lang="en-US" dirty="0"/>
                        <a:t>42.37%</a:t>
                      </a:r>
                    </a:p>
                  </a:txBody>
                  <a:tcPr/>
                </a:tc>
                <a:extLst>
                  <a:ext uri="{0D108BD9-81ED-4DB2-BD59-A6C34878D82A}">
                    <a16:rowId xmlns:a16="http://schemas.microsoft.com/office/drawing/2014/main" xmlns="" val="10007"/>
                  </a:ext>
                </a:extLst>
              </a:tr>
              <a:tr h="356977">
                <a:tc>
                  <a:txBody>
                    <a:bodyPr/>
                    <a:lstStyle/>
                    <a:p>
                      <a:r>
                        <a:rPr lang="en-US" dirty="0"/>
                        <a:t>% Students Asian</a:t>
                      </a:r>
                    </a:p>
                  </a:txBody>
                  <a:tcPr/>
                </a:tc>
                <a:tc>
                  <a:txBody>
                    <a:bodyPr/>
                    <a:lstStyle/>
                    <a:p>
                      <a:pPr algn="ctr"/>
                      <a:r>
                        <a:rPr lang="en-US" dirty="0"/>
                        <a:t>8.50%</a:t>
                      </a:r>
                    </a:p>
                  </a:txBody>
                  <a:tcPr/>
                </a:tc>
                <a:tc>
                  <a:txBody>
                    <a:bodyPr/>
                    <a:lstStyle/>
                    <a:p>
                      <a:pPr algn="ctr"/>
                      <a:r>
                        <a:rPr lang="en-US" dirty="0"/>
                        <a:t>5.99%</a:t>
                      </a:r>
                    </a:p>
                  </a:txBody>
                  <a:tcPr/>
                </a:tc>
                <a:extLst>
                  <a:ext uri="{0D108BD9-81ED-4DB2-BD59-A6C34878D82A}">
                    <a16:rowId xmlns:a16="http://schemas.microsoft.com/office/drawing/2014/main" xmlns="" val="10008"/>
                  </a:ext>
                </a:extLst>
              </a:tr>
              <a:tr h="395185">
                <a:tc>
                  <a:txBody>
                    <a:bodyPr/>
                    <a:lstStyle/>
                    <a:p>
                      <a:r>
                        <a:rPr lang="en-US" dirty="0"/>
                        <a:t>% Students whose</a:t>
                      </a:r>
                      <a:r>
                        <a:rPr lang="en-US" baseline="0" dirty="0"/>
                        <a:t> first language is not English</a:t>
                      </a:r>
                      <a:endParaRPr lang="en-US" dirty="0"/>
                    </a:p>
                  </a:txBody>
                  <a:tcPr/>
                </a:tc>
                <a:tc>
                  <a:txBody>
                    <a:bodyPr/>
                    <a:lstStyle/>
                    <a:p>
                      <a:pPr algn="ctr"/>
                      <a:r>
                        <a:rPr lang="en-US" dirty="0"/>
                        <a:t>49.15%</a:t>
                      </a:r>
                    </a:p>
                  </a:txBody>
                  <a:tcPr/>
                </a:tc>
                <a:tc>
                  <a:txBody>
                    <a:bodyPr/>
                    <a:lstStyle/>
                    <a:p>
                      <a:pPr algn="ctr"/>
                      <a:r>
                        <a:rPr lang="en-US" dirty="0"/>
                        <a:t>41.90%</a:t>
                      </a:r>
                    </a:p>
                  </a:txBody>
                  <a:tcPr/>
                </a:tc>
                <a:extLst>
                  <a:ext uri="{0D108BD9-81ED-4DB2-BD59-A6C34878D82A}">
                    <a16:rowId xmlns:a16="http://schemas.microsoft.com/office/drawing/2014/main" xmlns="" val="10009"/>
                  </a:ext>
                </a:extLst>
              </a:tr>
              <a:tr h="406359">
                <a:tc>
                  <a:txBody>
                    <a:bodyPr/>
                    <a:lstStyle/>
                    <a:p>
                      <a:r>
                        <a:rPr lang="en-US" dirty="0"/>
                        <a:t>%</a:t>
                      </a:r>
                      <a:r>
                        <a:rPr lang="en-US" baseline="0" dirty="0"/>
                        <a:t> Met or exceeded expectations on 2015 – 2016 ELA exam</a:t>
                      </a:r>
                      <a:endParaRPr lang="en-US" dirty="0"/>
                    </a:p>
                  </a:txBody>
                  <a:tcPr/>
                </a:tc>
                <a:tc>
                  <a:txBody>
                    <a:bodyPr/>
                    <a:lstStyle/>
                    <a:p>
                      <a:pPr algn="ctr"/>
                      <a:r>
                        <a:rPr lang="en-US" dirty="0"/>
                        <a:t>39.74%</a:t>
                      </a:r>
                    </a:p>
                  </a:txBody>
                  <a:tcPr/>
                </a:tc>
                <a:tc>
                  <a:txBody>
                    <a:bodyPr/>
                    <a:lstStyle/>
                    <a:p>
                      <a:pPr algn="ctr"/>
                      <a:r>
                        <a:rPr lang="en-US" dirty="0"/>
                        <a:t>35.95%</a:t>
                      </a:r>
                    </a:p>
                  </a:txBody>
                  <a:tcPr/>
                </a:tc>
                <a:extLst>
                  <a:ext uri="{0D108BD9-81ED-4DB2-BD59-A6C34878D82A}">
                    <a16:rowId xmlns:a16="http://schemas.microsoft.com/office/drawing/2014/main" xmlns="" val="10010"/>
                  </a:ext>
                </a:extLst>
              </a:tr>
              <a:tr h="395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aseline="0" dirty="0"/>
                        <a:t>Met or exceeded expectations on 2015 – 2016 math exam</a:t>
                      </a:r>
                      <a:endParaRPr lang="en-US" dirty="0"/>
                    </a:p>
                  </a:txBody>
                  <a:tcPr/>
                </a:tc>
                <a:tc>
                  <a:txBody>
                    <a:bodyPr/>
                    <a:lstStyle/>
                    <a:p>
                      <a:pPr algn="ctr"/>
                      <a:r>
                        <a:rPr lang="en-US" dirty="0"/>
                        <a:t>44.47%</a:t>
                      </a:r>
                    </a:p>
                  </a:txBody>
                  <a:tcPr/>
                </a:tc>
                <a:tc>
                  <a:txBody>
                    <a:bodyPr/>
                    <a:lstStyle/>
                    <a:p>
                      <a:pPr algn="ctr"/>
                      <a:r>
                        <a:rPr lang="en-US" dirty="0"/>
                        <a:t>41.48%</a:t>
                      </a:r>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897096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3000" dirty="0"/>
              <a:t>Classroom &amp; teacher participants </a:t>
            </a:r>
            <a:br>
              <a:rPr lang="en-US" sz="3000" dirty="0"/>
            </a:br>
            <a:r>
              <a:rPr lang="en-US" sz="3000" dirty="0"/>
              <a:t>(</a:t>
            </a:r>
            <a:r>
              <a:rPr lang="en-US" sz="3000" i="1" dirty="0"/>
              <a:t>N</a:t>
            </a:r>
            <a:r>
              <a:rPr lang="en-US" sz="3000" dirty="0"/>
              <a:t> = 41 public school classrooms across 20 schools)</a:t>
            </a:r>
          </a:p>
        </p:txBody>
      </p:sp>
      <p:graphicFrame>
        <p:nvGraphicFramePr>
          <p:cNvPr id="4" name="Table 3"/>
          <p:cNvGraphicFramePr>
            <a:graphicFrameLocks noGrp="1"/>
          </p:cNvGraphicFramePr>
          <p:nvPr>
            <p:extLst/>
          </p:nvPr>
        </p:nvGraphicFramePr>
        <p:xfrm>
          <a:off x="304800" y="1066800"/>
          <a:ext cx="8610600" cy="4953000"/>
        </p:xfrm>
        <a:graphic>
          <a:graphicData uri="http://schemas.openxmlformats.org/drawingml/2006/table">
            <a:tbl>
              <a:tblPr firstRow="1" bandRow="1">
                <a:tableStyleId>{5C22544A-7EE6-4342-B048-85BDC9FD1C3A}</a:tableStyleId>
              </a:tblPr>
              <a:tblGrid>
                <a:gridCol w="5102578">
                  <a:extLst>
                    <a:ext uri="{9D8B030D-6E8A-4147-A177-3AD203B41FA5}">
                      <a16:colId xmlns:a16="http://schemas.microsoft.com/office/drawing/2014/main" xmlns="" val="20000"/>
                    </a:ext>
                  </a:extLst>
                </a:gridCol>
                <a:gridCol w="3508022">
                  <a:extLst>
                    <a:ext uri="{9D8B030D-6E8A-4147-A177-3AD203B41FA5}">
                      <a16:colId xmlns:a16="http://schemas.microsoft.com/office/drawing/2014/main" xmlns="" val="20001"/>
                    </a:ext>
                  </a:extLst>
                </a:gridCol>
              </a:tblGrid>
              <a:tr h="412750">
                <a:tc>
                  <a:txBody>
                    <a:bodyPr/>
                    <a:lstStyle/>
                    <a:p>
                      <a:r>
                        <a:rPr lang="en-US" dirty="0"/>
                        <a:t>Teacher characteristic</a:t>
                      </a:r>
                    </a:p>
                  </a:txBody>
                  <a:tcPr/>
                </a:tc>
                <a:tc>
                  <a:txBody>
                    <a:bodyPr/>
                    <a:lstStyle/>
                    <a:p>
                      <a:pPr algn="ctr"/>
                      <a:r>
                        <a:rPr lang="en-US" dirty="0"/>
                        <a:t>%age/Mean</a:t>
                      </a:r>
                    </a:p>
                  </a:txBody>
                  <a:tcPr/>
                </a:tc>
                <a:extLst>
                  <a:ext uri="{0D108BD9-81ED-4DB2-BD59-A6C34878D82A}">
                    <a16:rowId xmlns:a16="http://schemas.microsoft.com/office/drawing/2014/main" xmlns="" val="10000"/>
                  </a:ext>
                </a:extLst>
              </a:tr>
              <a:tr h="412750">
                <a:tc>
                  <a:txBody>
                    <a:bodyPr/>
                    <a:lstStyle/>
                    <a:p>
                      <a:r>
                        <a:rPr lang="en-US" dirty="0"/>
                        <a:t>Teacher age</a:t>
                      </a:r>
                    </a:p>
                  </a:txBody>
                  <a:tcPr/>
                </a:tc>
                <a:tc>
                  <a:txBody>
                    <a:bodyPr/>
                    <a:lstStyle/>
                    <a:p>
                      <a:pPr algn="ctr"/>
                      <a:r>
                        <a:rPr lang="en-US" dirty="0"/>
                        <a:t>43.95 (SD = 9.37)</a:t>
                      </a:r>
                    </a:p>
                  </a:txBody>
                  <a:tcPr/>
                </a:tc>
                <a:extLst>
                  <a:ext uri="{0D108BD9-81ED-4DB2-BD59-A6C34878D82A}">
                    <a16:rowId xmlns:a16="http://schemas.microsoft.com/office/drawing/2014/main" xmlns="" val="10001"/>
                  </a:ext>
                </a:extLst>
              </a:tr>
              <a:tr h="412750">
                <a:tc>
                  <a:txBody>
                    <a:bodyPr/>
                    <a:lstStyle/>
                    <a:p>
                      <a:r>
                        <a:rPr lang="en-US" dirty="0"/>
                        <a:t>Years</a:t>
                      </a:r>
                      <a:r>
                        <a:rPr lang="en-US" baseline="0" dirty="0"/>
                        <a:t> teaching</a:t>
                      </a:r>
                      <a:endParaRPr lang="en-US" dirty="0"/>
                    </a:p>
                  </a:txBody>
                  <a:tcPr/>
                </a:tc>
                <a:tc>
                  <a:txBody>
                    <a:bodyPr/>
                    <a:lstStyle/>
                    <a:p>
                      <a:pPr algn="ctr"/>
                      <a:r>
                        <a:rPr lang="en-US" dirty="0"/>
                        <a:t>14.79 (SD = 9.25)</a:t>
                      </a:r>
                    </a:p>
                  </a:txBody>
                  <a:tcPr/>
                </a:tc>
                <a:extLst>
                  <a:ext uri="{0D108BD9-81ED-4DB2-BD59-A6C34878D82A}">
                    <a16:rowId xmlns:a16="http://schemas.microsoft.com/office/drawing/2014/main" xmlns="" val="10002"/>
                  </a:ext>
                </a:extLst>
              </a:tr>
              <a:tr h="412750">
                <a:tc>
                  <a:txBody>
                    <a:bodyPr/>
                    <a:lstStyle/>
                    <a:p>
                      <a:r>
                        <a:rPr lang="en-US" dirty="0"/>
                        <a:t>Years teaching prekindergarten</a:t>
                      </a:r>
                    </a:p>
                  </a:txBody>
                  <a:tcPr/>
                </a:tc>
                <a:tc>
                  <a:txBody>
                    <a:bodyPr/>
                    <a:lstStyle/>
                    <a:p>
                      <a:pPr algn="ctr"/>
                      <a:r>
                        <a:rPr lang="en-US" dirty="0"/>
                        <a:t>8.6 (SD = 7.37)</a:t>
                      </a:r>
                    </a:p>
                  </a:txBody>
                  <a:tcPr/>
                </a:tc>
                <a:extLst>
                  <a:ext uri="{0D108BD9-81ED-4DB2-BD59-A6C34878D82A}">
                    <a16:rowId xmlns:a16="http://schemas.microsoft.com/office/drawing/2014/main" xmlns="" val="10003"/>
                  </a:ext>
                </a:extLst>
              </a:tr>
              <a:tr h="412750">
                <a:tc>
                  <a:txBody>
                    <a:bodyPr/>
                    <a:lstStyle/>
                    <a:p>
                      <a:r>
                        <a:rPr lang="en-US" dirty="0"/>
                        <a:t>Years teaching at current</a:t>
                      </a:r>
                      <a:r>
                        <a:rPr lang="en-US" baseline="0" dirty="0"/>
                        <a:t> school</a:t>
                      </a:r>
                      <a:endParaRPr lang="en-US" dirty="0"/>
                    </a:p>
                  </a:txBody>
                  <a:tcPr/>
                </a:tc>
                <a:tc>
                  <a:txBody>
                    <a:bodyPr/>
                    <a:lstStyle/>
                    <a:p>
                      <a:pPr algn="ctr"/>
                      <a:r>
                        <a:rPr lang="en-US" dirty="0"/>
                        <a:t>7.79 (SD = 8.01)</a:t>
                      </a:r>
                    </a:p>
                  </a:txBody>
                  <a:tcPr/>
                </a:tc>
                <a:extLst>
                  <a:ext uri="{0D108BD9-81ED-4DB2-BD59-A6C34878D82A}">
                    <a16:rowId xmlns:a16="http://schemas.microsoft.com/office/drawing/2014/main" xmlns="" val="10004"/>
                  </a:ext>
                </a:extLst>
              </a:tr>
              <a:tr h="412750">
                <a:tc>
                  <a:txBody>
                    <a:bodyPr/>
                    <a:lstStyle/>
                    <a:p>
                      <a:r>
                        <a:rPr lang="en-US" dirty="0"/>
                        <a:t>Teacher has master’s degree</a:t>
                      </a:r>
                    </a:p>
                  </a:txBody>
                  <a:tcPr/>
                </a:tc>
                <a:tc>
                  <a:txBody>
                    <a:bodyPr/>
                    <a:lstStyle/>
                    <a:p>
                      <a:pPr algn="ctr"/>
                      <a:r>
                        <a:rPr lang="en-US" dirty="0"/>
                        <a:t>90%</a:t>
                      </a:r>
                    </a:p>
                  </a:txBody>
                  <a:tcPr/>
                </a:tc>
                <a:extLst>
                  <a:ext uri="{0D108BD9-81ED-4DB2-BD59-A6C34878D82A}">
                    <a16:rowId xmlns:a16="http://schemas.microsoft.com/office/drawing/2014/main" xmlns="" val="10005"/>
                  </a:ext>
                </a:extLst>
              </a:tr>
              <a:tr h="412750">
                <a:tc>
                  <a:txBody>
                    <a:bodyPr/>
                    <a:lstStyle/>
                    <a:p>
                      <a:r>
                        <a:rPr lang="en-US" dirty="0"/>
                        <a:t>Teacher</a:t>
                      </a:r>
                      <a:r>
                        <a:rPr lang="en-US" baseline="0" dirty="0"/>
                        <a:t> female</a:t>
                      </a:r>
                      <a:endParaRPr lang="en-US" dirty="0"/>
                    </a:p>
                  </a:txBody>
                  <a:tcPr/>
                </a:tc>
                <a:tc>
                  <a:txBody>
                    <a:bodyPr/>
                    <a:lstStyle/>
                    <a:p>
                      <a:pPr algn="ctr"/>
                      <a:r>
                        <a:rPr lang="en-US" dirty="0"/>
                        <a:t>100%</a:t>
                      </a:r>
                    </a:p>
                  </a:txBody>
                  <a:tcPr/>
                </a:tc>
                <a:extLst>
                  <a:ext uri="{0D108BD9-81ED-4DB2-BD59-A6C34878D82A}">
                    <a16:rowId xmlns:a16="http://schemas.microsoft.com/office/drawing/2014/main" xmlns="" val="10006"/>
                  </a:ext>
                </a:extLst>
              </a:tr>
              <a:tr h="412750">
                <a:tc>
                  <a:txBody>
                    <a:bodyPr/>
                    <a:lstStyle/>
                    <a:p>
                      <a:r>
                        <a:rPr lang="en-US" dirty="0"/>
                        <a:t>Teacher Black</a:t>
                      </a:r>
                    </a:p>
                  </a:txBody>
                  <a:tcPr/>
                </a:tc>
                <a:tc>
                  <a:txBody>
                    <a:bodyPr/>
                    <a:lstStyle/>
                    <a:p>
                      <a:pPr algn="ctr"/>
                      <a:r>
                        <a:rPr lang="en-US" dirty="0"/>
                        <a:t>22%</a:t>
                      </a:r>
                    </a:p>
                  </a:txBody>
                  <a:tcPr/>
                </a:tc>
                <a:extLst>
                  <a:ext uri="{0D108BD9-81ED-4DB2-BD59-A6C34878D82A}">
                    <a16:rowId xmlns:a16="http://schemas.microsoft.com/office/drawing/2014/main" xmlns="" val="10007"/>
                  </a:ext>
                </a:extLst>
              </a:tr>
              <a:tr h="412750">
                <a:tc>
                  <a:txBody>
                    <a:bodyPr/>
                    <a:lstStyle/>
                    <a:p>
                      <a:r>
                        <a:rPr lang="en-US" dirty="0"/>
                        <a:t>Teacher White</a:t>
                      </a:r>
                    </a:p>
                  </a:txBody>
                  <a:tcPr/>
                </a:tc>
                <a:tc>
                  <a:txBody>
                    <a:bodyPr/>
                    <a:lstStyle/>
                    <a:p>
                      <a:pPr algn="ctr"/>
                      <a:r>
                        <a:rPr lang="en-US" dirty="0"/>
                        <a:t>49%</a:t>
                      </a:r>
                    </a:p>
                  </a:txBody>
                  <a:tcPr/>
                </a:tc>
                <a:extLst>
                  <a:ext uri="{0D108BD9-81ED-4DB2-BD59-A6C34878D82A}">
                    <a16:rowId xmlns:a16="http://schemas.microsoft.com/office/drawing/2014/main" xmlns="" val="10008"/>
                  </a:ext>
                </a:extLst>
              </a:tr>
              <a:tr h="412750">
                <a:tc>
                  <a:txBody>
                    <a:bodyPr/>
                    <a:lstStyle/>
                    <a:p>
                      <a:r>
                        <a:rPr lang="en-US" dirty="0"/>
                        <a:t>Teacher Hispanic</a:t>
                      </a:r>
                    </a:p>
                  </a:txBody>
                  <a:tcPr/>
                </a:tc>
                <a:tc>
                  <a:txBody>
                    <a:bodyPr/>
                    <a:lstStyle/>
                    <a:p>
                      <a:pPr algn="ctr"/>
                      <a:r>
                        <a:rPr lang="en-US" dirty="0"/>
                        <a:t>13%</a:t>
                      </a:r>
                    </a:p>
                  </a:txBody>
                  <a:tcPr/>
                </a:tc>
                <a:extLst>
                  <a:ext uri="{0D108BD9-81ED-4DB2-BD59-A6C34878D82A}">
                    <a16:rowId xmlns:a16="http://schemas.microsoft.com/office/drawing/2014/main" xmlns="" val="10009"/>
                  </a:ext>
                </a:extLst>
              </a:tr>
              <a:tr h="412750">
                <a:tc>
                  <a:txBody>
                    <a:bodyPr/>
                    <a:lstStyle/>
                    <a:p>
                      <a:r>
                        <a:rPr lang="en-US" dirty="0"/>
                        <a:t>Teacher Asian or other race</a:t>
                      </a:r>
                    </a:p>
                  </a:txBody>
                  <a:tcPr/>
                </a:tc>
                <a:tc>
                  <a:txBody>
                    <a:bodyPr/>
                    <a:lstStyle/>
                    <a:p>
                      <a:pPr algn="ctr"/>
                      <a:r>
                        <a:rPr lang="en-US" dirty="0"/>
                        <a:t>16%</a:t>
                      </a:r>
                    </a:p>
                  </a:txBody>
                  <a:tcPr/>
                </a:tc>
                <a:extLst>
                  <a:ext uri="{0D108BD9-81ED-4DB2-BD59-A6C34878D82A}">
                    <a16:rowId xmlns:a16="http://schemas.microsoft.com/office/drawing/2014/main" xmlns="" val="10010"/>
                  </a:ext>
                </a:extLst>
              </a:tr>
              <a:tr h="412750">
                <a:tc>
                  <a:txBody>
                    <a:bodyPr/>
                    <a:lstStyle/>
                    <a:p>
                      <a:r>
                        <a:rPr lang="en-US" dirty="0"/>
                        <a:t>Classrooms</a:t>
                      </a:r>
                      <a:r>
                        <a:rPr lang="en-US" baseline="0" dirty="0"/>
                        <a:t> per school</a:t>
                      </a:r>
                      <a:endParaRPr lang="en-US" dirty="0"/>
                    </a:p>
                  </a:txBody>
                  <a:tcPr/>
                </a:tc>
                <a:tc>
                  <a:txBody>
                    <a:bodyPr/>
                    <a:lstStyle/>
                    <a:p>
                      <a:pPr algn="ctr"/>
                      <a:r>
                        <a:rPr lang="en-US" dirty="0"/>
                        <a:t>1.35 (SD = .42)</a:t>
                      </a:r>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9722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Student sample </a:t>
            </a:r>
            <a:br>
              <a:rPr lang="en-US" sz="3400" dirty="0"/>
            </a:br>
            <a:r>
              <a:rPr lang="en-US" sz="3400" dirty="0"/>
              <a:t>(N = 299 BPS prekindergarten students)</a:t>
            </a:r>
          </a:p>
        </p:txBody>
      </p:sp>
      <p:graphicFrame>
        <p:nvGraphicFramePr>
          <p:cNvPr id="10" name="Chart 9"/>
          <p:cNvGraphicFramePr>
            <a:graphicFrameLocks/>
          </p:cNvGraphicFramePr>
          <p:nvPr>
            <p:extLst/>
          </p:nvPr>
        </p:nvGraphicFramePr>
        <p:xfrm>
          <a:off x="304800" y="1219200"/>
          <a:ext cx="8458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6682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Research &amp; BPS teams Co-construct Tool to Measure Fidelity of Implementation</a:t>
            </a:r>
          </a:p>
        </p:txBody>
      </p:sp>
      <p:graphicFrame>
        <p:nvGraphicFramePr>
          <p:cNvPr id="4" name="Content Placeholder 3"/>
          <p:cNvGraphicFramePr>
            <a:graphicFrameLocks noGrp="1"/>
          </p:cNvGraphicFramePr>
          <p:nvPr>
            <p:ph idx="1"/>
            <p:extLst/>
          </p:nvPr>
        </p:nvGraphicFramePr>
        <p:xfrm>
          <a:off x="381000" y="1295400"/>
          <a:ext cx="8305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7732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dirty="0"/>
              <a:t>Fidelity Data in Public School Classrooms</a:t>
            </a:r>
          </a:p>
        </p:txBody>
      </p:sp>
      <p:graphicFrame>
        <p:nvGraphicFramePr>
          <p:cNvPr id="5" name="Diagram 4"/>
          <p:cNvGraphicFramePr/>
          <p:nvPr>
            <p:extLst/>
          </p:nvPr>
        </p:nvGraphicFramePr>
        <p:xfrm>
          <a:off x="304800" y="990600"/>
          <a:ext cx="8534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942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853" y="1631177"/>
            <a:ext cx="6585506" cy="5088800"/>
          </a:xfrm>
          <a:prstGeom prst="rect">
            <a:avLst/>
          </a:prstGeom>
        </p:spPr>
      </p:pic>
      <p:sp>
        <p:nvSpPr>
          <p:cNvPr id="3" name="Content Placeholder 2"/>
          <p:cNvSpPr>
            <a:spLocks noGrp="1"/>
          </p:cNvSpPr>
          <p:nvPr>
            <p:ph idx="1"/>
          </p:nvPr>
        </p:nvSpPr>
        <p:spPr>
          <a:xfrm>
            <a:off x="648821" y="276524"/>
            <a:ext cx="8934898" cy="4633541"/>
          </a:xfrm>
        </p:spPr>
        <p:txBody>
          <a:bodyPr/>
          <a:lstStyle/>
          <a:p>
            <a:pPr marL="0" indent="0">
              <a:buNone/>
            </a:pPr>
            <a:r>
              <a:rPr lang="en-US" dirty="0">
                <a:sym typeface="Symbol" panose="05050102010706020507" pitchFamily="18" charset="2"/>
              </a:rPr>
              <a:t> </a:t>
            </a:r>
            <a:r>
              <a:rPr lang="en-US" dirty="0"/>
              <a:t>Five Research Teams </a:t>
            </a:r>
          </a:p>
          <a:p>
            <a:pPr marL="0" indent="0">
              <a:buNone/>
            </a:pPr>
            <a:r>
              <a:rPr lang="en-US" dirty="0">
                <a:sym typeface="Symbol" panose="05050102010706020507" pitchFamily="18" charset="2"/>
              </a:rPr>
              <a:t>      </a:t>
            </a:r>
            <a:r>
              <a:rPr lang="en-US" dirty="0"/>
              <a:t>One Assessment Team </a:t>
            </a:r>
          </a:p>
          <a:p>
            <a:pPr marL="0" indent="0">
              <a:buNone/>
            </a:pPr>
            <a:r>
              <a:rPr lang="en-US" dirty="0">
                <a:sym typeface="Symbol" panose="05050102010706020507" pitchFamily="18" charset="2"/>
              </a:rPr>
              <a:t>          </a:t>
            </a:r>
            <a:r>
              <a:rPr lang="en-US" dirty="0"/>
              <a:t> Network Lead</a:t>
            </a:r>
          </a:p>
        </p:txBody>
      </p:sp>
    </p:spTree>
    <p:extLst>
      <p:ext uri="{BB962C8B-B14F-4D97-AF65-F5344CB8AC3E}">
        <p14:creationId xmlns:p14="http://schemas.microsoft.com/office/powerpoint/2010/main" val="2938226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3600" dirty="0"/>
              <a:t>Procedure (thus far) for analyzing fidelity data</a:t>
            </a:r>
          </a:p>
        </p:txBody>
      </p:sp>
      <p:sp>
        <p:nvSpPr>
          <p:cNvPr id="5" name="Content Placeholder 4"/>
          <p:cNvSpPr>
            <a:spLocks noGrp="1"/>
          </p:cNvSpPr>
          <p:nvPr>
            <p:ph idx="1"/>
          </p:nvPr>
        </p:nvSpPr>
        <p:spPr>
          <a:xfrm>
            <a:off x="228600" y="1066800"/>
            <a:ext cx="8686800" cy="5181600"/>
          </a:xfrm>
        </p:spPr>
        <p:txBody>
          <a:bodyPr>
            <a:normAutofit lnSpcReduction="10000"/>
          </a:bodyPr>
          <a:lstStyle/>
          <a:p>
            <a:pPr marL="514350" indent="-514350">
              <a:buAutoNum type="arabicPeriod"/>
            </a:pPr>
            <a:r>
              <a:rPr lang="en-US" dirty="0"/>
              <a:t>Examine dosage, adherence, and quality of implementation</a:t>
            </a:r>
          </a:p>
          <a:p>
            <a:pPr marL="514350" indent="-514350">
              <a:buAutoNum type="arabicPeriod"/>
            </a:pPr>
            <a:r>
              <a:rPr lang="en-US" dirty="0"/>
              <a:t>Examine fidelity scores within curriculum components</a:t>
            </a:r>
          </a:p>
          <a:p>
            <a:pPr marL="514350" indent="-514350">
              <a:buAutoNum type="arabicPeriod"/>
            </a:pPr>
            <a:r>
              <a:rPr lang="en-US" dirty="0"/>
              <a:t>Consider variation within and across components</a:t>
            </a:r>
          </a:p>
          <a:p>
            <a:pPr marL="514350" indent="-514350">
              <a:buAutoNum type="arabicPeriod"/>
            </a:pPr>
            <a:r>
              <a:rPr lang="en-US" dirty="0"/>
              <a:t>In order to make fidelity relevant to district - create measures that </a:t>
            </a:r>
            <a:r>
              <a:rPr lang="en-US" b="1" dirty="0"/>
              <a:t>cut across components </a:t>
            </a:r>
            <a:r>
              <a:rPr lang="en-US" dirty="0"/>
              <a:t>and </a:t>
            </a:r>
            <a:r>
              <a:rPr lang="en-US" b="1" dirty="0"/>
              <a:t>operationalize core practices </a:t>
            </a:r>
            <a:r>
              <a:rPr lang="en-US" dirty="0"/>
              <a:t>that are central to curriculum</a:t>
            </a:r>
          </a:p>
          <a:p>
            <a:pPr marL="514350" indent="-514350">
              <a:buAutoNum type="arabicPeriod"/>
            </a:pPr>
            <a:endParaRPr lang="en-US" dirty="0"/>
          </a:p>
        </p:txBody>
      </p:sp>
    </p:spTree>
    <p:extLst>
      <p:ext uri="{BB962C8B-B14F-4D97-AF65-F5344CB8AC3E}">
        <p14:creationId xmlns:p14="http://schemas.microsoft.com/office/powerpoint/2010/main" val="4000234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Cross-component fidelity measures</a:t>
            </a:r>
          </a:p>
        </p:txBody>
      </p:sp>
      <p:graphicFrame>
        <p:nvGraphicFramePr>
          <p:cNvPr id="4" name="Diagram 3"/>
          <p:cNvGraphicFramePr/>
          <p:nvPr>
            <p:extLst/>
          </p:nvPr>
        </p:nvGraphicFramePr>
        <p:xfrm>
          <a:off x="533400" y="12192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8683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3200" dirty="0"/>
              <a:t>What does fidelity look like overall in BPS public school prekindergarten classrooms?</a:t>
            </a:r>
          </a:p>
        </p:txBody>
      </p:sp>
      <p:graphicFrame>
        <p:nvGraphicFramePr>
          <p:cNvPr id="6" name="Chart 5"/>
          <p:cNvGraphicFramePr>
            <a:graphicFrameLocks/>
          </p:cNvGraphicFramePr>
          <p:nvPr>
            <p:extLst/>
          </p:nvPr>
        </p:nvGraphicFramePr>
        <p:xfrm>
          <a:off x="304800" y="1143000"/>
          <a:ext cx="83820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9711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dirty="0"/>
              <a:t>How does this compare to CLASS scores?</a:t>
            </a:r>
          </a:p>
        </p:txBody>
      </p:sp>
      <p:graphicFrame>
        <p:nvGraphicFramePr>
          <p:cNvPr id="4" name="Chart 3"/>
          <p:cNvGraphicFramePr>
            <a:graphicFrameLocks/>
          </p:cNvGraphicFramePr>
          <p:nvPr>
            <p:extLst/>
          </p:nvPr>
        </p:nvGraphicFramePr>
        <p:xfrm>
          <a:off x="381000" y="1143000"/>
          <a:ext cx="82296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6306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3200" dirty="0"/>
              <a:t>How does implementation vary depending on classroom composition?</a:t>
            </a:r>
          </a:p>
        </p:txBody>
      </p:sp>
      <p:sp>
        <p:nvSpPr>
          <p:cNvPr id="3" name="Content Placeholder 2"/>
          <p:cNvSpPr>
            <a:spLocks noGrp="1"/>
          </p:cNvSpPr>
          <p:nvPr>
            <p:ph idx="1"/>
          </p:nvPr>
        </p:nvSpPr>
        <p:spPr>
          <a:xfrm>
            <a:off x="228600" y="1066800"/>
            <a:ext cx="8686800" cy="5105400"/>
          </a:xfrm>
        </p:spPr>
        <p:txBody>
          <a:bodyPr>
            <a:normAutofit/>
          </a:bodyPr>
          <a:lstStyle/>
          <a:p>
            <a:r>
              <a:rPr lang="en-US" dirty="0"/>
              <a:t>There are some differences in implementation between classrooms. </a:t>
            </a:r>
            <a:r>
              <a:rPr lang="en-US" b="1" u="sng" dirty="0"/>
              <a:t>On average</a:t>
            </a:r>
            <a:r>
              <a:rPr lang="en-US" dirty="0"/>
              <a:t>:</a:t>
            </a:r>
          </a:p>
          <a:p>
            <a:pPr lvl="1"/>
            <a:r>
              <a:rPr lang="en-US" dirty="0"/>
              <a:t>Classrooms with higher percentages of white students have higher quality of implementation</a:t>
            </a:r>
          </a:p>
          <a:p>
            <a:pPr lvl="1"/>
            <a:r>
              <a:rPr lang="en-US" dirty="0"/>
              <a:t>Classrooms with higher percentages of black and Hispanic students have lower quality of implementation</a:t>
            </a:r>
          </a:p>
          <a:p>
            <a:pPr lvl="1"/>
            <a:r>
              <a:rPr lang="en-US" dirty="0"/>
              <a:t>Classrooms with higher percentages of DLLs have similar quality of implementation as classrooms with fewer DLLs, but more variation across classrooms.</a:t>
            </a:r>
          </a:p>
        </p:txBody>
      </p:sp>
    </p:spTree>
    <p:extLst>
      <p:ext uri="{BB962C8B-B14F-4D97-AF65-F5344CB8AC3E}">
        <p14:creationId xmlns:p14="http://schemas.microsoft.com/office/powerpoint/2010/main" val="3313911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3200" dirty="0"/>
              <a:t>Example of variation in fidelity by classroom composition: Eligibility for free/reduced price lunch</a:t>
            </a:r>
          </a:p>
        </p:txBody>
      </p:sp>
      <p:graphicFrame>
        <p:nvGraphicFramePr>
          <p:cNvPr id="4" name="Chart 3"/>
          <p:cNvGraphicFramePr>
            <a:graphicFrameLocks/>
          </p:cNvGraphicFramePr>
          <p:nvPr>
            <p:extLst>
              <p:ext uri="{D42A27DB-BD31-4B8C-83A1-F6EECF244321}">
                <p14:modId xmlns:p14="http://schemas.microsoft.com/office/powerpoint/2010/main" val="2438335880"/>
              </p:ext>
            </p:extLst>
          </p:nvPr>
        </p:nvGraphicFramePr>
        <p:xfrm>
          <a:off x="457200" y="1219200"/>
          <a:ext cx="82296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9714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3200" dirty="0"/>
              <a:t>How do fidelity measures relate with CLASS? </a:t>
            </a:r>
          </a:p>
        </p:txBody>
      </p:sp>
      <p:graphicFrame>
        <p:nvGraphicFramePr>
          <p:cNvPr id="4" name="Table 3"/>
          <p:cNvGraphicFramePr>
            <a:graphicFrameLocks noGrp="1"/>
          </p:cNvGraphicFramePr>
          <p:nvPr>
            <p:extLst/>
          </p:nvPr>
        </p:nvGraphicFramePr>
        <p:xfrm>
          <a:off x="304800" y="1219200"/>
          <a:ext cx="8610600" cy="47244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tblGrid>
              <a:tr h="965871">
                <a:tc>
                  <a:txBody>
                    <a:bodyPr/>
                    <a:lstStyle/>
                    <a:p>
                      <a:endParaRPr lang="en-US" sz="2400" dirty="0"/>
                    </a:p>
                  </a:txBody>
                  <a:tcPr/>
                </a:tc>
                <a:tc>
                  <a:txBody>
                    <a:bodyPr/>
                    <a:lstStyle/>
                    <a:p>
                      <a:pPr algn="ctr"/>
                      <a:r>
                        <a:rPr lang="en-US" sz="2400" dirty="0"/>
                        <a:t>Instructional support</a:t>
                      </a:r>
                    </a:p>
                  </a:txBody>
                  <a:tcPr/>
                </a:tc>
                <a:tc>
                  <a:txBody>
                    <a:bodyPr/>
                    <a:lstStyle/>
                    <a:p>
                      <a:pPr algn="ctr"/>
                      <a:r>
                        <a:rPr lang="en-US" sz="2400" dirty="0"/>
                        <a:t>Emotional support</a:t>
                      </a:r>
                    </a:p>
                  </a:txBody>
                  <a:tcPr/>
                </a:tc>
                <a:tc>
                  <a:txBody>
                    <a:bodyPr/>
                    <a:lstStyle/>
                    <a:p>
                      <a:pPr algn="ctr"/>
                      <a:r>
                        <a:rPr lang="en-US" sz="2400" dirty="0"/>
                        <a:t>Classroom org.</a:t>
                      </a:r>
                    </a:p>
                  </a:txBody>
                  <a:tcPr/>
                </a:tc>
                <a:extLst>
                  <a:ext uri="{0D108BD9-81ED-4DB2-BD59-A6C34878D82A}">
                    <a16:rowId xmlns:a16="http://schemas.microsoft.com/office/drawing/2014/main" xmlns="" val="10000"/>
                  </a:ext>
                </a:extLst>
              </a:tr>
              <a:tr h="536595">
                <a:tc>
                  <a:txBody>
                    <a:bodyPr/>
                    <a:lstStyle/>
                    <a:p>
                      <a:r>
                        <a:rPr lang="en-US" sz="2400" dirty="0"/>
                        <a:t>Instructional support</a:t>
                      </a:r>
                    </a:p>
                  </a:txBody>
                  <a:tcPr/>
                </a:tc>
                <a:tc>
                  <a:txBody>
                    <a:bodyPr/>
                    <a:lstStyle/>
                    <a:p>
                      <a:pPr algn="ctr"/>
                      <a:r>
                        <a:rPr lang="en-US" sz="2400" dirty="0"/>
                        <a:t>1.0</a:t>
                      </a:r>
                    </a:p>
                  </a:txBody>
                  <a:tcPr/>
                </a:tc>
                <a:tc>
                  <a:txBody>
                    <a:bodyPr/>
                    <a:lstStyle/>
                    <a:p>
                      <a:pPr algn="ctr"/>
                      <a:endParaRPr lang="en-US" sz="2400"/>
                    </a:p>
                  </a:txBody>
                  <a:tcPr/>
                </a:tc>
                <a:tc>
                  <a:txBody>
                    <a:bodyPr/>
                    <a:lstStyle/>
                    <a:p>
                      <a:pPr algn="ctr"/>
                      <a:endParaRPr lang="en-US" sz="2400" dirty="0"/>
                    </a:p>
                  </a:txBody>
                  <a:tcPr/>
                </a:tc>
                <a:extLst>
                  <a:ext uri="{0D108BD9-81ED-4DB2-BD59-A6C34878D82A}">
                    <a16:rowId xmlns:a16="http://schemas.microsoft.com/office/drawing/2014/main" xmlns="" val="10001"/>
                  </a:ext>
                </a:extLst>
              </a:tr>
              <a:tr h="536595">
                <a:tc>
                  <a:txBody>
                    <a:bodyPr/>
                    <a:lstStyle/>
                    <a:p>
                      <a:r>
                        <a:rPr lang="en-US" sz="2400" dirty="0"/>
                        <a:t>Emotional support</a:t>
                      </a:r>
                    </a:p>
                  </a:txBody>
                  <a:tcPr/>
                </a:tc>
                <a:tc>
                  <a:txBody>
                    <a:bodyPr/>
                    <a:lstStyle/>
                    <a:p>
                      <a:pPr algn="ctr"/>
                      <a:r>
                        <a:rPr lang="en-US" sz="2400" dirty="0"/>
                        <a:t>.67</a:t>
                      </a:r>
                    </a:p>
                  </a:txBody>
                  <a:tcPr/>
                </a:tc>
                <a:tc>
                  <a:txBody>
                    <a:bodyPr/>
                    <a:lstStyle/>
                    <a:p>
                      <a:pPr algn="ctr"/>
                      <a:r>
                        <a:rPr lang="en-US" sz="2400" dirty="0"/>
                        <a:t>1.0</a:t>
                      </a:r>
                    </a:p>
                  </a:txBody>
                  <a:tcPr/>
                </a:tc>
                <a:tc>
                  <a:txBody>
                    <a:bodyPr/>
                    <a:lstStyle/>
                    <a:p>
                      <a:pPr algn="ctr"/>
                      <a:endParaRPr lang="en-US" sz="2400" dirty="0"/>
                    </a:p>
                  </a:txBody>
                  <a:tcPr/>
                </a:tc>
                <a:extLst>
                  <a:ext uri="{0D108BD9-81ED-4DB2-BD59-A6C34878D82A}">
                    <a16:rowId xmlns:a16="http://schemas.microsoft.com/office/drawing/2014/main" xmlns="" val="10002"/>
                  </a:ext>
                </a:extLst>
              </a:tr>
              <a:tr h="536595">
                <a:tc>
                  <a:txBody>
                    <a:bodyPr/>
                    <a:lstStyle/>
                    <a:p>
                      <a:r>
                        <a:rPr lang="en-US" sz="2400" dirty="0"/>
                        <a:t>Classroom org.</a:t>
                      </a:r>
                    </a:p>
                  </a:txBody>
                  <a:tcPr/>
                </a:tc>
                <a:tc>
                  <a:txBody>
                    <a:bodyPr/>
                    <a:lstStyle/>
                    <a:p>
                      <a:pPr algn="ctr"/>
                      <a:r>
                        <a:rPr lang="en-US" sz="2400" dirty="0"/>
                        <a:t>.69</a:t>
                      </a:r>
                    </a:p>
                  </a:txBody>
                  <a:tcPr/>
                </a:tc>
                <a:tc>
                  <a:txBody>
                    <a:bodyPr/>
                    <a:lstStyle/>
                    <a:p>
                      <a:pPr algn="ctr"/>
                      <a:r>
                        <a:rPr lang="en-US" sz="2400" dirty="0"/>
                        <a:t>.85</a:t>
                      </a:r>
                    </a:p>
                  </a:txBody>
                  <a:tcPr/>
                </a:tc>
                <a:tc>
                  <a:txBody>
                    <a:bodyPr/>
                    <a:lstStyle/>
                    <a:p>
                      <a:pPr algn="ctr"/>
                      <a:r>
                        <a:rPr lang="en-US" sz="2400" dirty="0"/>
                        <a:t>1.0</a:t>
                      </a:r>
                    </a:p>
                  </a:txBody>
                  <a:tcPr/>
                </a:tc>
                <a:extLst>
                  <a:ext uri="{0D108BD9-81ED-4DB2-BD59-A6C34878D82A}">
                    <a16:rowId xmlns:a16="http://schemas.microsoft.com/office/drawing/2014/main" xmlns="" val="10003"/>
                  </a:ext>
                </a:extLst>
              </a:tr>
              <a:tr h="537186">
                <a:tc>
                  <a:txBody>
                    <a:bodyPr/>
                    <a:lstStyle/>
                    <a:p>
                      <a:r>
                        <a:rPr lang="en-US" sz="2400" dirty="0"/>
                        <a:t>Extending/Building</a:t>
                      </a:r>
                    </a:p>
                  </a:txBody>
                  <a:tcPr/>
                </a:tc>
                <a:tc>
                  <a:txBody>
                    <a:bodyPr/>
                    <a:lstStyle/>
                    <a:p>
                      <a:pPr algn="ctr"/>
                      <a:r>
                        <a:rPr lang="en-US" sz="2400" dirty="0"/>
                        <a:t>.18</a:t>
                      </a:r>
                    </a:p>
                  </a:txBody>
                  <a:tcPr/>
                </a:tc>
                <a:tc>
                  <a:txBody>
                    <a:bodyPr/>
                    <a:lstStyle/>
                    <a:p>
                      <a:pPr algn="ctr"/>
                      <a:r>
                        <a:rPr lang="en-US" sz="2400" dirty="0"/>
                        <a:t>.16</a:t>
                      </a:r>
                    </a:p>
                  </a:txBody>
                  <a:tcPr/>
                </a:tc>
                <a:tc>
                  <a:txBody>
                    <a:bodyPr/>
                    <a:lstStyle/>
                    <a:p>
                      <a:pPr algn="ctr"/>
                      <a:r>
                        <a:rPr lang="en-US" sz="2400" dirty="0"/>
                        <a:t>.10</a:t>
                      </a:r>
                    </a:p>
                  </a:txBody>
                  <a:tcPr/>
                </a:tc>
                <a:extLst>
                  <a:ext uri="{0D108BD9-81ED-4DB2-BD59-A6C34878D82A}">
                    <a16:rowId xmlns:a16="http://schemas.microsoft.com/office/drawing/2014/main" xmlns="" val="10004"/>
                  </a:ext>
                </a:extLst>
              </a:tr>
              <a:tr h="537186">
                <a:tc>
                  <a:txBody>
                    <a:bodyPr/>
                    <a:lstStyle/>
                    <a:p>
                      <a:r>
                        <a:rPr lang="en-US" sz="2400" dirty="0"/>
                        <a:t>Summary/Reflection</a:t>
                      </a:r>
                    </a:p>
                  </a:txBody>
                  <a:tcPr/>
                </a:tc>
                <a:tc>
                  <a:txBody>
                    <a:bodyPr/>
                    <a:lstStyle/>
                    <a:p>
                      <a:pPr algn="ctr"/>
                      <a:r>
                        <a:rPr lang="en-US" sz="2400" dirty="0"/>
                        <a:t>.22</a:t>
                      </a:r>
                    </a:p>
                  </a:txBody>
                  <a:tcPr/>
                </a:tc>
                <a:tc>
                  <a:txBody>
                    <a:bodyPr/>
                    <a:lstStyle/>
                    <a:p>
                      <a:pPr algn="ctr"/>
                      <a:r>
                        <a:rPr lang="en-US" sz="2400" dirty="0"/>
                        <a:t>.10</a:t>
                      </a:r>
                    </a:p>
                  </a:txBody>
                  <a:tcPr/>
                </a:tc>
                <a:tc>
                  <a:txBody>
                    <a:bodyPr/>
                    <a:lstStyle/>
                    <a:p>
                      <a:pPr algn="ctr"/>
                      <a:r>
                        <a:rPr lang="en-US" sz="2400" dirty="0"/>
                        <a:t>.14</a:t>
                      </a:r>
                    </a:p>
                  </a:txBody>
                  <a:tcPr/>
                </a:tc>
                <a:extLst>
                  <a:ext uri="{0D108BD9-81ED-4DB2-BD59-A6C34878D82A}">
                    <a16:rowId xmlns:a16="http://schemas.microsoft.com/office/drawing/2014/main" xmlns="" val="10005"/>
                  </a:ext>
                </a:extLst>
              </a:tr>
              <a:tr h="537186">
                <a:tc>
                  <a:txBody>
                    <a:bodyPr/>
                    <a:lstStyle/>
                    <a:p>
                      <a:r>
                        <a:rPr lang="en-US" sz="2400" dirty="0"/>
                        <a:t>Vocabulary</a:t>
                      </a:r>
                    </a:p>
                  </a:txBody>
                  <a:tcPr/>
                </a:tc>
                <a:tc>
                  <a:txBody>
                    <a:bodyPr/>
                    <a:lstStyle/>
                    <a:p>
                      <a:pPr algn="ctr"/>
                      <a:r>
                        <a:rPr lang="en-US" sz="2400" dirty="0"/>
                        <a:t>.01</a:t>
                      </a:r>
                    </a:p>
                  </a:txBody>
                  <a:tcPr/>
                </a:tc>
                <a:tc>
                  <a:txBody>
                    <a:bodyPr/>
                    <a:lstStyle/>
                    <a:p>
                      <a:pPr algn="ctr"/>
                      <a:r>
                        <a:rPr lang="en-US" sz="2400" dirty="0"/>
                        <a:t>.01</a:t>
                      </a:r>
                    </a:p>
                  </a:txBody>
                  <a:tcPr/>
                </a:tc>
                <a:tc>
                  <a:txBody>
                    <a:bodyPr/>
                    <a:lstStyle/>
                    <a:p>
                      <a:pPr algn="ctr"/>
                      <a:r>
                        <a:rPr lang="en-US" sz="2400" dirty="0"/>
                        <a:t>-.07</a:t>
                      </a:r>
                    </a:p>
                  </a:txBody>
                  <a:tcPr/>
                </a:tc>
                <a:extLst>
                  <a:ext uri="{0D108BD9-81ED-4DB2-BD59-A6C34878D82A}">
                    <a16:rowId xmlns:a16="http://schemas.microsoft.com/office/drawing/2014/main" xmlns="" val="10006"/>
                  </a:ext>
                </a:extLst>
              </a:tr>
              <a:tr h="537186">
                <a:tc>
                  <a:txBody>
                    <a:bodyPr/>
                    <a:lstStyle/>
                    <a:p>
                      <a:r>
                        <a:rPr lang="en-US" sz="2400" dirty="0"/>
                        <a:t>Scaffolding/Differentiation</a:t>
                      </a:r>
                    </a:p>
                  </a:txBody>
                  <a:tcPr/>
                </a:tc>
                <a:tc>
                  <a:txBody>
                    <a:bodyPr/>
                    <a:lstStyle/>
                    <a:p>
                      <a:pPr algn="ctr"/>
                      <a:r>
                        <a:rPr lang="en-US" sz="2400" dirty="0"/>
                        <a:t>.35</a:t>
                      </a:r>
                    </a:p>
                  </a:txBody>
                  <a:tcPr/>
                </a:tc>
                <a:tc>
                  <a:txBody>
                    <a:bodyPr/>
                    <a:lstStyle/>
                    <a:p>
                      <a:pPr algn="ctr"/>
                      <a:r>
                        <a:rPr lang="en-US" sz="2400" dirty="0"/>
                        <a:t>.21</a:t>
                      </a:r>
                    </a:p>
                  </a:txBody>
                  <a:tcPr/>
                </a:tc>
                <a:tc>
                  <a:txBody>
                    <a:bodyPr/>
                    <a:lstStyle/>
                    <a:p>
                      <a:pPr algn="ctr"/>
                      <a:r>
                        <a:rPr lang="en-US" sz="2400" dirty="0"/>
                        <a:t>.22</a:t>
                      </a:r>
                    </a:p>
                  </a:txBody>
                  <a:tcPr/>
                </a:tc>
                <a:extLst>
                  <a:ext uri="{0D108BD9-81ED-4DB2-BD59-A6C34878D82A}">
                    <a16:rowId xmlns:a16="http://schemas.microsoft.com/office/drawing/2014/main" xmlns="" val="10007"/>
                  </a:ext>
                </a:extLst>
              </a:tr>
            </a:tbl>
          </a:graphicData>
        </a:graphic>
      </p:graphicFrame>
      <p:sp>
        <p:nvSpPr>
          <p:cNvPr id="3" name="Rectangle 2"/>
          <p:cNvSpPr/>
          <p:nvPr/>
        </p:nvSpPr>
        <p:spPr>
          <a:xfrm>
            <a:off x="4191000" y="3810000"/>
            <a:ext cx="1371600" cy="22098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8412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Is fidelity associated with children’s language/math skills in the Spring of </a:t>
            </a:r>
            <a:r>
              <a:rPr lang="en-US" sz="2800" dirty="0" err="1"/>
              <a:t>PreK</a:t>
            </a:r>
            <a:r>
              <a:rPr lang="en-US" sz="2800" dirty="0"/>
              <a:t>?: Some preliminary findings</a:t>
            </a:r>
          </a:p>
        </p:txBody>
      </p:sp>
      <p:sp>
        <p:nvSpPr>
          <p:cNvPr id="3" name="Content Placeholder 2"/>
          <p:cNvSpPr>
            <a:spLocks noGrp="1"/>
          </p:cNvSpPr>
          <p:nvPr>
            <p:ph idx="1"/>
          </p:nvPr>
        </p:nvSpPr>
        <p:spPr>
          <a:xfrm>
            <a:off x="228600" y="1066800"/>
            <a:ext cx="8686800" cy="5029200"/>
          </a:xfrm>
        </p:spPr>
        <p:txBody>
          <a:bodyPr>
            <a:normAutofit fontScale="92500" lnSpcReduction="20000"/>
          </a:bodyPr>
          <a:lstStyle/>
          <a:p>
            <a:r>
              <a:rPr lang="en-US" dirty="0"/>
              <a:t>Two-level models with classroom-level random intercepts.</a:t>
            </a:r>
          </a:p>
          <a:p>
            <a:r>
              <a:rPr lang="en-US" dirty="0"/>
              <a:t>Outcomes:</a:t>
            </a:r>
          </a:p>
          <a:p>
            <a:pPr lvl="1"/>
            <a:r>
              <a:rPr lang="en-US" dirty="0"/>
              <a:t>PPVT assessed in the Spring of 2017</a:t>
            </a:r>
          </a:p>
          <a:p>
            <a:pPr lvl="1"/>
            <a:r>
              <a:rPr lang="en-US" dirty="0" err="1"/>
              <a:t>Woodock</a:t>
            </a:r>
            <a:r>
              <a:rPr lang="en-US" dirty="0"/>
              <a:t> Johnson Applied Problems (5% of sample tested in Spanish) from Spring 2017</a:t>
            </a:r>
          </a:p>
          <a:p>
            <a:r>
              <a:rPr lang="en-US" dirty="0"/>
              <a:t>Covariates: Fall 2016 level of the outcome, child race (white reference group), FRPL eligibility, DLL status, female, child age, CLASS domains</a:t>
            </a:r>
          </a:p>
          <a:p>
            <a:r>
              <a:rPr lang="en-US" dirty="0"/>
              <a:t>Interactions used to test how associations vary by race/ethnicity, FRPL, and DLL status</a:t>
            </a:r>
          </a:p>
          <a:p>
            <a:pPr lvl="1"/>
            <a:endParaRPr lang="en-US" dirty="0"/>
          </a:p>
          <a:p>
            <a:pPr marL="0" indent="0">
              <a:buNone/>
            </a:pPr>
            <a:endParaRPr lang="en-US" dirty="0"/>
          </a:p>
        </p:txBody>
      </p:sp>
    </p:spTree>
    <p:extLst>
      <p:ext uri="{BB962C8B-B14F-4D97-AF65-F5344CB8AC3E}">
        <p14:creationId xmlns:p14="http://schemas.microsoft.com/office/powerpoint/2010/main" val="456852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sz="3500" dirty="0"/>
              <a:t>Student math skills across the prekindergarten year</a:t>
            </a:r>
          </a:p>
        </p:txBody>
      </p:sp>
      <p:graphicFrame>
        <p:nvGraphicFramePr>
          <p:cNvPr id="7" name="Chart 6"/>
          <p:cNvGraphicFramePr>
            <a:graphicFrameLocks/>
          </p:cNvGraphicFramePr>
          <p:nvPr>
            <p:extLst/>
          </p:nvPr>
        </p:nvGraphicFramePr>
        <p:xfrm>
          <a:off x="304800" y="1066800"/>
          <a:ext cx="84582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567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chart seriesIdx="5" categoryIdx="-4" bldStep="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chart seriesIdx="6" categoryIdx="-4" bldStep="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chart seriesIdx="7"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2800" dirty="0"/>
              <a:t>Links between fidelity of implementation and improvements in language and math across prekindergarten year</a:t>
            </a:r>
          </a:p>
        </p:txBody>
      </p:sp>
      <p:sp>
        <p:nvSpPr>
          <p:cNvPr id="3" name="Content Placeholder 2"/>
          <p:cNvSpPr>
            <a:spLocks noGrp="1"/>
          </p:cNvSpPr>
          <p:nvPr>
            <p:ph idx="1"/>
          </p:nvPr>
        </p:nvSpPr>
        <p:spPr>
          <a:xfrm>
            <a:off x="228600" y="1066800"/>
            <a:ext cx="8686800" cy="5105400"/>
          </a:xfrm>
        </p:spPr>
        <p:txBody>
          <a:bodyPr>
            <a:normAutofit lnSpcReduction="10000"/>
          </a:bodyPr>
          <a:lstStyle/>
          <a:p>
            <a:r>
              <a:rPr lang="en-US" sz="2800" dirty="0"/>
              <a:t>Full sample of students - no significant associations between cross-component fidelity measures and gains in language or math across prekindergarten year</a:t>
            </a:r>
          </a:p>
          <a:p>
            <a:pPr marL="0" indent="0">
              <a:buNone/>
            </a:pPr>
            <a:endParaRPr lang="en-US" sz="2800" dirty="0"/>
          </a:p>
          <a:p>
            <a:r>
              <a:rPr lang="en-US" sz="2800" dirty="0"/>
              <a:t>No significant associations detected in this preliminary work using cross-component fidelity constructs to predict PPVT outcomes</a:t>
            </a:r>
          </a:p>
          <a:p>
            <a:pPr marL="0" indent="0">
              <a:buNone/>
            </a:pPr>
            <a:endParaRPr lang="en-US" sz="2800" dirty="0"/>
          </a:p>
          <a:p>
            <a:r>
              <a:rPr lang="en-US" sz="2800" dirty="0"/>
              <a:t>Statistically significant interactions between fidelity of implementation, Hispanic and DLL status, and math outcome</a:t>
            </a:r>
          </a:p>
        </p:txBody>
      </p:sp>
    </p:spTree>
    <p:extLst>
      <p:ext uri="{BB962C8B-B14F-4D97-AF65-F5344CB8AC3E}">
        <p14:creationId xmlns:p14="http://schemas.microsoft.com/office/powerpoint/2010/main" val="180419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6131"/>
            <a:ext cx="7886700" cy="849525"/>
          </a:xfrm>
        </p:spPr>
        <p:txBody>
          <a:bodyPr/>
          <a:lstStyle/>
          <a:p>
            <a:r>
              <a:rPr lang="en-US" dirty="0"/>
              <a:t>Complementary Research Studies</a:t>
            </a:r>
          </a:p>
        </p:txBody>
      </p:sp>
      <p:sp>
        <p:nvSpPr>
          <p:cNvPr id="3" name="Content Placeholder 2"/>
          <p:cNvSpPr>
            <a:spLocks noGrp="1"/>
          </p:cNvSpPr>
          <p:nvPr>
            <p:ph idx="1"/>
          </p:nvPr>
        </p:nvSpPr>
        <p:spPr>
          <a:xfrm>
            <a:off x="203863" y="1214651"/>
            <a:ext cx="8311487" cy="5377218"/>
          </a:xfrm>
        </p:spPr>
        <p:txBody>
          <a:bodyPr>
            <a:normAutofit/>
          </a:bodyPr>
          <a:lstStyle/>
          <a:p>
            <a:r>
              <a:rPr lang="en-US" dirty="0">
                <a:solidFill>
                  <a:schemeClr val="accent1">
                    <a:lumMod val="75000"/>
                  </a:schemeClr>
                </a:solidFill>
              </a:rPr>
              <a:t>Descriptive study: </a:t>
            </a:r>
          </a:p>
          <a:p>
            <a:pPr marL="457200" lvl="1" indent="0">
              <a:buNone/>
            </a:pPr>
            <a:r>
              <a:rPr lang="en-US" dirty="0"/>
              <a:t>Identify systems-level policies and practices that support early learning</a:t>
            </a:r>
          </a:p>
          <a:p>
            <a:pPr marL="457200" lvl="1" indent="0">
              <a:buNone/>
            </a:pPr>
            <a:endParaRPr lang="en-US" dirty="0"/>
          </a:p>
          <a:p>
            <a:r>
              <a:rPr lang="en-US" dirty="0">
                <a:solidFill>
                  <a:schemeClr val="accent1">
                    <a:lumMod val="75000"/>
                  </a:schemeClr>
                </a:solidFill>
              </a:rPr>
              <a:t>Classroom observation study:</a:t>
            </a:r>
          </a:p>
          <a:p>
            <a:pPr marL="457200" lvl="1" indent="0">
              <a:buNone/>
            </a:pPr>
            <a:r>
              <a:rPr lang="en-US" dirty="0"/>
              <a:t>Identify teaching practices and other classroom-level malleable factors associated with children’s school readiness and achievement in preschool and early elementary school</a:t>
            </a:r>
          </a:p>
          <a:p>
            <a:pPr marL="457200" lvl="1" indent="0">
              <a:buNone/>
            </a:pPr>
            <a:endParaRPr lang="en-US" dirty="0"/>
          </a:p>
          <a:p>
            <a:r>
              <a:rPr lang="en-US" dirty="0">
                <a:solidFill>
                  <a:schemeClr val="accent1">
                    <a:lumMod val="75000"/>
                  </a:schemeClr>
                </a:solidFill>
              </a:rPr>
              <a:t>Longitudinal study:</a:t>
            </a:r>
          </a:p>
          <a:p>
            <a:pPr marL="457200" lvl="1" indent="0">
              <a:buNone/>
            </a:pPr>
            <a:r>
              <a:rPr lang="en-US" dirty="0"/>
              <a:t>Identify malleable factors associated with early learning and school achievement over time from preschool through the early elementary school grades</a:t>
            </a:r>
          </a:p>
        </p:txBody>
      </p:sp>
    </p:spTree>
    <p:extLst>
      <p:ext uri="{BB962C8B-B14F-4D97-AF65-F5344CB8AC3E}">
        <p14:creationId xmlns:p14="http://schemas.microsoft.com/office/powerpoint/2010/main" val="3310154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3200" dirty="0"/>
              <a:t>Example of Predicted Math Skills for Hispanic Students at End of Prekindergarten Year</a:t>
            </a:r>
          </a:p>
        </p:txBody>
      </p:sp>
      <p:graphicFrame>
        <p:nvGraphicFramePr>
          <p:cNvPr id="7" name="Chart 6"/>
          <p:cNvGraphicFramePr>
            <a:graphicFrameLocks/>
          </p:cNvGraphicFramePr>
          <p:nvPr>
            <p:extLst/>
          </p:nvPr>
        </p:nvGraphicFramePr>
        <p:xfrm>
          <a:off x="304800" y="1143000"/>
          <a:ext cx="83058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3575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3200" dirty="0"/>
              <a:t>Example of Predicted Math Skills for White Students at End of Prekindergarten Year</a:t>
            </a:r>
          </a:p>
        </p:txBody>
      </p:sp>
      <p:graphicFrame>
        <p:nvGraphicFramePr>
          <p:cNvPr id="4" name="Chart 3"/>
          <p:cNvGraphicFramePr>
            <a:graphicFrameLocks/>
          </p:cNvGraphicFramePr>
          <p:nvPr>
            <p:extLst/>
          </p:nvPr>
        </p:nvGraphicFramePr>
        <p:xfrm>
          <a:off x="609600" y="1143000"/>
          <a:ext cx="80010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4838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3200" dirty="0"/>
              <a:t>Example of Predicted Math Skills for Dual Language Learner Students at End of Prekindergarten Year</a:t>
            </a:r>
          </a:p>
        </p:txBody>
      </p:sp>
      <p:graphicFrame>
        <p:nvGraphicFramePr>
          <p:cNvPr id="4" name="Chart 3"/>
          <p:cNvGraphicFramePr>
            <a:graphicFrameLocks/>
          </p:cNvGraphicFramePr>
          <p:nvPr>
            <p:extLst/>
          </p:nvPr>
        </p:nvGraphicFramePr>
        <p:xfrm>
          <a:off x="533400" y="1143000"/>
          <a:ext cx="79248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4671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&amp; Next Steps</a:t>
            </a:r>
          </a:p>
        </p:txBody>
      </p:sp>
      <p:sp>
        <p:nvSpPr>
          <p:cNvPr id="3" name="Content Placeholder 2"/>
          <p:cNvSpPr>
            <a:spLocks noGrp="1"/>
          </p:cNvSpPr>
          <p:nvPr>
            <p:ph idx="1"/>
          </p:nvPr>
        </p:nvSpPr>
        <p:spPr>
          <a:xfrm>
            <a:off x="228600" y="1066800"/>
            <a:ext cx="8686800" cy="5029200"/>
          </a:xfrm>
        </p:spPr>
        <p:txBody>
          <a:bodyPr>
            <a:normAutofit fontScale="92500" lnSpcReduction="10000"/>
          </a:bodyPr>
          <a:lstStyle/>
          <a:p>
            <a:r>
              <a:rPr lang="en-US" dirty="0"/>
              <a:t>Work is </a:t>
            </a:r>
            <a:r>
              <a:rPr lang="en-US" b="1" dirty="0"/>
              <a:t>very preliminary </a:t>
            </a:r>
            <a:r>
              <a:rPr lang="en-US" dirty="0"/>
              <a:t>and in early stages</a:t>
            </a:r>
          </a:p>
          <a:p>
            <a:pPr lvl="1"/>
            <a:r>
              <a:rPr lang="en-US" dirty="0"/>
              <a:t>Future models will include more rigorous work to determine covariates and alternative model fits.</a:t>
            </a:r>
          </a:p>
          <a:p>
            <a:r>
              <a:rPr lang="en-US" dirty="0"/>
              <a:t>More measurement work needed to operationalize fidelity constructs and consider any within-component measures of adherence, dosage, quality</a:t>
            </a:r>
          </a:p>
          <a:p>
            <a:r>
              <a:rPr lang="en-US" dirty="0"/>
              <a:t>Data are correlational across one school year</a:t>
            </a:r>
          </a:p>
          <a:p>
            <a:r>
              <a:rPr lang="en-US" dirty="0"/>
              <a:t>Sample is fairly small in Year 1 study (particularly for subgroups); future years will include larger samples for subgroup examination</a:t>
            </a:r>
          </a:p>
        </p:txBody>
      </p:sp>
    </p:spTree>
    <p:extLst>
      <p:ext uri="{BB962C8B-B14F-4D97-AF65-F5344CB8AC3E}">
        <p14:creationId xmlns:p14="http://schemas.microsoft.com/office/powerpoint/2010/main" val="180493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preliminary conclusions</a:t>
            </a:r>
          </a:p>
        </p:txBody>
      </p:sp>
      <p:graphicFrame>
        <p:nvGraphicFramePr>
          <p:cNvPr id="6" name="Diagram 5"/>
          <p:cNvGraphicFramePr/>
          <p:nvPr>
            <p:extLst/>
          </p:nvPr>
        </p:nvGraphicFramePr>
        <p:xfrm>
          <a:off x="228600" y="1066800"/>
          <a:ext cx="8382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1137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3" name="Content Placeholder 2"/>
          <p:cNvSpPr>
            <a:spLocks noGrp="1"/>
          </p:cNvSpPr>
          <p:nvPr>
            <p:ph idx="1"/>
          </p:nvPr>
        </p:nvSpPr>
        <p:spPr>
          <a:xfrm>
            <a:off x="228600" y="914400"/>
            <a:ext cx="2819400" cy="5943600"/>
          </a:xfrm>
        </p:spPr>
        <p:txBody>
          <a:bodyPr>
            <a:normAutofit/>
          </a:bodyPr>
          <a:lstStyle/>
          <a:p>
            <a:pPr marL="0" indent="0">
              <a:spcBef>
                <a:spcPts val="0"/>
              </a:spcBef>
              <a:buNone/>
            </a:pPr>
            <a:r>
              <a:rPr lang="en-US" sz="3000" b="1" u="sng" dirty="0"/>
              <a:t>MDRC</a:t>
            </a:r>
          </a:p>
          <a:p>
            <a:pPr marL="0" indent="0">
              <a:spcBef>
                <a:spcPts val="0"/>
              </a:spcBef>
              <a:buNone/>
            </a:pPr>
            <a:r>
              <a:rPr lang="en-US" sz="3000" dirty="0"/>
              <a:t>Marissa Strassberger</a:t>
            </a:r>
          </a:p>
          <a:p>
            <a:pPr marL="0" indent="0">
              <a:spcBef>
                <a:spcPts val="0"/>
              </a:spcBef>
              <a:buNone/>
            </a:pPr>
            <a:r>
              <a:rPr lang="en-US" sz="3000" dirty="0"/>
              <a:t>Rama Hagos</a:t>
            </a:r>
          </a:p>
          <a:p>
            <a:pPr marL="0" indent="0">
              <a:spcBef>
                <a:spcPts val="0"/>
              </a:spcBef>
              <a:buNone/>
            </a:pPr>
            <a:r>
              <a:rPr lang="en-US" sz="3000" dirty="0"/>
              <a:t>Sharon Huang</a:t>
            </a:r>
          </a:p>
          <a:p>
            <a:pPr marL="0" indent="0">
              <a:spcBef>
                <a:spcPts val="0"/>
              </a:spcBef>
              <a:buNone/>
            </a:pPr>
            <a:r>
              <a:rPr lang="en-US" sz="3000" dirty="0"/>
              <a:t>Jared Smith</a:t>
            </a:r>
          </a:p>
          <a:p>
            <a:pPr marL="0" indent="0">
              <a:spcBef>
                <a:spcPts val="0"/>
              </a:spcBef>
              <a:buNone/>
            </a:pPr>
            <a:r>
              <a:rPr lang="en-US" sz="3000" dirty="0"/>
              <a:t>Desiree Alderson</a:t>
            </a:r>
          </a:p>
          <a:p>
            <a:pPr marL="0" indent="0">
              <a:spcBef>
                <a:spcPts val="0"/>
              </a:spcBef>
              <a:buNone/>
            </a:pPr>
            <a:r>
              <a:rPr lang="en-US" sz="3000" dirty="0"/>
              <a:t>Ilana Blum</a:t>
            </a:r>
          </a:p>
          <a:p>
            <a:pPr marL="0" indent="0">
              <a:spcBef>
                <a:spcPts val="0"/>
              </a:spcBef>
              <a:buNone/>
            </a:pPr>
            <a:r>
              <a:rPr lang="en-US" sz="3000" dirty="0"/>
              <a:t>Kelly Terlizzi</a:t>
            </a:r>
          </a:p>
          <a:p>
            <a:pPr marL="0" indent="0">
              <a:spcBef>
                <a:spcPts val="0"/>
              </a:spcBef>
              <a:buNone/>
            </a:pPr>
            <a:r>
              <a:rPr lang="en-US" sz="3000" dirty="0"/>
              <a:t>Mirjana Pralica</a:t>
            </a:r>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buNone/>
            </a:pPr>
            <a:endParaRPr lang="en-US" dirty="0"/>
          </a:p>
        </p:txBody>
      </p:sp>
      <p:sp>
        <p:nvSpPr>
          <p:cNvPr id="4" name="Content Placeholder 2"/>
          <p:cNvSpPr txBox="1">
            <a:spLocks/>
          </p:cNvSpPr>
          <p:nvPr/>
        </p:nvSpPr>
        <p:spPr>
          <a:xfrm>
            <a:off x="2971800" y="914400"/>
            <a:ext cx="2667000" cy="5943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3000" b="1" i="0" u="sng" strike="noStrike" kern="1200" cap="none" spc="0" normalizeH="0" baseline="0" noProof="0" dirty="0">
                <a:ln>
                  <a:noFill/>
                </a:ln>
                <a:solidFill>
                  <a:prstClr val="black"/>
                </a:solidFill>
                <a:effectLst/>
                <a:uLnTx/>
                <a:uFillTx/>
                <a:latin typeface="Calibri"/>
                <a:ea typeface="+mn-ea"/>
                <a:cs typeface="+mn-cs"/>
              </a:rPr>
              <a:t>BPS</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Brian Gold</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Abby Morales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Marina </a:t>
            </a:r>
            <a:r>
              <a:rPr kumimoji="0" lang="en-US" sz="3000" b="0" i="0" u="none" strike="noStrike" kern="1200" cap="none" spc="0" normalizeH="0" baseline="0" noProof="0" dirty="0" err="1">
                <a:ln>
                  <a:noFill/>
                </a:ln>
                <a:solidFill>
                  <a:prstClr val="black"/>
                </a:solidFill>
                <a:effectLst/>
                <a:uLnTx/>
                <a:uFillTx/>
                <a:latin typeface="Calibri"/>
                <a:ea typeface="+mn-ea"/>
                <a:cs typeface="+mn-cs"/>
              </a:rPr>
              <a:t>Boni</a:t>
            </a:r>
            <a:endParaRPr kumimoji="0" lang="en-US" sz="3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Melissa Luc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David Ramsey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BPS Dept. of Early Childhood Staff</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Content Placeholder 2"/>
          <p:cNvSpPr txBox="1">
            <a:spLocks/>
          </p:cNvSpPr>
          <p:nvPr/>
        </p:nvSpPr>
        <p:spPr>
          <a:xfrm>
            <a:off x="5676378" y="914400"/>
            <a:ext cx="3467622" cy="5943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000" b="1" i="0" u="sng" strike="noStrike" kern="1200" cap="none" spc="0" normalizeH="0" baseline="0" noProof="0" dirty="0">
                <a:ln>
                  <a:noFill/>
                </a:ln>
                <a:solidFill>
                  <a:prstClr val="black"/>
                </a:solidFill>
                <a:effectLst/>
                <a:uLnTx/>
                <a:uFillTx/>
                <a:latin typeface="Calibri"/>
                <a:ea typeface="+mn-ea"/>
                <a:cs typeface="+mn-cs"/>
              </a:rPr>
              <a:t>University of Michigan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Deborah Ball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Lillie Moffett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Paola Rosado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Amanda Ketner</a:t>
            </a:r>
            <a:endParaRPr kumimoji="0" lang="en-US" sz="3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000" b="1" i="0" u="sng" strike="noStrike" kern="1200" cap="none" spc="0" normalizeH="0" baseline="0" noProof="0" dirty="0">
                <a:ln>
                  <a:noFill/>
                </a:ln>
                <a:solidFill>
                  <a:prstClr val="black"/>
                </a:solidFill>
                <a:effectLst/>
                <a:uLnTx/>
                <a:uFillTx/>
                <a:latin typeface="Calibri"/>
                <a:ea typeface="+mn-ea"/>
                <a:cs typeface="+mn-cs"/>
              </a:rPr>
              <a:t>Harvard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Nonie Lesaux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Sibyl Holland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Maia Gokhale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Data collection team</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8203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Acknowledgment</a:t>
            </a:r>
          </a:p>
        </p:txBody>
      </p:sp>
      <p:sp>
        <p:nvSpPr>
          <p:cNvPr id="4" name="Content Placeholder 3"/>
          <p:cNvSpPr>
            <a:spLocks noGrp="1"/>
          </p:cNvSpPr>
          <p:nvPr>
            <p:ph idx="1"/>
          </p:nvPr>
        </p:nvSpPr>
        <p:spPr>
          <a:xfrm>
            <a:off x="228600" y="1676400"/>
            <a:ext cx="8686800" cy="4267200"/>
          </a:xfrm>
        </p:spPr>
        <p:txBody>
          <a:bodyPr/>
          <a:lstStyle/>
          <a:p>
            <a:pPr marL="0" indent="0" algn="ctr">
              <a:buNone/>
            </a:pPr>
            <a:r>
              <a:rPr lang="en-US" dirty="0"/>
              <a:t>The research reported here was supported by the Institute of Education  Sciences, Department of Education, through Grant R305N160018 – 17 to MDRC. </a:t>
            </a:r>
          </a:p>
          <a:p>
            <a:pPr marL="0" indent="0" algn="ctr">
              <a:buNone/>
            </a:pPr>
            <a:r>
              <a:rPr lang="en-US" dirty="0"/>
              <a:t>The opinions expressed are those of the authors and do not represent views of the Institute or U.S. Department of Education.</a:t>
            </a:r>
          </a:p>
          <a:p>
            <a:endParaRPr lang="en-US" dirty="0"/>
          </a:p>
        </p:txBody>
      </p:sp>
    </p:spTree>
    <p:extLst>
      <p:ext uri="{BB962C8B-B14F-4D97-AF65-F5344CB8AC3E}">
        <p14:creationId xmlns:p14="http://schemas.microsoft.com/office/powerpoint/2010/main" val="2884729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228600" y="914400"/>
            <a:ext cx="8686800" cy="5257800"/>
          </a:xfrm>
        </p:spPr>
        <p:txBody>
          <a:bodyPr>
            <a:normAutofit fontScale="70000" lnSpcReduction="20000"/>
          </a:bodyPr>
          <a:lstStyle/>
          <a:p>
            <a:pPr marL="0" indent="0" algn="ctr">
              <a:spcBef>
                <a:spcPts val="0"/>
              </a:spcBef>
              <a:buNone/>
            </a:pPr>
            <a:endParaRPr lang="en-US" sz="2200" dirty="0"/>
          </a:p>
          <a:p>
            <a:pPr marL="0" indent="0" algn="ctr">
              <a:spcBef>
                <a:spcPts val="0"/>
              </a:spcBef>
              <a:buNone/>
            </a:pPr>
            <a:r>
              <a:rPr lang="en-US" sz="3100" b="1" dirty="0"/>
              <a:t>Meghan McCormick</a:t>
            </a:r>
          </a:p>
          <a:p>
            <a:pPr marL="0" indent="0" algn="ctr">
              <a:spcBef>
                <a:spcPts val="0"/>
              </a:spcBef>
              <a:buNone/>
            </a:pPr>
            <a:r>
              <a:rPr lang="en-US" sz="2100" dirty="0"/>
              <a:t>MDRC</a:t>
            </a:r>
          </a:p>
          <a:p>
            <a:pPr marL="0" indent="0" algn="ctr">
              <a:spcBef>
                <a:spcPts val="0"/>
              </a:spcBef>
              <a:buNone/>
            </a:pPr>
            <a:r>
              <a:rPr lang="en-US" sz="2200" dirty="0">
                <a:hlinkClick r:id="rId2"/>
              </a:rPr>
              <a:t>meghan.mccormick@mdrc.org</a:t>
            </a:r>
            <a:endParaRPr lang="en-US" sz="2200" dirty="0"/>
          </a:p>
          <a:p>
            <a:pPr marL="0" indent="0" algn="ctr">
              <a:spcBef>
                <a:spcPts val="0"/>
              </a:spcBef>
              <a:buNone/>
            </a:pPr>
            <a:endParaRPr lang="en-US" sz="2200" dirty="0"/>
          </a:p>
          <a:p>
            <a:pPr marL="0" indent="0" algn="ctr">
              <a:spcBef>
                <a:spcPts val="0"/>
              </a:spcBef>
              <a:buNone/>
            </a:pPr>
            <a:r>
              <a:rPr lang="en-US" sz="3100" b="1" dirty="0"/>
              <a:t>Michelle Maier</a:t>
            </a:r>
          </a:p>
          <a:p>
            <a:pPr marL="0" indent="0" algn="ctr">
              <a:spcBef>
                <a:spcPts val="0"/>
              </a:spcBef>
              <a:buNone/>
            </a:pPr>
            <a:r>
              <a:rPr lang="en-US" sz="2100" dirty="0"/>
              <a:t>MDRC</a:t>
            </a:r>
          </a:p>
          <a:p>
            <a:pPr marL="0" indent="0" algn="ctr">
              <a:spcBef>
                <a:spcPts val="0"/>
              </a:spcBef>
              <a:buNone/>
            </a:pPr>
            <a:r>
              <a:rPr lang="en-US" sz="2200" dirty="0">
                <a:hlinkClick r:id="rId2"/>
              </a:rPr>
              <a:t>meghan.mccormick@mdrc.org</a:t>
            </a:r>
            <a:endParaRPr lang="en-US" sz="2200" dirty="0"/>
          </a:p>
          <a:p>
            <a:pPr marL="0" indent="0" algn="ctr">
              <a:spcBef>
                <a:spcPts val="0"/>
              </a:spcBef>
              <a:buNone/>
            </a:pPr>
            <a:endParaRPr lang="en-US" sz="2800" dirty="0"/>
          </a:p>
          <a:p>
            <a:pPr marL="0" indent="0" algn="ctr">
              <a:spcBef>
                <a:spcPts val="0"/>
              </a:spcBef>
              <a:buNone/>
            </a:pPr>
            <a:r>
              <a:rPr lang="en-US" sz="3100" b="1" dirty="0"/>
              <a:t>Christina Weiland</a:t>
            </a:r>
          </a:p>
          <a:p>
            <a:pPr marL="0" indent="0" algn="ctr">
              <a:spcBef>
                <a:spcPts val="0"/>
              </a:spcBef>
              <a:buNone/>
            </a:pPr>
            <a:r>
              <a:rPr lang="en-US" sz="2100" dirty="0"/>
              <a:t>University of Michigan</a:t>
            </a:r>
          </a:p>
          <a:p>
            <a:pPr marL="0" indent="0" algn="ctr">
              <a:spcBef>
                <a:spcPts val="0"/>
              </a:spcBef>
              <a:buNone/>
            </a:pPr>
            <a:r>
              <a:rPr lang="en-US" sz="2200" dirty="0">
                <a:hlinkClick r:id="rId3"/>
              </a:rPr>
              <a:t>weilandc@umich.edu</a:t>
            </a:r>
            <a:endParaRPr lang="en-US" sz="2200" dirty="0"/>
          </a:p>
          <a:p>
            <a:pPr marL="0" indent="0" algn="ctr">
              <a:spcBef>
                <a:spcPts val="0"/>
              </a:spcBef>
              <a:buNone/>
            </a:pPr>
            <a:endParaRPr lang="en-US" sz="2200" dirty="0"/>
          </a:p>
          <a:p>
            <a:pPr marL="0" indent="0" algn="ctr">
              <a:spcBef>
                <a:spcPts val="0"/>
              </a:spcBef>
              <a:buNone/>
            </a:pPr>
            <a:r>
              <a:rPr lang="en-US" sz="3100" b="1" dirty="0"/>
              <a:t>JoAnn Hsueh</a:t>
            </a:r>
          </a:p>
          <a:p>
            <a:pPr marL="0" indent="0" algn="ctr">
              <a:spcBef>
                <a:spcPts val="0"/>
              </a:spcBef>
              <a:buNone/>
            </a:pPr>
            <a:r>
              <a:rPr lang="en-US" sz="2100" dirty="0"/>
              <a:t>MDRC</a:t>
            </a:r>
          </a:p>
          <a:p>
            <a:pPr marL="0" indent="0" algn="ctr">
              <a:spcBef>
                <a:spcPts val="0"/>
              </a:spcBef>
              <a:buNone/>
            </a:pPr>
            <a:r>
              <a:rPr lang="en-US" sz="2000" dirty="0">
                <a:hlinkClick r:id="rId4"/>
              </a:rPr>
              <a:t>joann.hsueh@mdrc.org</a:t>
            </a:r>
            <a:endParaRPr lang="en-US" sz="2000" dirty="0"/>
          </a:p>
          <a:p>
            <a:pPr marL="0" indent="0" algn="ctr">
              <a:spcBef>
                <a:spcPts val="0"/>
              </a:spcBef>
              <a:buNone/>
            </a:pPr>
            <a:endParaRPr lang="en-US" sz="2000" dirty="0"/>
          </a:p>
          <a:p>
            <a:pPr marL="0" indent="0" algn="ctr">
              <a:spcBef>
                <a:spcPts val="0"/>
              </a:spcBef>
              <a:buNone/>
            </a:pPr>
            <a:r>
              <a:rPr lang="en-US" sz="3100" b="1" dirty="0"/>
              <a:t>Jason Sachs</a:t>
            </a:r>
          </a:p>
          <a:p>
            <a:pPr marL="0" indent="0" algn="ctr">
              <a:spcBef>
                <a:spcPts val="0"/>
              </a:spcBef>
              <a:buNone/>
            </a:pPr>
            <a:r>
              <a:rPr lang="en-US" sz="2100" dirty="0"/>
              <a:t>Boston Public Schools</a:t>
            </a:r>
          </a:p>
          <a:p>
            <a:pPr marL="0" indent="0" algn="ctr">
              <a:spcBef>
                <a:spcPts val="0"/>
              </a:spcBef>
              <a:buNone/>
            </a:pPr>
            <a:r>
              <a:rPr lang="en-US" sz="2200" dirty="0">
                <a:hlinkClick r:id="rId5"/>
              </a:rPr>
              <a:t>jsachs@bostonpublicschools.org</a:t>
            </a:r>
            <a:endParaRPr lang="en-US" sz="2200" dirty="0"/>
          </a:p>
          <a:p>
            <a:pPr marL="0" indent="0" algn="ctr">
              <a:spcBef>
                <a:spcPts val="0"/>
              </a:spcBef>
              <a:buNone/>
            </a:pPr>
            <a:endParaRPr lang="en-US" sz="2200" dirty="0"/>
          </a:p>
          <a:p>
            <a:pPr marL="0" indent="0" algn="ctr">
              <a:spcBef>
                <a:spcPts val="0"/>
              </a:spcBef>
              <a:buNone/>
            </a:pPr>
            <a:r>
              <a:rPr lang="en-US" sz="3100" b="1" dirty="0"/>
              <a:t>Catherine Snow</a:t>
            </a:r>
          </a:p>
          <a:p>
            <a:pPr marL="0" indent="0" algn="ctr">
              <a:spcBef>
                <a:spcPts val="0"/>
              </a:spcBef>
              <a:buNone/>
            </a:pPr>
            <a:r>
              <a:rPr lang="en-US" sz="2100" dirty="0"/>
              <a:t>Harvard Graduate School of Education</a:t>
            </a:r>
          </a:p>
          <a:p>
            <a:pPr marL="0" indent="0" algn="ctr">
              <a:spcBef>
                <a:spcPts val="0"/>
              </a:spcBef>
              <a:buNone/>
            </a:pPr>
            <a:r>
              <a:rPr lang="en-US" sz="2200" dirty="0">
                <a:hlinkClick r:id="rId6"/>
              </a:rPr>
              <a:t>Catherine_snow@gse.harvard.edu</a:t>
            </a:r>
            <a:endParaRPr lang="en-US" sz="2200" dirty="0"/>
          </a:p>
          <a:p>
            <a:pPr marL="0" indent="0" algn="ctr">
              <a:spcBef>
                <a:spcPts val="0"/>
              </a:spcBef>
              <a:buNone/>
            </a:pPr>
            <a:endParaRPr lang="en-US" sz="2200" dirty="0"/>
          </a:p>
          <a:p>
            <a:pPr marL="0" indent="0" algn="ctr">
              <a:spcBef>
                <a:spcPts val="0"/>
              </a:spcBef>
              <a:buNone/>
            </a:pPr>
            <a:endParaRPr lang="en-US" sz="2200" dirty="0"/>
          </a:p>
          <a:p>
            <a:pPr marL="0" indent="0" algn="ctr">
              <a:spcBef>
                <a:spcPts val="0"/>
              </a:spcBef>
              <a:buNone/>
            </a:pPr>
            <a:endParaRPr lang="en-US" sz="2000" dirty="0"/>
          </a:p>
          <a:p>
            <a:pPr marL="0" indent="0" algn="ctr">
              <a:spcBef>
                <a:spcPts val="0"/>
              </a:spcBef>
              <a:buNone/>
            </a:pPr>
            <a:endParaRPr lang="en-US" sz="2400" dirty="0"/>
          </a:p>
          <a:p>
            <a:pPr marL="0" indent="0" algn="ctr">
              <a:spcBef>
                <a:spcPts val="0"/>
              </a:spcBef>
              <a:buNone/>
            </a:pPr>
            <a:endParaRPr lang="en-US" sz="2400" dirty="0"/>
          </a:p>
          <a:p>
            <a:pPr marL="0" indent="0" algn="ctr">
              <a:spcBef>
                <a:spcPts val="0"/>
              </a:spcBef>
              <a:buNone/>
            </a:pPr>
            <a:endParaRPr lang="en-US" sz="2400" dirty="0"/>
          </a:p>
        </p:txBody>
      </p:sp>
    </p:spTree>
    <p:extLst>
      <p:ext uri="{BB962C8B-B14F-4D97-AF65-F5344CB8AC3E}">
        <p14:creationId xmlns:p14="http://schemas.microsoft.com/office/powerpoint/2010/main" val="2899881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673331" y="2069729"/>
            <a:ext cx="7880466" cy="330859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69BD"/>
                </a:solidFill>
                <a:effectLst/>
                <a:uLnTx/>
                <a:uFillTx/>
                <a:latin typeface="Calibri" panose="020F0502020204030204" pitchFamily="34" charset="0"/>
                <a:ea typeface="+mn-ea"/>
                <a:cs typeface="Calibri" panose="020F0502020204030204" pitchFamily="34" charset="0"/>
              </a:rPr>
              <a:t>Understanding the effects of classroom processes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69BD"/>
                </a:solidFill>
                <a:effectLst/>
                <a:uLnTx/>
                <a:uFillTx/>
                <a:latin typeface="Calibri" panose="020F0502020204030204" pitchFamily="34" charset="0"/>
                <a:ea typeface="+mn-ea"/>
                <a:cs typeface="Calibri" panose="020F0502020204030204" pitchFamily="34" charset="0"/>
              </a:rPr>
              <a:t>on child outcomes in pre-kindergarten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0069BD"/>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0069BD"/>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9BD"/>
                </a:solidFill>
                <a:effectLst/>
                <a:uLnTx/>
                <a:uFillTx/>
                <a:latin typeface="Calibri" panose="020F0502020204030204" pitchFamily="34" charset="0"/>
                <a:ea typeface="+mn-ea"/>
                <a:cs typeface="Calibri" panose="020F0502020204030204" pitchFamily="34" charset="0"/>
              </a:rPr>
              <a:t>Robert C. Pianta, PhD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69BD"/>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srgbClr val="0069BD"/>
                </a:solidFill>
                <a:effectLst/>
                <a:uLnTx/>
                <a:uFillTx/>
                <a:latin typeface="Calibri" panose="020F0502020204030204" pitchFamily="34" charset="0"/>
                <a:ea typeface="+mn-ea"/>
                <a:cs typeface="Calibri" panose="020F0502020204030204" pitchFamily="34" charset="0"/>
              </a:rPr>
              <a:t>February 28, 2018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6607839" y="3724028"/>
            <a:ext cx="1514475" cy="1200150"/>
          </a:xfrm>
          <a:prstGeom prst="rect">
            <a:avLst/>
          </a:prstGeom>
        </p:spPr>
      </p:pic>
    </p:spTree>
    <p:extLst>
      <p:ext uri="{BB962C8B-B14F-4D97-AF65-F5344CB8AC3E}">
        <p14:creationId xmlns:p14="http://schemas.microsoft.com/office/powerpoint/2010/main" val="42090674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531" y="-125324"/>
            <a:ext cx="7886700" cy="1325563"/>
          </a:xfrm>
        </p:spPr>
        <p:txBody>
          <a:bodyPr/>
          <a:lstStyle/>
          <a:p>
            <a:pPr algn="ctr"/>
            <a:r>
              <a:rPr lang="en-US" dirty="0">
                <a:latin typeface="+mn-lt"/>
              </a:rPr>
              <a:t>Research Team </a:t>
            </a:r>
          </a:p>
        </p:txBody>
      </p:sp>
      <p:sp>
        <p:nvSpPr>
          <p:cNvPr id="3" name="Content Placeholder 2"/>
          <p:cNvSpPr>
            <a:spLocks noGrp="1"/>
          </p:cNvSpPr>
          <p:nvPr>
            <p:ph idx="1"/>
          </p:nvPr>
        </p:nvSpPr>
        <p:spPr>
          <a:xfrm>
            <a:off x="1657004" y="1078606"/>
            <a:ext cx="5284123" cy="5546638"/>
          </a:xfrm>
        </p:spPr>
        <p:txBody>
          <a:bodyPr numCol="1">
            <a:noAutofit/>
          </a:bodyPr>
          <a:lstStyle/>
          <a:p>
            <a:pPr marL="0" indent="0">
              <a:lnSpc>
                <a:spcPct val="100000"/>
              </a:lnSpc>
              <a:spcBef>
                <a:spcPts val="0"/>
              </a:spcBef>
              <a:spcAft>
                <a:spcPts val="600"/>
              </a:spcAft>
              <a:buNone/>
            </a:pPr>
            <a:r>
              <a:rPr lang="en-US" sz="2600" dirty="0">
                <a:solidFill>
                  <a:schemeClr val="tx1"/>
                </a:solidFill>
              </a:rPr>
              <a:t>Robert Pianta		</a:t>
            </a:r>
          </a:p>
          <a:p>
            <a:pPr marL="0" indent="0">
              <a:lnSpc>
                <a:spcPct val="100000"/>
              </a:lnSpc>
              <a:spcBef>
                <a:spcPts val="0"/>
              </a:spcBef>
              <a:spcAft>
                <a:spcPts val="600"/>
              </a:spcAft>
              <a:buNone/>
            </a:pPr>
            <a:r>
              <a:rPr lang="en-US" sz="2600" dirty="0">
                <a:solidFill>
                  <a:schemeClr val="tx1"/>
                </a:solidFill>
              </a:rPr>
              <a:t>Jessica Whittaker</a:t>
            </a:r>
          </a:p>
          <a:p>
            <a:pPr marL="0" indent="0">
              <a:lnSpc>
                <a:spcPct val="100000"/>
              </a:lnSpc>
              <a:spcBef>
                <a:spcPts val="0"/>
              </a:spcBef>
              <a:spcAft>
                <a:spcPts val="600"/>
              </a:spcAft>
              <a:buNone/>
            </a:pPr>
            <a:r>
              <a:rPr lang="en-US" sz="2600" dirty="0">
                <a:solidFill>
                  <a:schemeClr val="tx1"/>
                </a:solidFill>
              </a:rPr>
              <a:t>Ginny Vitiello</a:t>
            </a:r>
          </a:p>
          <a:p>
            <a:pPr marL="0" indent="0">
              <a:lnSpc>
                <a:spcPct val="100000"/>
              </a:lnSpc>
              <a:spcBef>
                <a:spcPts val="0"/>
              </a:spcBef>
              <a:spcAft>
                <a:spcPts val="600"/>
              </a:spcAft>
              <a:buNone/>
            </a:pPr>
            <a:r>
              <a:rPr lang="en-US" sz="2600" dirty="0">
                <a:solidFill>
                  <a:schemeClr val="tx1"/>
                </a:solidFill>
              </a:rPr>
              <a:t>Erik Ruzek</a:t>
            </a:r>
          </a:p>
          <a:p>
            <a:pPr marL="0" indent="0">
              <a:lnSpc>
                <a:spcPct val="100000"/>
              </a:lnSpc>
              <a:spcBef>
                <a:spcPts val="0"/>
              </a:spcBef>
              <a:spcAft>
                <a:spcPts val="600"/>
              </a:spcAft>
              <a:buNone/>
            </a:pPr>
            <a:r>
              <a:rPr lang="en-US" sz="2600" dirty="0">
                <a:solidFill>
                  <a:schemeClr val="tx1"/>
                </a:solidFill>
              </a:rPr>
              <a:t>Marcia Kraft-Sayer</a:t>
            </a:r>
          </a:p>
          <a:p>
            <a:pPr marL="0" indent="0">
              <a:lnSpc>
                <a:spcPct val="100000"/>
              </a:lnSpc>
              <a:spcBef>
                <a:spcPts val="0"/>
              </a:spcBef>
              <a:spcAft>
                <a:spcPts val="600"/>
              </a:spcAft>
              <a:buNone/>
            </a:pPr>
            <a:r>
              <a:rPr lang="en-US" sz="2600" dirty="0">
                <a:solidFill>
                  <a:schemeClr val="tx1"/>
                </a:solidFill>
              </a:rPr>
              <a:t>Brittany Kerr</a:t>
            </a:r>
          </a:p>
          <a:p>
            <a:pPr marL="0" indent="0">
              <a:lnSpc>
                <a:spcPct val="100000"/>
              </a:lnSpc>
              <a:spcBef>
                <a:spcPts val="0"/>
              </a:spcBef>
              <a:spcAft>
                <a:spcPts val="600"/>
              </a:spcAft>
              <a:buNone/>
            </a:pPr>
            <a:r>
              <a:rPr lang="en-US" sz="2600" dirty="0">
                <a:solidFill>
                  <a:schemeClr val="tx1"/>
                </a:solidFill>
              </a:rPr>
              <a:t>Laura </a:t>
            </a:r>
            <a:r>
              <a:rPr lang="en-US" sz="2600" dirty="0" err="1">
                <a:solidFill>
                  <a:schemeClr val="tx1"/>
                </a:solidFill>
              </a:rPr>
              <a:t>Helferstay</a:t>
            </a:r>
            <a:endParaRPr lang="en-US" sz="2600" dirty="0">
              <a:solidFill>
                <a:schemeClr val="tx1"/>
              </a:solidFill>
            </a:endParaRPr>
          </a:p>
          <a:p>
            <a:pPr marL="0" indent="0">
              <a:lnSpc>
                <a:spcPct val="100000"/>
              </a:lnSpc>
              <a:spcBef>
                <a:spcPts val="0"/>
              </a:spcBef>
              <a:spcAft>
                <a:spcPts val="600"/>
              </a:spcAft>
              <a:buNone/>
            </a:pPr>
            <a:r>
              <a:rPr lang="en-US" sz="2600" dirty="0">
                <a:solidFill>
                  <a:schemeClr val="tx1"/>
                </a:solidFill>
              </a:rPr>
              <a:t>Marianna </a:t>
            </a:r>
            <a:r>
              <a:rPr lang="en-US" sz="2600" dirty="0" err="1">
                <a:solidFill>
                  <a:schemeClr val="tx1"/>
                </a:solidFill>
              </a:rPr>
              <a:t>Lyulchenko</a:t>
            </a:r>
            <a:endParaRPr lang="en-US" sz="2600" dirty="0">
              <a:solidFill>
                <a:schemeClr val="tx1"/>
              </a:solidFill>
            </a:endParaRPr>
          </a:p>
          <a:p>
            <a:pPr marL="0" indent="0">
              <a:lnSpc>
                <a:spcPct val="100000"/>
              </a:lnSpc>
              <a:spcBef>
                <a:spcPts val="0"/>
              </a:spcBef>
              <a:spcAft>
                <a:spcPts val="600"/>
              </a:spcAft>
              <a:buNone/>
            </a:pPr>
            <a:r>
              <a:rPr lang="en-US" sz="2600" dirty="0">
                <a:solidFill>
                  <a:schemeClr val="tx1"/>
                </a:solidFill>
              </a:rPr>
              <a:t>Arya Ansari</a:t>
            </a:r>
          </a:p>
          <a:p>
            <a:pPr marL="0" indent="0">
              <a:lnSpc>
                <a:spcPct val="100000"/>
              </a:lnSpc>
              <a:spcBef>
                <a:spcPts val="0"/>
              </a:spcBef>
              <a:spcAft>
                <a:spcPts val="600"/>
              </a:spcAft>
              <a:buNone/>
            </a:pPr>
            <a:r>
              <a:rPr lang="en-US" sz="2600" dirty="0">
                <a:solidFill>
                  <a:schemeClr val="tx1"/>
                </a:solidFill>
              </a:rPr>
              <a:t>Tara Hofkens</a:t>
            </a:r>
          </a:p>
          <a:p>
            <a:pPr marL="0" indent="0">
              <a:lnSpc>
                <a:spcPct val="100000"/>
              </a:lnSpc>
              <a:spcBef>
                <a:spcPts val="0"/>
              </a:spcBef>
              <a:spcAft>
                <a:spcPts val="600"/>
              </a:spcAft>
              <a:buNone/>
            </a:pPr>
            <a:r>
              <a:rPr lang="en-US" sz="2600" dirty="0">
                <a:solidFill>
                  <a:schemeClr val="tx1"/>
                </a:solidFill>
              </a:rPr>
              <a:t>Partners: School district, IES, ELN</a:t>
            </a:r>
          </a:p>
          <a:p>
            <a:pPr marL="0" indent="0">
              <a:lnSpc>
                <a:spcPct val="100000"/>
              </a:lnSpc>
              <a:spcBef>
                <a:spcPts val="0"/>
              </a:spcBef>
              <a:spcAft>
                <a:spcPts val="600"/>
              </a:spcAft>
              <a:buNone/>
            </a:pPr>
            <a:endParaRPr lang="en-US" sz="260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0929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7A8C8B-3A20-43D4-8815-EFDCEC544276}"/>
              </a:ext>
            </a:extLst>
          </p:cNvPr>
          <p:cNvSpPr>
            <a:spLocks noGrp="1"/>
          </p:cNvSpPr>
          <p:nvPr>
            <p:ph type="title"/>
          </p:nvPr>
        </p:nvSpPr>
        <p:spPr>
          <a:xfrm>
            <a:off x="628650" y="121846"/>
            <a:ext cx="7886700" cy="868055"/>
          </a:xfrm>
        </p:spPr>
        <p:txBody>
          <a:bodyPr>
            <a:normAutofit/>
          </a:bodyPr>
          <a:lstStyle/>
          <a:p>
            <a:r>
              <a:rPr lang="en-US" sz="3600" dirty="0"/>
              <a:t>Symposium Agenda</a:t>
            </a:r>
          </a:p>
        </p:txBody>
      </p:sp>
      <p:sp>
        <p:nvSpPr>
          <p:cNvPr id="3" name="Content Placeholder 2">
            <a:extLst>
              <a:ext uri="{FF2B5EF4-FFF2-40B4-BE49-F238E27FC236}">
                <a16:creationId xmlns:a16="http://schemas.microsoft.com/office/drawing/2014/main" xmlns="" id="{0E3076E7-AB25-4C2B-8661-01ECD6915E21}"/>
              </a:ext>
            </a:extLst>
          </p:cNvPr>
          <p:cNvSpPr>
            <a:spLocks noGrp="1"/>
          </p:cNvSpPr>
          <p:nvPr>
            <p:ph idx="1"/>
          </p:nvPr>
        </p:nvSpPr>
        <p:spPr>
          <a:xfrm>
            <a:off x="435703" y="1112229"/>
            <a:ext cx="8330791" cy="5318388"/>
          </a:xfrm>
        </p:spPr>
        <p:txBody>
          <a:bodyPr>
            <a:normAutofit fontScale="92500"/>
          </a:bodyPr>
          <a:lstStyle/>
          <a:p>
            <a:pPr>
              <a:lnSpc>
                <a:spcPts val="2040"/>
              </a:lnSpc>
              <a:spcBef>
                <a:spcPts val="0"/>
              </a:spcBef>
            </a:pPr>
            <a:r>
              <a:rPr lang="en-US" sz="1600" dirty="0">
                <a:solidFill>
                  <a:schemeClr val="accent1">
                    <a:lumMod val="75000"/>
                  </a:schemeClr>
                </a:solidFill>
                <a:latin typeface="Gotham-Book"/>
              </a:rPr>
              <a:t>Paper 1:</a:t>
            </a:r>
            <a:r>
              <a:rPr lang="en-US" sz="1600" dirty="0">
                <a:latin typeface="Gotham-Book"/>
              </a:rPr>
              <a:t> Pre-Kindergarten Classroom Characteristics and Pre-Kindergarten Gains of Children Living in Rural Areas</a:t>
            </a:r>
          </a:p>
          <a:p>
            <a:pPr marL="457200" lvl="1" indent="0">
              <a:lnSpc>
                <a:spcPts val="2040"/>
              </a:lnSpc>
              <a:spcBef>
                <a:spcPts val="0"/>
              </a:spcBef>
              <a:buNone/>
            </a:pPr>
            <a:r>
              <a:rPr lang="en-US" sz="1600" i="1" dirty="0">
                <a:latin typeface="Gotham-Book"/>
              </a:rPr>
              <a:t>University of North Carolina – Chapel Hill (Irina Mokrova, Margaret Burchinal, Mary Bratsch-Hines, &amp; Ellen Peisner-Feinberg)</a:t>
            </a:r>
          </a:p>
          <a:p>
            <a:pPr marL="457200" lvl="1" indent="0">
              <a:lnSpc>
                <a:spcPts val="2040"/>
              </a:lnSpc>
              <a:spcBef>
                <a:spcPts val="0"/>
              </a:spcBef>
              <a:buNone/>
            </a:pPr>
            <a:endParaRPr lang="en-US" sz="1600" i="1" dirty="0">
              <a:latin typeface="Gotham-Book"/>
            </a:endParaRPr>
          </a:p>
          <a:p>
            <a:pPr>
              <a:lnSpc>
                <a:spcPts val="2040"/>
              </a:lnSpc>
              <a:spcBef>
                <a:spcPts val="0"/>
              </a:spcBef>
            </a:pPr>
            <a:r>
              <a:rPr lang="en-US" sz="1600" dirty="0">
                <a:solidFill>
                  <a:schemeClr val="accent1">
                    <a:lumMod val="75000"/>
                  </a:schemeClr>
                </a:solidFill>
                <a:latin typeface="Gotham-Book"/>
              </a:rPr>
              <a:t>Paper 2:</a:t>
            </a:r>
            <a:r>
              <a:rPr lang="en-US" sz="1600" dirty="0">
                <a:latin typeface="Gotham-Book"/>
              </a:rPr>
              <a:t> How Does Quality of Curricular Implementation Support Diverse Children’s Skills in Pre-Kindergarten? Evidence from Boston</a:t>
            </a:r>
          </a:p>
          <a:p>
            <a:pPr marL="457200" lvl="1" indent="0">
              <a:lnSpc>
                <a:spcPts val="2040"/>
              </a:lnSpc>
              <a:spcBef>
                <a:spcPts val="0"/>
              </a:spcBef>
              <a:buNone/>
            </a:pPr>
            <a:r>
              <a:rPr lang="en-US" sz="1600" i="1" dirty="0">
                <a:latin typeface="Gotham-Book"/>
              </a:rPr>
              <a:t>MDRC/University of Michigan (Meghan McCormick, Michelle Maier, Christina Weiland, JoAnn Hsueh, Jason Sachs, &amp; Catherine Snow)</a:t>
            </a:r>
          </a:p>
          <a:p>
            <a:pPr marL="457200" lvl="1" indent="0">
              <a:lnSpc>
                <a:spcPts val="2040"/>
              </a:lnSpc>
              <a:spcBef>
                <a:spcPts val="0"/>
              </a:spcBef>
              <a:buNone/>
            </a:pPr>
            <a:endParaRPr lang="en-US" sz="1600" i="1" dirty="0">
              <a:latin typeface="Gotham-Book"/>
            </a:endParaRPr>
          </a:p>
          <a:p>
            <a:pPr>
              <a:lnSpc>
                <a:spcPts val="2040"/>
              </a:lnSpc>
              <a:spcBef>
                <a:spcPts val="0"/>
              </a:spcBef>
            </a:pPr>
            <a:r>
              <a:rPr lang="en-US" sz="1600" dirty="0">
                <a:solidFill>
                  <a:schemeClr val="accent1">
                    <a:lumMod val="75000"/>
                  </a:schemeClr>
                </a:solidFill>
                <a:latin typeface="Gotham-Book"/>
              </a:rPr>
              <a:t>Paper 3:</a:t>
            </a:r>
            <a:r>
              <a:rPr lang="en-US" sz="1600" dirty="0">
                <a:latin typeface="Gotham-Book"/>
              </a:rPr>
              <a:t> Understanding the Effects of Classroom Processes on Child Outcomes in Pre-Kindergarten</a:t>
            </a:r>
          </a:p>
          <a:p>
            <a:pPr marL="457200" lvl="1" indent="0">
              <a:lnSpc>
                <a:spcPts val="2040"/>
              </a:lnSpc>
              <a:spcBef>
                <a:spcPts val="0"/>
              </a:spcBef>
              <a:buNone/>
            </a:pPr>
            <a:r>
              <a:rPr lang="en-US" sz="1600" i="1" dirty="0">
                <a:latin typeface="Gotham-Book"/>
              </a:rPr>
              <a:t>University of Virginia (Robert Pianta, Jessica Whittaker, Virginia </a:t>
            </a:r>
            <a:r>
              <a:rPr lang="en-US" sz="1600" i="1" dirty="0" err="1">
                <a:latin typeface="Gotham-Book"/>
              </a:rPr>
              <a:t>Vitiello</a:t>
            </a:r>
            <a:r>
              <a:rPr lang="en-US" sz="1600" i="1" dirty="0">
                <a:latin typeface="Gotham-Book"/>
              </a:rPr>
              <a:t>, Erik </a:t>
            </a:r>
            <a:r>
              <a:rPr lang="en-US" sz="1600" i="1" dirty="0" err="1">
                <a:latin typeface="Gotham-Book"/>
              </a:rPr>
              <a:t>Ruzek</a:t>
            </a:r>
            <a:r>
              <a:rPr lang="en-US" sz="1600" i="1" dirty="0">
                <a:latin typeface="Gotham-Book"/>
              </a:rPr>
              <a:t>, Arya Ansari, &amp; Tara </a:t>
            </a:r>
            <a:r>
              <a:rPr lang="en-US" sz="1600" i="1" dirty="0" err="1">
                <a:latin typeface="Gotham-Book"/>
              </a:rPr>
              <a:t>Hofkens</a:t>
            </a:r>
            <a:r>
              <a:rPr lang="en-US" sz="1600" i="1" dirty="0">
                <a:latin typeface="Gotham-Book"/>
              </a:rPr>
              <a:t>)</a:t>
            </a:r>
          </a:p>
          <a:p>
            <a:pPr marL="457200" lvl="1" indent="0">
              <a:lnSpc>
                <a:spcPts val="2040"/>
              </a:lnSpc>
              <a:spcBef>
                <a:spcPts val="0"/>
              </a:spcBef>
              <a:buNone/>
            </a:pPr>
            <a:endParaRPr lang="en-US" sz="1600" i="1" dirty="0">
              <a:latin typeface="Gotham-Book"/>
            </a:endParaRPr>
          </a:p>
          <a:p>
            <a:pPr>
              <a:lnSpc>
                <a:spcPts val="2040"/>
              </a:lnSpc>
              <a:spcBef>
                <a:spcPts val="0"/>
              </a:spcBef>
            </a:pPr>
            <a:r>
              <a:rPr lang="en-US" sz="1600" dirty="0">
                <a:solidFill>
                  <a:schemeClr val="accent1">
                    <a:lumMod val="75000"/>
                  </a:schemeClr>
                </a:solidFill>
                <a:latin typeface="Gotham-Book"/>
              </a:rPr>
              <a:t>Paper 4: </a:t>
            </a:r>
            <a:r>
              <a:rPr lang="en-US" sz="1600" dirty="0">
                <a:latin typeface="Gotham-Book"/>
              </a:rPr>
              <a:t>Classroom Quality and Classroom Network Structure Predicting Student Outcomes</a:t>
            </a:r>
          </a:p>
          <a:p>
            <a:pPr marL="457200" lvl="1" indent="0">
              <a:lnSpc>
                <a:spcPts val="2040"/>
              </a:lnSpc>
              <a:spcBef>
                <a:spcPts val="0"/>
              </a:spcBef>
              <a:buNone/>
            </a:pPr>
            <a:r>
              <a:rPr lang="en-US" sz="1600" i="1" dirty="0">
                <a:latin typeface="Gotham-Book"/>
              </a:rPr>
              <a:t>Ohio State University (Jessica Logan Kelly Purtell, Tzu-Jung Lin, &amp; Laura Justice)</a:t>
            </a:r>
          </a:p>
          <a:p>
            <a:pPr marL="457200" lvl="1" indent="0">
              <a:lnSpc>
                <a:spcPts val="2040"/>
              </a:lnSpc>
              <a:spcBef>
                <a:spcPts val="0"/>
              </a:spcBef>
              <a:buNone/>
            </a:pPr>
            <a:endParaRPr lang="en-US" sz="1600" i="1" dirty="0">
              <a:latin typeface="Gotham-Book"/>
            </a:endParaRPr>
          </a:p>
          <a:p>
            <a:pPr>
              <a:lnSpc>
                <a:spcPts val="2040"/>
              </a:lnSpc>
              <a:spcBef>
                <a:spcPts val="0"/>
              </a:spcBef>
            </a:pPr>
            <a:r>
              <a:rPr lang="en-US" sz="1600" dirty="0">
                <a:solidFill>
                  <a:schemeClr val="accent1">
                    <a:lumMod val="75000"/>
                  </a:schemeClr>
                </a:solidFill>
                <a:latin typeface="Gotham-Book"/>
              </a:rPr>
              <a:t>Discussant</a:t>
            </a:r>
          </a:p>
          <a:p>
            <a:pPr marL="457200" lvl="1" indent="0">
              <a:lnSpc>
                <a:spcPts val="2040"/>
              </a:lnSpc>
              <a:spcBef>
                <a:spcPts val="0"/>
              </a:spcBef>
              <a:buNone/>
            </a:pPr>
            <a:r>
              <a:rPr lang="en-US" sz="1600" i="1" dirty="0">
                <a:latin typeface="Gotham-Book"/>
              </a:rPr>
              <a:t>Carol Connor (University of California-Irvine)</a:t>
            </a:r>
          </a:p>
          <a:p>
            <a:pPr marL="457200" lvl="1" indent="0">
              <a:lnSpc>
                <a:spcPts val="2040"/>
              </a:lnSpc>
              <a:spcBef>
                <a:spcPts val="0"/>
              </a:spcBef>
              <a:buNone/>
            </a:pPr>
            <a:endParaRPr lang="en-US" sz="1600" dirty="0">
              <a:latin typeface="Gotham-Book"/>
            </a:endParaRPr>
          </a:p>
        </p:txBody>
      </p:sp>
    </p:spTree>
    <p:extLst>
      <p:ext uri="{BB962C8B-B14F-4D97-AF65-F5344CB8AC3E}">
        <p14:creationId xmlns:p14="http://schemas.microsoft.com/office/powerpoint/2010/main" val="40388811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02" y="365126"/>
            <a:ext cx="7886700" cy="1325563"/>
          </a:xfrm>
        </p:spPr>
        <p:txBody>
          <a:bodyPr/>
          <a:lstStyle/>
          <a:p>
            <a:pPr algn="ctr"/>
            <a:r>
              <a:rPr lang="en-US" dirty="0">
                <a:latin typeface="+mn-lt"/>
              </a:rPr>
              <a:t>FP3 – Pre-K Year Early Results</a:t>
            </a:r>
          </a:p>
        </p:txBody>
      </p:sp>
      <p:sp>
        <p:nvSpPr>
          <p:cNvPr id="3" name="Content Placeholder 2"/>
          <p:cNvSpPr>
            <a:spLocks noGrp="1"/>
          </p:cNvSpPr>
          <p:nvPr>
            <p:ph idx="1"/>
          </p:nvPr>
        </p:nvSpPr>
        <p:spPr>
          <a:xfrm>
            <a:off x="767551" y="1449471"/>
            <a:ext cx="8369960" cy="4917303"/>
          </a:xfrm>
        </p:spPr>
        <p:txBody>
          <a:bodyPr>
            <a:normAutofit/>
          </a:bodyPr>
          <a:lstStyle/>
          <a:p>
            <a:pPr marL="0" indent="0">
              <a:buNone/>
            </a:pPr>
            <a:endParaRPr lang="en-US" dirty="0">
              <a:solidFill>
                <a:schemeClr val="tx1"/>
              </a:solidFill>
            </a:endParaRPr>
          </a:p>
          <a:p>
            <a:pPr>
              <a:lnSpc>
                <a:spcPct val="110000"/>
              </a:lnSpc>
              <a:spcBef>
                <a:spcPts val="0"/>
              </a:spcBef>
              <a:spcAft>
                <a:spcPts val="1200"/>
              </a:spcAft>
              <a:buFont typeface="Arial"/>
              <a:buChar char="•"/>
            </a:pPr>
            <a:r>
              <a:rPr lang="en-US" dirty="0">
                <a:solidFill>
                  <a:schemeClr val="tx1"/>
                </a:solidFill>
              </a:rPr>
              <a:t>Sample information</a:t>
            </a:r>
          </a:p>
          <a:p>
            <a:pPr>
              <a:lnSpc>
                <a:spcPct val="110000"/>
              </a:lnSpc>
              <a:spcBef>
                <a:spcPts val="0"/>
              </a:spcBef>
              <a:spcAft>
                <a:spcPts val="1200"/>
              </a:spcAft>
              <a:buFont typeface="Arial"/>
              <a:buChar char="•"/>
            </a:pPr>
            <a:r>
              <a:rPr lang="en-US" dirty="0">
                <a:solidFill>
                  <a:schemeClr val="tx1"/>
                </a:solidFill>
              </a:rPr>
              <a:t>Descriptions of classroom practices and opportunity</a:t>
            </a:r>
          </a:p>
          <a:p>
            <a:pPr>
              <a:lnSpc>
                <a:spcPct val="110000"/>
              </a:lnSpc>
              <a:spcBef>
                <a:spcPts val="0"/>
              </a:spcBef>
              <a:spcAft>
                <a:spcPts val="1200"/>
              </a:spcAft>
              <a:buFont typeface="Arial"/>
              <a:buChar char="•"/>
            </a:pPr>
            <a:r>
              <a:rPr lang="en-US" dirty="0">
                <a:solidFill>
                  <a:schemeClr val="tx1"/>
                </a:solidFill>
              </a:rPr>
              <a:t>Early results from outcome analyses</a:t>
            </a:r>
          </a:p>
          <a:p>
            <a:pPr>
              <a:lnSpc>
                <a:spcPct val="110000"/>
              </a:lnSpc>
              <a:spcBef>
                <a:spcPts val="0"/>
              </a:spcBef>
              <a:spcAft>
                <a:spcPts val="1200"/>
              </a:spcAft>
              <a:buFont typeface="Arial"/>
              <a:buChar char="•"/>
            </a:pPr>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0105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36" y="0"/>
            <a:ext cx="7886700" cy="1325563"/>
          </a:xfrm>
        </p:spPr>
        <p:txBody>
          <a:bodyPr/>
          <a:lstStyle/>
          <a:p>
            <a:pPr algn="ctr"/>
            <a:r>
              <a:rPr lang="en-US" dirty="0">
                <a:latin typeface="+mn-lt"/>
              </a:rPr>
              <a:t>Study Context</a:t>
            </a:r>
          </a:p>
        </p:txBody>
      </p:sp>
      <p:sp>
        <p:nvSpPr>
          <p:cNvPr id="3" name="Content Placeholder 2"/>
          <p:cNvSpPr>
            <a:spLocks noGrp="1"/>
          </p:cNvSpPr>
          <p:nvPr>
            <p:ph idx="1"/>
          </p:nvPr>
        </p:nvSpPr>
        <p:spPr>
          <a:xfrm>
            <a:off x="221326" y="1168918"/>
            <a:ext cx="8922674" cy="5315009"/>
          </a:xfrm>
        </p:spPr>
        <p:txBody>
          <a:bodyPr>
            <a:normAutofit/>
          </a:bodyPr>
          <a:lstStyle/>
          <a:p>
            <a:pPr>
              <a:lnSpc>
                <a:spcPct val="110000"/>
              </a:lnSpc>
              <a:spcBef>
                <a:spcPts val="0"/>
              </a:spcBef>
              <a:spcAft>
                <a:spcPts val="600"/>
              </a:spcAft>
            </a:pPr>
            <a:r>
              <a:rPr lang="en-US" dirty="0">
                <a:solidFill>
                  <a:schemeClr val="tx1"/>
                </a:solidFill>
              </a:rPr>
              <a:t>Large county in urban ring</a:t>
            </a:r>
          </a:p>
          <a:p>
            <a:pPr>
              <a:lnSpc>
                <a:spcPct val="110000"/>
              </a:lnSpc>
              <a:spcBef>
                <a:spcPts val="0"/>
              </a:spcBef>
              <a:spcAft>
                <a:spcPts val="600"/>
              </a:spcAft>
            </a:pPr>
            <a:r>
              <a:rPr lang="en-US" dirty="0">
                <a:solidFill>
                  <a:schemeClr val="tx1"/>
                </a:solidFill>
              </a:rPr>
              <a:t>Economically, ethnically, racially, linguistically diverse</a:t>
            </a:r>
          </a:p>
          <a:p>
            <a:pPr>
              <a:lnSpc>
                <a:spcPct val="110000"/>
              </a:lnSpc>
            </a:pPr>
            <a:r>
              <a:rPr lang="en-US" dirty="0">
                <a:solidFill>
                  <a:schemeClr val="tx1"/>
                </a:solidFill>
              </a:rPr>
              <a:t>15+ years experience operating two pre-k program types</a:t>
            </a:r>
          </a:p>
          <a:p>
            <a:pPr lvl="1">
              <a:lnSpc>
                <a:spcPct val="110000"/>
              </a:lnSpc>
            </a:pPr>
            <a:r>
              <a:rPr lang="en-US" dirty="0">
                <a:solidFill>
                  <a:schemeClr val="tx1"/>
                </a:solidFill>
              </a:rPr>
              <a:t>Programs for 4-year-olds in public schools, run by schools</a:t>
            </a:r>
          </a:p>
          <a:p>
            <a:pPr lvl="1">
              <a:lnSpc>
                <a:spcPct val="110000"/>
              </a:lnSpc>
            </a:pPr>
            <a:r>
              <a:rPr lang="en-US" dirty="0">
                <a:solidFill>
                  <a:schemeClr val="tx1"/>
                </a:solidFill>
              </a:rPr>
              <a:t>Programs operated in community-based centers, including HS and community child care</a:t>
            </a:r>
          </a:p>
          <a:p>
            <a:pPr>
              <a:lnSpc>
                <a:spcPct val="110000"/>
              </a:lnSpc>
            </a:pPr>
            <a:r>
              <a:rPr lang="en-US" dirty="0">
                <a:solidFill>
                  <a:schemeClr val="tx1"/>
                </a:solidFill>
              </a:rPr>
              <a:t>Experienced teaching staff</a:t>
            </a:r>
          </a:p>
          <a:p>
            <a:pPr lvl="2">
              <a:lnSpc>
                <a:spcPct val="110000"/>
              </a:lnSpc>
            </a:pPr>
            <a:r>
              <a:rPr lang="en-US" dirty="0">
                <a:solidFill>
                  <a:schemeClr val="tx1"/>
                </a:solidFill>
              </a:rPr>
              <a:t>Mean years of education: 16.8</a:t>
            </a:r>
          </a:p>
          <a:p>
            <a:pPr lvl="2">
              <a:lnSpc>
                <a:spcPct val="110000"/>
              </a:lnSpc>
            </a:pPr>
            <a:r>
              <a:rPr lang="en-US" dirty="0">
                <a:solidFill>
                  <a:schemeClr val="tx1"/>
                </a:solidFill>
              </a:rPr>
              <a:t>39% have a major in EC</a:t>
            </a:r>
          </a:p>
          <a:p>
            <a:pPr lvl="2">
              <a:lnSpc>
                <a:spcPct val="110000"/>
              </a:lnSpc>
            </a:pPr>
            <a:r>
              <a:rPr lang="en-US" dirty="0">
                <a:solidFill>
                  <a:schemeClr val="tx1"/>
                </a:solidFill>
              </a:rPr>
              <a:t>Mean years teaching experience: 15.6</a:t>
            </a:r>
          </a:p>
          <a:p>
            <a:pPr lvl="2">
              <a:lnSpc>
                <a:spcPct val="110000"/>
              </a:lnSpc>
            </a:pPr>
            <a:r>
              <a:rPr lang="en-US" dirty="0">
                <a:solidFill>
                  <a:schemeClr val="tx1"/>
                </a:solidFill>
              </a:rPr>
              <a:t>43% of teaching staff non-white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26786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0"/>
            <a:ext cx="7886700" cy="1325563"/>
          </a:xfrm>
        </p:spPr>
        <p:txBody>
          <a:bodyPr/>
          <a:lstStyle/>
          <a:p>
            <a:pPr algn="ctr"/>
            <a:r>
              <a:rPr lang="en-US" dirty="0">
                <a:latin typeface="+mn-lt"/>
              </a:rPr>
              <a:t>Pre-k – K Procedures</a:t>
            </a:r>
          </a:p>
        </p:txBody>
      </p:sp>
      <p:sp>
        <p:nvSpPr>
          <p:cNvPr id="3" name="Content Placeholder 2"/>
          <p:cNvSpPr>
            <a:spLocks noGrp="1"/>
          </p:cNvSpPr>
          <p:nvPr>
            <p:ph idx="1"/>
          </p:nvPr>
        </p:nvSpPr>
        <p:spPr>
          <a:xfrm>
            <a:off x="628649" y="1393362"/>
            <a:ext cx="8049837" cy="5018175"/>
          </a:xfrm>
        </p:spPr>
        <p:txBody>
          <a:bodyPr/>
          <a:lstStyle/>
          <a:p>
            <a:pPr>
              <a:lnSpc>
                <a:spcPct val="100000"/>
              </a:lnSpc>
              <a:spcBef>
                <a:spcPts val="0"/>
              </a:spcBef>
              <a:spcAft>
                <a:spcPts val="1200"/>
              </a:spcAft>
            </a:pPr>
            <a:r>
              <a:rPr lang="en-US" dirty="0">
                <a:solidFill>
                  <a:schemeClr val="tx1"/>
                </a:solidFill>
              </a:rPr>
              <a:t>Recruited teachers, schools, families</a:t>
            </a:r>
          </a:p>
          <a:p>
            <a:pPr>
              <a:lnSpc>
                <a:spcPct val="100000"/>
              </a:lnSpc>
              <a:spcBef>
                <a:spcPts val="0"/>
              </a:spcBef>
              <a:spcAft>
                <a:spcPts val="1200"/>
              </a:spcAft>
            </a:pPr>
            <a:r>
              <a:rPr lang="en-US" dirty="0">
                <a:solidFill>
                  <a:schemeClr val="tx1"/>
                </a:solidFill>
              </a:rPr>
              <a:t>Assess children’s skills fall and spring</a:t>
            </a:r>
          </a:p>
          <a:p>
            <a:pPr>
              <a:lnSpc>
                <a:spcPct val="100000"/>
              </a:lnSpc>
              <a:spcBef>
                <a:spcPts val="0"/>
              </a:spcBef>
              <a:spcAft>
                <a:spcPts val="1200"/>
              </a:spcAft>
            </a:pPr>
            <a:r>
              <a:rPr lang="en-US" dirty="0">
                <a:solidFill>
                  <a:schemeClr val="tx1"/>
                </a:solidFill>
              </a:rPr>
              <a:t>Observe classrooms </a:t>
            </a:r>
          </a:p>
          <a:p>
            <a:pPr>
              <a:lnSpc>
                <a:spcPct val="100000"/>
              </a:lnSpc>
              <a:spcBef>
                <a:spcPts val="0"/>
              </a:spcBef>
              <a:spcAft>
                <a:spcPts val="1200"/>
              </a:spcAft>
            </a:pPr>
            <a:r>
              <a:rPr lang="en-US" dirty="0">
                <a:solidFill>
                  <a:schemeClr val="tx1"/>
                </a:solidFill>
              </a:rPr>
              <a:t>Recruit all eligible children in any pre-k classroom with more than five such children</a:t>
            </a:r>
          </a:p>
          <a:p>
            <a:pPr>
              <a:lnSpc>
                <a:spcPct val="100000"/>
              </a:lnSpc>
              <a:spcBef>
                <a:spcPts val="0"/>
              </a:spcBef>
              <a:spcAft>
                <a:spcPts val="1200"/>
              </a:spcAft>
            </a:pPr>
            <a:r>
              <a:rPr lang="en-US" dirty="0">
                <a:solidFill>
                  <a:schemeClr val="tx1"/>
                </a:solidFill>
              </a:rPr>
              <a:t>Teachers/classrooms enrolled: 115</a:t>
            </a:r>
          </a:p>
          <a:p>
            <a:pPr>
              <a:lnSpc>
                <a:spcPct val="100000"/>
              </a:lnSpc>
              <a:spcBef>
                <a:spcPts val="0"/>
              </a:spcBef>
              <a:spcAft>
                <a:spcPts val="1200"/>
              </a:spcAft>
            </a:pPr>
            <a:r>
              <a:rPr lang="en-US" dirty="0">
                <a:solidFill>
                  <a:schemeClr val="tx1"/>
                </a:solidFill>
              </a:rPr>
              <a:t>Children/families enrolled:  1,575</a:t>
            </a:r>
          </a:p>
          <a:p>
            <a:pPr>
              <a:lnSpc>
                <a:spcPct val="100000"/>
              </a:lnSpc>
              <a:spcBef>
                <a:spcPts val="0"/>
              </a:spcBef>
              <a:spcAft>
                <a:spcPts val="1200"/>
              </a:spcAft>
            </a:pPr>
            <a:r>
              <a:rPr lang="en-US" dirty="0">
                <a:solidFill>
                  <a:schemeClr val="tx1"/>
                </a:solidFill>
              </a:rPr>
              <a:t>Exclude children with IEPs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79183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094" y="0"/>
            <a:ext cx="7886700" cy="1325563"/>
          </a:xfrm>
        </p:spPr>
        <p:txBody>
          <a:bodyPr/>
          <a:lstStyle/>
          <a:p>
            <a:pPr algn="ctr"/>
            <a:r>
              <a:rPr lang="en-US" dirty="0">
                <a:latin typeface="Calibri"/>
              </a:rPr>
              <a:t>Children’s Race/Ethnicity</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Chart 5"/>
          <p:cNvGraphicFramePr/>
          <p:nvPr>
            <p:extLst/>
          </p:nvPr>
        </p:nvGraphicFramePr>
        <p:xfrm>
          <a:off x="739834" y="1005840"/>
          <a:ext cx="7198822" cy="5405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50730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151" y="15991"/>
            <a:ext cx="7886700" cy="1325563"/>
          </a:xfrm>
        </p:spPr>
        <p:txBody>
          <a:bodyPr>
            <a:normAutofit/>
          </a:bodyPr>
          <a:lstStyle/>
          <a:p>
            <a:pPr algn="ctr"/>
            <a:r>
              <a:rPr lang="en-US" sz="4000" dirty="0">
                <a:latin typeface="Calibri" panose="020F0502020204030204" pitchFamily="34" charset="0"/>
                <a:cs typeface="Calibri" panose="020F0502020204030204" pitchFamily="34" charset="0"/>
              </a:rPr>
              <a:t>Primary Language Spoken at Home </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Chart 5"/>
          <p:cNvGraphicFramePr/>
          <p:nvPr>
            <p:extLst/>
          </p:nvPr>
        </p:nvGraphicFramePr>
        <p:xfrm>
          <a:off x="182880" y="997527"/>
          <a:ext cx="8753302" cy="53533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31601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03" y="-183514"/>
            <a:ext cx="7886700" cy="1325563"/>
          </a:xfrm>
        </p:spPr>
        <p:txBody>
          <a:bodyPr/>
          <a:lstStyle/>
          <a:p>
            <a:pPr algn="ctr"/>
            <a:r>
              <a:rPr lang="en-US" dirty="0">
                <a:latin typeface="+mn-lt"/>
              </a:rPr>
              <a:t>Characteristics by Program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0037496"/>
              </p:ext>
            </p:extLst>
          </p:nvPr>
        </p:nvGraphicFramePr>
        <p:xfrm>
          <a:off x="457203" y="1025671"/>
          <a:ext cx="7838901" cy="5166777"/>
        </p:xfrm>
        <a:graphic>
          <a:graphicData uri="http://schemas.openxmlformats.org/drawingml/2006/table">
            <a:tbl>
              <a:tblPr firstRow="1" bandRow="1">
                <a:tableStyleId>{3B4B98B0-60AC-42C2-AFA5-B58CD77FA1E5}</a:tableStyleId>
              </a:tblPr>
              <a:tblGrid>
                <a:gridCol w="2612967">
                  <a:extLst>
                    <a:ext uri="{9D8B030D-6E8A-4147-A177-3AD203B41FA5}">
                      <a16:colId xmlns:a16="http://schemas.microsoft.com/office/drawing/2014/main" xmlns="" val="1353717762"/>
                    </a:ext>
                  </a:extLst>
                </a:gridCol>
                <a:gridCol w="2612967">
                  <a:extLst>
                    <a:ext uri="{9D8B030D-6E8A-4147-A177-3AD203B41FA5}">
                      <a16:colId xmlns:a16="http://schemas.microsoft.com/office/drawing/2014/main" xmlns="" val="84310635"/>
                    </a:ext>
                  </a:extLst>
                </a:gridCol>
                <a:gridCol w="2612967">
                  <a:extLst>
                    <a:ext uri="{9D8B030D-6E8A-4147-A177-3AD203B41FA5}">
                      <a16:colId xmlns:a16="http://schemas.microsoft.com/office/drawing/2014/main" xmlns="" val="528446661"/>
                    </a:ext>
                  </a:extLst>
                </a:gridCol>
              </a:tblGrid>
              <a:tr h="483712">
                <a:tc>
                  <a:txBody>
                    <a:bodyPr/>
                    <a:lstStyle/>
                    <a:p>
                      <a:endParaRPr lang="en-US" sz="2000" dirty="0"/>
                    </a:p>
                  </a:txBody>
                  <a:tcPr/>
                </a:tc>
                <a:tc>
                  <a:txBody>
                    <a:bodyPr/>
                    <a:lstStyle/>
                    <a:p>
                      <a:pPr algn="ctr"/>
                      <a:r>
                        <a:rPr lang="en-US" sz="1800" dirty="0"/>
                        <a:t>Public School Pre-K</a:t>
                      </a:r>
                    </a:p>
                  </a:txBody>
                  <a:tcPr/>
                </a:tc>
                <a:tc>
                  <a:txBody>
                    <a:bodyPr/>
                    <a:lstStyle/>
                    <a:p>
                      <a:pPr algn="ctr"/>
                      <a:r>
                        <a:rPr lang="en-US" sz="1800" dirty="0"/>
                        <a:t>Community-Based</a:t>
                      </a:r>
                      <a:r>
                        <a:rPr lang="en-US" sz="1800" baseline="0" dirty="0"/>
                        <a:t> </a:t>
                      </a:r>
                      <a:endParaRPr lang="en-US" sz="1800" dirty="0"/>
                    </a:p>
                  </a:txBody>
                  <a:tcPr/>
                </a:tc>
                <a:extLst>
                  <a:ext uri="{0D108BD9-81ED-4DB2-BD59-A6C34878D82A}">
                    <a16:rowId xmlns:a16="http://schemas.microsoft.com/office/drawing/2014/main" xmlns="" val="351529228"/>
                  </a:ext>
                </a:extLst>
              </a:tr>
              <a:tr h="409295">
                <a:tc>
                  <a:txBody>
                    <a:bodyPr/>
                    <a:lstStyle/>
                    <a:p>
                      <a:endParaRPr lang="en-US" sz="1800" b="1" dirty="0"/>
                    </a:p>
                  </a:txBody>
                  <a:tcPr/>
                </a:tc>
                <a:tc>
                  <a:txBody>
                    <a:bodyPr/>
                    <a:lstStyle/>
                    <a:p>
                      <a:pPr algn="ctr"/>
                      <a:r>
                        <a:rPr lang="en-US" sz="1600" dirty="0"/>
                        <a:t>Mean/Percent</a:t>
                      </a:r>
                      <a:endParaRPr lang="en-US" sz="16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Mean/Percent</a:t>
                      </a:r>
                      <a:endParaRPr lang="en-US" sz="1600" b="1" dirty="0"/>
                    </a:p>
                  </a:txBody>
                  <a:tcPr/>
                </a:tc>
                <a:extLst>
                  <a:ext uri="{0D108BD9-81ED-4DB2-BD59-A6C34878D82A}">
                    <a16:rowId xmlns:a16="http://schemas.microsoft.com/office/drawing/2014/main" xmlns="" val="1565037998"/>
                  </a:ext>
                </a:extLst>
              </a:tr>
              <a:tr h="427377">
                <a:tc>
                  <a:txBody>
                    <a:bodyPr/>
                    <a:lstStyle/>
                    <a:p>
                      <a:r>
                        <a:rPr lang="en-US" sz="1800" dirty="0"/>
                        <a:t>Hispanic</a:t>
                      </a:r>
                      <a:endParaRPr lang="en-US" sz="1800" b="1" dirty="0"/>
                    </a:p>
                  </a:txBody>
                  <a:tcPr/>
                </a:tc>
                <a:tc>
                  <a:txBody>
                    <a:bodyPr/>
                    <a:lstStyle/>
                    <a:p>
                      <a:pPr algn="ctr"/>
                      <a:r>
                        <a:rPr lang="en-US" sz="1800" dirty="0"/>
                        <a:t>16%</a:t>
                      </a:r>
                      <a:endParaRPr lang="en-US" sz="1800" b="1" dirty="0"/>
                    </a:p>
                  </a:txBody>
                  <a:tcPr/>
                </a:tc>
                <a:tc>
                  <a:txBody>
                    <a:bodyPr/>
                    <a:lstStyle/>
                    <a:p>
                      <a:pPr algn="ctr"/>
                      <a:r>
                        <a:rPr lang="en-US" sz="1800" dirty="0"/>
                        <a:t>26%</a:t>
                      </a:r>
                      <a:endParaRPr lang="en-US" sz="1800" b="1" dirty="0"/>
                    </a:p>
                  </a:txBody>
                  <a:tcPr/>
                </a:tc>
                <a:extLst>
                  <a:ext uri="{0D108BD9-81ED-4DB2-BD59-A6C34878D82A}">
                    <a16:rowId xmlns:a16="http://schemas.microsoft.com/office/drawing/2014/main" xmlns="" val="2406771243"/>
                  </a:ext>
                </a:extLst>
              </a:tr>
              <a:tr h="427377">
                <a:tc>
                  <a:txBody>
                    <a:bodyPr/>
                    <a:lstStyle/>
                    <a:p>
                      <a:r>
                        <a:rPr lang="en-US" sz="1800" dirty="0"/>
                        <a:t>Black</a:t>
                      </a:r>
                      <a:endParaRPr lang="en-US" sz="1800" b="1" dirty="0"/>
                    </a:p>
                  </a:txBody>
                  <a:tcPr/>
                </a:tc>
                <a:tc>
                  <a:txBody>
                    <a:bodyPr/>
                    <a:lstStyle/>
                    <a:p>
                      <a:pPr algn="ctr"/>
                      <a:r>
                        <a:rPr lang="en-US" sz="1800" dirty="0"/>
                        <a:t>55%</a:t>
                      </a:r>
                      <a:endParaRPr lang="en-US" sz="1800" b="1" dirty="0"/>
                    </a:p>
                  </a:txBody>
                  <a:tcPr/>
                </a:tc>
                <a:tc>
                  <a:txBody>
                    <a:bodyPr/>
                    <a:lstStyle/>
                    <a:p>
                      <a:pPr algn="ctr"/>
                      <a:r>
                        <a:rPr lang="en-US" sz="1800" dirty="0"/>
                        <a:t>52%</a:t>
                      </a:r>
                      <a:endParaRPr lang="en-US" sz="1800" b="1" dirty="0"/>
                    </a:p>
                  </a:txBody>
                  <a:tcPr/>
                </a:tc>
                <a:extLst>
                  <a:ext uri="{0D108BD9-81ED-4DB2-BD59-A6C34878D82A}">
                    <a16:rowId xmlns:a16="http://schemas.microsoft.com/office/drawing/2014/main" xmlns="" val="2951073551"/>
                  </a:ext>
                </a:extLst>
              </a:tr>
              <a:tr h="427377">
                <a:tc>
                  <a:txBody>
                    <a:bodyPr/>
                    <a:lstStyle/>
                    <a:p>
                      <a:r>
                        <a:rPr lang="en-US" sz="1800" dirty="0" smtClean="0"/>
                        <a:t>Asian</a:t>
                      </a:r>
                      <a:r>
                        <a:rPr lang="en-US" sz="1800" baseline="0" dirty="0" smtClean="0"/>
                        <a:t> </a:t>
                      </a:r>
                      <a:r>
                        <a:rPr lang="en-US" sz="1800" dirty="0"/>
                        <a:t>American</a:t>
                      </a:r>
                      <a:endParaRPr lang="en-US" sz="1800" b="1" dirty="0"/>
                    </a:p>
                  </a:txBody>
                  <a:tcPr/>
                </a:tc>
                <a:tc>
                  <a:txBody>
                    <a:bodyPr/>
                    <a:lstStyle/>
                    <a:p>
                      <a:pPr algn="ctr"/>
                      <a:r>
                        <a:rPr lang="en-US" sz="1800" dirty="0"/>
                        <a:t>11%</a:t>
                      </a:r>
                      <a:endParaRPr lang="en-US" sz="1800" b="1" dirty="0"/>
                    </a:p>
                  </a:txBody>
                  <a:tcPr/>
                </a:tc>
                <a:tc>
                  <a:txBody>
                    <a:bodyPr/>
                    <a:lstStyle/>
                    <a:p>
                      <a:pPr algn="ctr"/>
                      <a:r>
                        <a:rPr lang="en-US" sz="1800" dirty="0"/>
                        <a:t>5%</a:t>
                      </a:r>
                      <a:endParaRPr lang="en-US" sz="1800" b="1" dirty="0"/>
                    </a:p>
                  </a:txBody>
                  <a:tcPr/>
                </a:tc>
                <a:extLst>
                  <a:ext uri="{0D108BD9-81ED-4DB2-BD59-A6C34878D82A}">
                    <a16:rowId xmlns:a16="http://schemas.microsoft.com/office/drawing/2014/main" xmlns="" val="3177713420"/>
                  </a:ext>
                </a:extLst>
              </a:tr>
              <a:tr h="427377">
                <a:tc>
                  <a:txBody>
                    <a:bodyPr/>
                    <a:lstStyle/>
                    <a:p>
                      <a:r>
                        <a:rPr lang="en-US" sz="1800" dirty="0"/>
                        <a:t>Mixed Race</a:t>
                      </a:r>
                      <a:endParaRPr lang="en-US" sz="1800" b="1" dirty="0"/>
                    </a:p>
                  </a:txBody>
                  <a:tcPr/>
                </a:tc>
                <a:tc>
                  <a:txBody>
                    <a:bodyPr/>
                    <a:lstStyle/>
                    <a:p>
                      <a:pPr algn="ctr"/>
                      <a:r>
                        <a:rPr lang="en-US" sz="1800" dirty="0"/>
                        <a:t>4%</a:t>
                      </a:r>
                      <a:endParaRPr lang="en-US" sz="1800" b="1" dirty="0"/>
                    </a:p>
                  </a:txBody>
                  <a:tcPr/>
                </a:tc>
                <a:tc>
                  <a:txBody>
                    <a:bodyPr/>
                    <a:lstStyle/>
                    <a:p>
                      <a:pPr algn="ctr"/>
                      <a:r>
                        <a:rPr lang="en-US" sz="1800" dirty="0"/>
                        <a:t>9%</a:t>
                      </a:r>
                      <a:endParaRPr lang="en-US" sz="1800" b="1" dirty="0"/>
                    </a:p>
                  </a:txBody>
                  <a:tcPr/>
                </a:tc>
                <a:extLst>
                  <a:ext uri="{0D108BD9-81ED-4DB2-BD59-A6C34878D82A}">
                    <a16:rowId xmlns:a16="http://schemas.microsoft.com/office/drawing/2014/main" xmlns="" val="1006446602"/>
                  </a:ext>
                </a:extLst>
              </a:tr>
              <a:tr h="427377">
                <a:tc>
                  <a:txBody>
                    <a:bodyPr/>
                    <a:lstStyle/>
                    <a:p>
                      <a:r>
                        <a:rPr lang="en-US" sz="1800" dirty="0"/>
                        <a:t>Other Race</a:t>
                      </a:r>
                      <a:endParaRPr lang="en-US" sz="1800" b="1" dirty="0"/>
                    </a:p>
                  </a:txBody>
                  <a:tcPr/>
                </a:tc>
                <a:tc>
                  <a:txBody>
                    <a:bodyPr/>
                    <a:lstStyle/>
                    <a:p>
                      <a:pPr algn="ctr"/>
                      <a:r>
                        <a:rPr lang="en-US" sz="1800" dirty="0"/>
                        <a:t>4%</a:t>
                      </a:r>
                      <a:endParaRPr lang="en-US" sz="1800" b="1" dirty="0"/>
                    </a:p>
                  </a:txBody>
                  <a:tcPr/>
                </a:tc>
                <a:tc>
                  <a:txBody>
                    <a:bodyPr/>
                    <a:lstStyle/>
                    <a:p>
                      <a:pPr algn="ctr"/>
                      <a:r>
                        <a:rPr lang="en-US" sz="1800" dirty="0"/>
                        <a:t>2%</a:t>
                      </a:r>
                      <a:endParaRPr lang="en-US" sz="1800" b="1" dirty="0"/>
                    </a:p>
                  </a:txBody>
                  <a:tcPr/>
                </a:tc>
                <a:extLst>
                  <a:ext uri="{0D108BD9-81ED-4DB2-BD59-A6C34878D82A}">
                    <a16:rowId xmlns:a16="http://schemas.microsoft.com/office/drawing/2014/main" xmlns="" val="4219795719"/>
                  </a:ext>
                </a:extLst>
              </a:tr>
              <a:tr h="427377">
                <a:tc>
                  <a:txBody>
                    <a:bodyPr/>
                    <a:lstStyle/>
                    <a:p>
                      <a:r>
                        <a:rPr lang="en-US" sz="1800" dirty="0"/>
                        <a:t>English Language</a:t>
                      </a:r>
                      <a:endParaRPr lang="en-US" sz="1800" b="1" dirty="0"/>
                    </a:p>
                  </a:txBody>
                  <a:tcPr/>
                </a:tc>
                <a:tc>
                  <a:txBody>
                    <a:bodyPr/>
                    <a:lstStyle/>
                    <a:p>
                      <a:pPr algn="ctr"/>
                      <a:r>
                        <a:rPr lang="en-US" sz="1800" dirty="0"/>
                        <a:t>18%</a:t>
                      </a:r>
                      <a:endParaRPr lang="en-US" sz="1800" b="1" dirty="0"/>
                    </a:p>
                  </a:txBody>
                  <a:tcPr/>
                </a:tc>
                <a:tc>
                  <a:txBody>
                    <a:bodyPr/>
                    <a:lstStyle/>
                    <a:p>
                      <a:pPr algn="ctr"/>
                      <a:r>
                        <a:rPr lang="en-US" sz="1800" dirty="0"/>
                        <a:t>34%</a:t>
                      </a:r>
                      <a:endParaRPr lang="en-US" sz="1800" b="1" dirty="0"/>
                    </a:p>
                  </a:txBody>
                  <a:tcPr/>
                </a:tc>
                <a:extLst>
                  <a:ext uri="{0D108BD9-81ED-4DB2-BD59-A6C34878D82A}">
                    <a16:rowId xmlns:a16="http://schemas.microsoft.com/office/drawing/2014/main" xmlns="" val="3272502833"/>
                  </a:ext>
                </a:extLst>
              </a:tr>
              <a:tr h="427377">
                <a:tc>
                  <a:txBody>
                    <a:bodyPr/>
                    <a:lstStyle/>
                    <a:p>
                      <a:r>
                        <a:rPr lang="en-US" sz="1800" dirty="0"/>
                        <a:t>Spanish Language</a:t>
                      </a:r>
                      <a:endParaRPr lang="en-US" sz="1800" b="1" dirty="0"/>
                    </a:p>
                  </a:txBody>
                  <a:tcPr/>
                </a:tc>
                <a:tc>
                  <a:txBody>
                    <a:bodyPr/>
                    <a:lstStyle/>
                    <a:p>
                      <a:pPr algn="ctr"/>
                      <a:r>
                        <a:rPr lang="en-US" sz="1800" dirty="0"/>
                        <a:t>56%</a:t>
                      </a:r>
                      <a:endParaRPr lang="en-US" sz="1800" b="1" dirty="0"/>
                    </a:p>
                  </a:txBody>
                  <a:tcPr/>
                </a:tc>
                <a:tc>
                  <a:txBody>
                    <a:bodyPr/>
                    <a:lstStyle/>
                    <a:p>
                      <a:pPr algn="ctr"/>
                      <a:r>
                        <a:rPr lang="en-US" sz="1800" dirty="0"/>
                        <a:t>47%</a:t>
                      </a:r>
                      <a:endParaRPr lang="en-US" sz="1800" b="1" dirty="0"/>
                    </a:p>
                  </a:txBody>
                  <a:tcPr/>
                </a:tc>
                <a:extLst>
                  <a:ext uri="{0D108BD9-81ED-4DB2-BD59-A6C34878D82A}">
                    <a16:rowId xmlns:a16="http://schemas.microsoft.com/office/drawing/2014/main" xmlns="" val="1951118206"/>
                  </a:ext>
                </a:extLst>
              </a:tr>
              <a:tr h="427377">
                <a:tc>
                  <a:txBody>
                    <a:bodyPr/>
                    <a:lstStyle/>
                    <a:p>
                      <a:r>
                        <a:rPr lang="en-US" sz="1800" dirty="0"/>
                        <a:t>Other Language</a:t>
                      </a:r>
                      <a:endParaRPr lang="en-US" sz="1800" b="1" dirty="0"/>
                    </a:p>
                  </a:txBody>
                  <a:tcPr/>
                </a:tc>
                <a:tc>
                  <a:txBody>
                    <a:bodyPr/>
                    <a:lstStyle/>
                    <a:p>
                      <a:pPr algn="ctr"/>
                      <a:r>
                        <a:rPr lang="en-US" sz="1800" dirty="0"/>
                        <a:t>26%</a:t>
                      </a:r>
                      <a:endParaRPr lang="en-US" sz="1800" b="1" dirty="0"/>
                    </a:p>
                  </a:txBody>
                  <a:tcPr/>
                </a:tc>
                <a:tc>
                  <a:txBody>
                    <a:bodyPr/>
                    <a:lstStyle/>
                    <a:p>
                      <a:pPr algn="ctr"/>
                      <a:r>
                        <a:rPr lang="en-US" sz="1800" dirty="0"/>
                        <a:t>19%</a:t>
                      </a:r>
                      <a:endParaRPr lang="en-US" sz="1800" b="1" dirty="0"/>
                    </a:p>
                  </a:txBody>
                  <a:tcPr/>
                </a:tc>
                <a:extLst>
                  <a:ext uri="{0D108BD9-81ED-4DB2-BD59-A6C34878D82A}">
                    <a16:rowId xmlns:a16="http://schemas.microsoft.com/office/drawing/2014/main" xmlns="" val="2961992478"/>
                  </a:ext>
                </a:extLst>
              </a:tr>
              <a:tr h="427377">
                <a:tc>
                  <a:txBody>
                    <a:bodyPr/>
                    <a:lstStyle/>
                    <a:p>
                      <a:r>
                        <a:rPr lang="en-US" sz="1800" dirty="0"/>
                        <a:t>Percent</a:t>
                      </a:r>
                      <a:r>
                        <a:rPr lang="en-US" sz="1800" baseline="0" dirty="0"/>
                        <a:t> LEP</a:t>
                      </a:r>
                      <a:endParaRPr lang="en-US" sz="1800" b="1" dirty="0"/>
                    </a:p>
                  </a:txBody>
                  <a:tcPr/>
                </a:tc>
                <a:tc>
                  <a:txBody>
                    <a:bodyPr/>
                    <a:lstStyle/>
                    <a:p>
                      <a:pPr algn="ctr"/>
                      <a:r>
                        <a:rPr lang="en-US" sz="1800" dirty="0"/>
                        <a:t>71%</a:t>
                      </a:r>
                      <a:endParaRPr lang="en-US" sz="1800" b="1" dirty="0"/>
                    </a:p>
                  </a:txBody>
                  <a:tcPr/>
                </a:tc>
                <a:tc>
                  <a:txBody>
                    <a:bodyPr/>
                    <a:lstStyle/>
                    <a:p>
                      <a:pPr algn="ctr"/>
                      <a:r>
                        <a:rPr lang="en-US" sz="1800" dirty="0"/>
                        <a:t>24%</a:t>
                      </a:r>
                      <a:endParaRPr lang="en-US" sz="1800" b="1" dirty="0"/>
                    </a:p>
                  </a:txBody>
                  <a:tcPr/>
                </a:tc>
                <a:extLst>
                  <a:ext uri="{0D108BD9-81ED-4DB2-BD59-A6C34878D82A}">
                    <a16:rowId xmlns:a16="http://schemas.microsoft.com/office/drawing/2014/main" xmlns="" val="2617493992"/>
                  </a:ext>
                </a:extLst>
              </a:tr>
              <a:tr h="427377">
                <a:tc>
                  <a:txBody>
                    <a:bodyPr/>
                    <a:lstStyle/>
                    <a:p>
                      <a:r>
                        <a:rPr lang="en-US" sz="1800" dirty="0"/>
                        <a:t>Income/Needs</a:t>
                      </a:r>
                      <a:endParaRPr lang="en-US" sz="1800" b="1" dirty="0"/>
                    </a:p>
                  </a:txBody>
                  <a:tcPr/>
                </a:tc>
                <a:tc>
                  <a:txBody>
                    <a:bodyPr/>
                    <a:lstStyle/>
                    <a:p>
                      <a:pPr algn="ctr"/>
                      <a:r>
                        <a:rPr lang="en-US" sz="1800" dirty="0"/>
                        <a:t>0.84</a:t>
                      </a:r>
                      <a:endParaRPr lang="en-US" sz="1800" b="1" dirty="0"/>
                    </a:p>
                  </a:txBody>
                  <a:tcPr/>
                </a:tc>
                <a:tc>
                  <a:txBody>
                    <a:bodyPr/>
                    <a:lstStyle/>
                    <a:p>
                      <a:pPr algn="ctr"/>
                      <a:r>
                        <a:rPr lang="en-US" sz="1800" dirty="0"/>
                        <a:t>0.97</a:t>
                      </a:r>
                      <a:endParaRPr lang="en-US" sz="1800" b="1" dirty="0"/>
                    </a:p>
                  </a:txBody>
                  <a:tcPr/>
                </a:tc>
                <a:extLst>
                  <a:ext uri="{0D108BD9-81ED-4DB2-BD59-A6C34878D82A}">
                    <a16:rowId xmlns:a16="http://schemas.microsoft.com/office/drawing/2014/main" xmlns="" val="1533881279"/>
                  </a:ext>
                </a:extLst>
              </a:tr>
            </a:tbl>
          </a:graphicData>
        </a:graphic>
      </p:graphicFrame>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58900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332"/>
            <a:ext cx="7886700" cy="1325563"/>
          </a:xfrm>
        </p:spPr>
        <p:txBody>
          <a:bodyPr/>
          <a:lstStyle/>
          <a:p>
            <a:pPr algn="ctr"/>
            <a:r>
              <a:rPr lang="en-US" dirty="0">
                <a:latin typeface="+mn-lt"/>
              </a:rPr>
              <a:t>Classroom Observations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284710" y="1567929"/>
                <a:ext cx="8889423" cy="4633541"/>
              </a:xfrm>
            </p:spPr>
            <p:txBody>
              <a:bodyPr>
                <a:normAutofit fontScale="92500" lnSpcReduction="20000"/>
              </a:bodyPr>
              <a:lstStyle/>
              <a:p>
                <a:pPr>
                  <a:lnSpc>
                    <a:spcPct val="110000"/>
                  </a:lnSpc>
                  <a:spcAft>
                    <a:spcPts val="600"/>
                  </a:spcAft>
                </a:pPr>
                <a:r>
                  <a:rPr lang="en-US" sz="2600" dirty="0">
                    <a:solidFill>
                      <a:schemeClr val="tx1">
                        <a:lumMod val="85000"/>
                        <a:lumOff val="15000"/>
                      </a:schemeClr>
                    </a:solidFill>
                  </a:rPr>
                  <a:t>Teacher-Child Interactions </a:t>
                </a:r>
                <a:r>
                  <a:rPr lang="en-US" sz="2600" i="1" dirty="0">
                    <a:solidFill>
                      <a:schemeClr val="tx1">
                        <a:lumMod val="85000"/>
                        <a:lumOff val="15000"/>
                      </a:schemeClr>
                    </a:solidFill>
                  </a:rPr>
                  <a:t>- Classroom Assessment Scoring System </a:t>
                </a:r>
                <a:r>
                  <a:rPr lang="en-US" sz="2600" dirty="0">
                    <a:solidFill>
                      <a:schemeClr val="tx1">
                        <a:lumMod val="85000"/>
                        <a:lumOff val="15000"/>
                      </a:schemeClr>
                    </a:solidFill>
                  </a:rPr>
                  <a:t>Overall total score </a:t>
                </a:r>
              </a:p>
              <a:p>
                <a:pPr>
                  <a:lnSpc>
                    <a:spcPct val="110000"/>
                  </a:lnSpc>
                  <a:spcAft>
                    <a:spcPts val="600"/>
                  </a:spcAft>
                </a:pPr>
                <a:r>
                  <a:rPr lang="en-US" sz="2600" dirty="0">
                    <a:solidFill>
                      <a:schemeClr val="tx1">
                        <a:lumMod val="85000"/>
                        <a:lumOff val="15000"/>
                      </a:schemeClr>
                    </a:solidFill>
                  </a:rPr>
                  <a:t>Content, Dosage, and Activity Setting – </a:t>
                </a:r>
                <a:r>
                  <a:rPr lang="en-US" sz="2600" i="1" dirty="0">
                    <a:solidFill>
                      <a:schemeClr val="tx1">
                        <a:lumMod val="85000"/>
                        <a:lumOff val="15000"/>
                      </a:schemeClr>
                    </a:solidFill>
                  </a:rPr>
                  <a:t>Behavioral Coding System </a:t>
                </a:r>
                <a:r>
                  <a:rPr lang="en-US" sz="2600" dirty="0">
                    <a:solidFill>
                      <a:schemeClr val="tx1">
                        <a:lumMod val="85000"/>
                        <a:lumOff val="15000"/>
                      </a:schemeClr>
                    </a:solidFill>
                  </a:rPr>
                  <a:t>adapted from the NICHD SECCYD Classroom Observation System and the Observational Record of the Caregiving Environment </a:t>
                </a:r>
                <a:r>
                  <a:rPr lang="en-US" sz="1700" dirty="0">
                    <a:solidFill>
                      <a:schemeClr val="tx1">
                        <a:lumMod val="85000"/>
                        <a:lumOff val="15000"/>
                      </a:schemeClr>
                    </a:solidFill>
                  </a:rPr>
                  <a:t>(NICHD Early Child Care Research Network, 2003) </a:t>
                </a:r>
              </a:p>
              <a:p>
                <a:pPr>
                  <a:lnSpc>
                    <a:spcPct val="110000"/>
                  </a:lnSpc>
                  <a:spcAft>
                    <a:spcPts val="600"/>
                  </a:spcAft>
                </a:pPr>
                <a:r>
                  <a:rPr lang="en-US" sz="2600" dirty="0">
                    <a:solidFill>
                      <a:schemeClr val="tx1">
                        <a:lumMod val="85000"/>
                        <a:lumOff val="15000"/>
                      </a:schemeClr>
                    </a:solidFill>
                  </a:rPr>
                  <a:t>Rigor of Literacy and Mathematics Instruction – ECLS-K teacher survey items (</a:t>
                </a:r>
                <a14:m>
                  <m:oMath xmlns:m="http://schemas.openxmlformats.org/officeDocument/2006/math">
                    <m:bar>
                      <m:barPr>
                        <m:pos m:val="top"/>
                        <m:ctrlPr>
                          <a:rPr lang="en-US" sz="2600" b="0" i="1" smtClean="0">
                            <a:solidFill>
                              <a:schemeClr val="tx1">
                                <a:lumMod val="85000"/>
                                <a:lumOff val="15000"/>
                              </a:schemeClr>
                            </a:solidFill>
                            <a:latin typeface="Cambria Math" charset="0"/>
                          </a:rPr>
                        </m:ctrlPr>
                      </m:barPr>
                      <m:e>
                        <m:r>
                          <m:rPr>
                            <m:sty m:val="p"/>
                          </m:rPr>
                          <a:rPr lang="en-US" sz="2600" b="0" i="0" smtClean="0">
                            <a:solidFill>
                              <a:schemeClr val="tx1">
                                <a:lumMod val="85000"/>
                                <a:lumOff val="15000"/>
                              </a:schemeClr>
                            </a:solidFill>
                            <a:latin typeface="Cambria Math" panose="02040503050406030204" pitchFamily="18" charset="0"/>
                          </a:rPr>
                          <m:t>x</m:t>
                        </m:r>
                      </m:e>
                    </m:bar>
                  </m:oMath>
                </a14:m>
                <a:r>
                  <a:rPr lang="en-US" sz="2600" dirty="0">
                    <a:solidFill>
                      <a:schemeClr val="tx1">
                        <a:lumMod val="85000"/>
                        <a:lumOff val="15000"/>
                      </a:schemeClr>
                    </a:solidFill>
                  </a:rPr>
                  <a:t>  1.522; 1.88 respectively); reflect teaching at </a:t>
                </a:r>
                <a:r>
                  <a:rPr lang="en-US" sz="2600" dirty="0" err="1">
                    <a:solidFill>
                      <a:schemeClr val="tx1">
                        <a:lumMod val="85000"/>
                        <a:lumOff val="15000"/>
                      </a:schemeClr>
                    </a:solidFill>
                  </a:rPr>
                  <a:t>preK</a:t>
                </a:r>
                <a:r>
                  <a:rPr lang="en-US" sz="2600" dirty="0">
                    <a:solidFill>
                      <a:schemeClr val="tx1">
                        <a:lumMod val="85000"/>
                        <a:lumOff val="15000"/>
                      </a:schemeClr>
                    </a:solidFill>
                  </a:rPr>
                  <a:t> – K level</a:t>
                </a:r>
              </a:p>
              <a:p>
                <a:pPr>
                  <a:lnSpc>
                    <a:spcPct val="110000"/>
                  </a:lnSpc>
                  <a:spcAft>
                    <a:spcPts val="600"/>
                  </a:spcAft>
                </a:pPr>
                <a:r>
                  <a:rPr lang="en-US" sz="2600" dirty="0">
                    <a:solidFill>
                      <a:schemeClr val="tx1">
                        <a:lumMod val="85000"/>
                        <a:lumOff val="15000"/>
                      </a:schemeClr>
                    </a:solidFill>
                  </a:rPr>
                  <a:t>Observed time spent on teaching analysis, inference, and basic skills- </a:t>
                </a:r>
                <a:r>
                  <a:rPr lang="en-US" sz="2600" i="1" dirty="0">
                    <a:solidFill>
                      <a:schemeClr val="tx1">
                        <a:lumMod val="85000"/>
                        <a:lumOff val="15000"/>
                      </a:schemeClr>
                    </a:solidFill>
                  </a:rPr>
                  <a:t>Behavioral Coding System</a:t>
                </a:r>
              </a:p>
              <a:p>
                <a:pPr marL="457200" lvl="1" indent="0">
                  <a:buNone/>
                </a:pPr>
                <a:endParaRPr lang="en-US" dirty="0">
                  <a:solidFill>
                    <a:schemeClr val="tx1">
                      <a:lumMod val="85000"/>
                      <a:lumOff val="15000"/>
                    </a:schemeClr>
                  </a:solidFill>
                </a:endParaRPr>
              </a:p>
              <a:p>
                <a:pPr lvl="1"/>
                <a:endParaRPr lang="en-US" dirty="0">
                  <a:solidFill>
                    <a:schemeClr val="tx1">
                      <a:lumMod val="85000"/>
                      <a:lumOff val="15000"/>
                    </a:schemeClr>
                  </a:solidFill>
                </a:endParaRP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284710" y="1567929"/>
                <a:ext cx="8889423" cy="4633541"/>
              </a:xfrm>
              <a:blipFill>
                <a:blip r:embed="rId3"/>
                <a:stretch>
                  <a:fillRect l="-960" t="-1842"/>
                </a:stretch>
              </a:blipFill>
            </p:spPr>
            <p:txBody>
              <a:bodyPr/>
              <a:lstStyle/>
              <a:p>
                <a:r>
                  <a:rPr lang="en-US">
                    <a:noFill/>
                  </a:rPr>
                  <a:t> </a:t>
                </a:r>
              </a:p>
            </p:txBody>
          </p:sp>
        </mc:Fallback>
      </mc:AlternateContent>
    </p:spTree>
    <p:extLst>
      <p:ext uri="{BB962C8B-B14F-4D97-AF65-F5344CB8AC3E}">
        <p14:creationId xmlns:p14="http://schemas.microsoft.com/office/powerpoint/2010/main" val="39226953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itle 1"/>
          <p:cNvSpPr>
            <a:spLocks noGrp="1"/>
          </p:cNvSpPr>
          <p:nvPr>
            <p:ph type="title"/>
          </p:nvPr>
        </p:nvSpPr>
        <p:spPr>
          <a:xfrm>
            <a:off x="116379" y="-93292"/>
            <a:ext cx="8811491" cy="1325563"/>
          </a:xfrm>
        </p:spPr>
        <p:txBody>
          <a:bodyPr>
            <a:normAutofit/>
          </a:bodyPr>
          <a:lstStyle/>
          <a:p>
            <a:pPr algn="ctr"/>
            <a:r>
              <a:rPr lang="en-US" sz="4000" dirty="0">
                <a:latin typeface="+mn-lt"/>
              </a:rPr>
              <a:t>Activity Settings in Public Pre-K Programs </a:t>
            </a:r>
          </a:p>
        </p:txBody>
      </p:sp>
      <p:sp>
        <p:nvSpPr>
          <p:cNvPr id="7" name="TextBox 6"/>
          <p:cNvSpPr txBox="1"/>
          <p:nvPr/>
        </p:nvSpPr>
        <p:spPr>
          <a:xfrm>
            <a:off x="619999" y="6150384"/>
            <a:ext cx="25377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Notes. </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p</a:t>
            </a:r>
            <a:r>
              <a:rPr kumimoji="0" lang="en-US" sz="1200" b="0" i="0" u="none" strike="noStrike" kern="1200" cap="none" spc="0" normalizeH="0" baseline="0" noProof="0" dirty="0">
                <a:ln>
                  <a:noFill/>
                </a:ln>
                <a:solidFill>
                  <a:prstClr val="black"/>
                </a:solidFill>
                <a:effectLst/>
                <a:uLnTx/>
                <a:uFillTx/>
                <a:latin typeface="Calibri"/>
                <a:ea typeface="+mn-ea"/>
                <a:cs typeface="+mn-cs"/>
              </a:rPr>
              <a:t> &lt; .01</a:t>
            </a:r>
          </a:p>
        </p:txBody>
      </p:sp>
      <p:pic>
        <p:nvPicPr>
          <p:cNvPr id="12" name="Picture 11"/>
          <p:cNvPicPr>
            <a:picLocks noChangeAspect="1"/>
          </p:cNvPicPr>
          <p:nvPr/>
        </p:nvPicPr>
        <p:blipFill>
          <a:blip r:embed="rId2"/>
          <a:stretch>
            <a:fillRect/>
          </a:stretch>
        </p:blipFill>
        <p:spPr>
          <a:xfrm>
            <a:off x="2161309" y="1078224"/>
            <a:ext cx="864833" cy="3561176"/>
          </a:xfrm>
          <a:prstGeom prst="rect">
            <a:avLst/>
          </a:prstGeom>
        </p:spPr>
      </p:pic>
      <p:pic>
        <p:nvPicPr>
          <p:cNvPr id="15" name="Picture 14"/>
          <p:cNvPicPr>
            <a:picLocks noChangeAspect="1"/>
          </p:cNvPicPr>
          <p:nvPr/>
        </p:nvPicPr>
        <p:blipFill>
          <a:blip r:embed="rId3"/>
          <a:stretch>
            <a:fillRect/>
          </a:stretch>
        </p:blipFill>
        <p:spPr>
          <a:xfrm>
            <a:off x="1888857" y="5903508"/>
            <a:ext cx="5314950" cy="523875"/>
          </a:xfrm>
          <a:prstGeom prst="rect">
            <a:avLst/>
          </a:prstGeom>
        </p:spPr>
      </p:pic>
      <p:pic>
        <p:nvPicPr>
          <p:cNvPr id="16" name="Picture 15"/>
          <p:cNvPicPr>
            <a:picLocks noChangeAspect="1"/>
          </p:cNvPicPr>
          <p:nvPr/>
        </p:nvPicPr>
        <p:blipFill>
          <a:blip r:embed="rId4"/>
          <a:stretch>
            <a:fillRect/>
          </a:stretch>
        </p:blipFill>
        <p:spPr>
          <a:xfrm>
            <a:off x="3037052" y="1194602"/>
            <a:ext cx="3018559" cy="4746575"/>
          </a:xfrm>
          <a:prstGeom prst="rect">
            <a:avLst/>
          </a:prstGeom>
        </p:spPr>
      </p:pic>
    </p:spTree>
    <p:extLst>
      <p:ext uri="{BB962C8B-B14F-4D97-AF65-F5344CB8AC3E}">
        <p14:creationId xmlns:p14="http://schemas.microsoft.com/office/powerpoint/2010/main" val="20911896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4124"/>
            <a:ext cx="7886700" cy="1325563"/>
          </a:xfrm>
        </p:spPr>
        <p:txBody>
          <a:bodyPr>
            <a:normAutofit/>
          </a:bodyPr>
          <a:lstStyle/>
          <a:p>
            <a:pPr algn="ctr"/>
            <a:r>
              <a:rPr lang="en-US" sz="4000" dirty="0">
                <a:latin typeface="+mn-lt"/>
              </a:rPr>
              <a:t>Activities in Public Pre-K Programs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extBox 9"/>
          <p:cNvSpPr txBox="1"/>
          <p:nvPr/>
        </p:nvSpPr>
        <p:spPr>
          <a:xfrm>
            <a:off x="852755" y="6186822"/>
            <a:ext cx="25377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Notes. </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p</a:t>
            </a:r>
            <a:r>
              <a:rPr kumimoji="0" lang="en-US" sz="1200" b="0" i="0" u="none" strike="noStrike" kern="1200" cap="none" spc="0" normalizeH="0" baseline="0" noProof="0" dirty="0">
                <a:ln>
                  <a:noFill/>
                </a:ln>
                <a:solidFill>
                  <a:prstClr val="black"/>
                </a:solidFill>
                <a:effectLst/>
                <a:uLnTx/>
                <a:uFillTx/>
                <a:latin typeface="Calibri"/>
                <a:ea typeface="+mn-ea"/>
                <a:cs typeface="+mn-cs"/>
              </a:rPr>
              <a:t> &lt; .01</a:t>
            </a:r>
          </a:p>
        </p:txBody>
      </p:sp>
      <p:pic>
        <p:nvPicPr>
          <p:cNvPr id="11" name="Picture 10"/>
          <p:cNvPicPr>
            <a:picLocks noChangeAspect="1"/>
          </p:cNvPicPr>
          <p:nvPr/>
        </p:nvPicPr>
        <p:blipFill>
          <a:blip r:embed="rId2"/>
          <a:stretch>
            <a:fillRect/>
          </a:stretch>
        </p:blipFill>
        <p:spPr>
          <a:xfrm>
            <a:off x="1888857" y="5903508"/>
            <a:ext cx="5314950" cy="523875"/>
          </a:xfrm>
          <a:prstGeom prst="rect">
            <a:avLst/>
          </a:prstGeom>
        </p:spPr>
      </p:pic>
      <p:pic>
        <p:nvPicPr>
          <p:cNvPr id="12" name="Picture 11"/>
          <p:cNvPicPr>
            <a:picLocks noChangeAspect="1"/>
          </p:cNvPicPr>
          <p:nvPr/>
        </p:nvPicPr>
        <p:blipFill>
          <a:blip r:embed="rId3"/>
          <a:stretch>
            <a:fillRect/>
          </a:stretch>
        </p:blipFill>
        <p:spPr>
          <a:xfrm>
            <a:off x="392778" y="1124161"/>
            <a:ext cx="864833" cy="3561176"/>
          </a:xfrm>
          <a:prstGeom prst="rect">
            <a:avLst/>
          </a:prstGeom>
        </p:spPr>
      </p:pic>
      <p:pic>
        <p:nvPicPr>
          <p:cNvPr id="7" name="Picture 6"/>
          <p:cNvPicPr>
            <a:picLocks noChangeAspect="1"/>
          </p:cNvPicPr>
          <p:nvPr/>
        </p:nvPicPr>
        <p:blipFill>
          <a:blip r:embed="rId4"/>
          <a:stretch>
            <a:fillRect/>
          </a:stretch>
        </p:blipFill>
        <p:spPr>
          <a:xfrm>
            <a:off x="1298955" y="1223912"/>
            <a:ext cx="7275887" cy="4679596"/>
          </a:xfrm>
          <a:prstGeom prst="rect">
            <a:avLst/>
          </a:prstGeom>
        </p:spPr>
      </p:pic>
    </p:spTree>
    <p:extLst>
      <p:ext uri="{BB962C8B-B14F-4D97-AF65-F5344CB8AC3E}">
        <p14:creationId xmlns:p14="http://schemas.microsoft.com/office/powerpoint/2010/main" val="16898925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664" y="1449471"/>
            <a:ext cx="8369960" cy="4917303"/>
          </a:xfrm>
        </p:spPr>
        <p:txBody>
          <a:bodyPr>
            <a:normAutofit/>
          </a:bodyPr>
          <a:lstStyle/>
          <a:p>
            <a:pPr marL="0" indent="0">
              <a:buNone/>
            </a:pPr>
            <a:endParaRPr lang="en-US" dirty="0">
              <a:solidFill>
                <a:schemeClr val="tx1"/>
              </a:solidFill>
            </a:endParaRPr>
          </a:p>
          <a:p>
            <a:pPr>
              <a:lnSpc>
                <a:spcPct val="110000"/>
              </a:lnSpc>
              <a:spcBef>
                <a:spcPts val="0"/>
              </a:spcBef>
              <a:spcAft>
                <a:spcPts val="1200"/>
              </a:spcAft>
              <a:buFont typeface="Arial"/>
              <a:buChar char="•"/>
            </a:pPr>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itle 1"/>
          <p:cNvSpPr txBox="1">
            <a:spLocks/>
          </p:cNvSpPr>
          <p:nvPr/>
        </p:nvSpPr>
        <p:spPr>
          <a:xfrm>
            <a:off x="-152467" y="-88380"/>
            <a:ext cx="94489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D3193"/>
                </a:solidFill>
                <a:latin typeface="Times New Roman" charset="0"/>
                <a:ea typeface="Times New Roman" charset="0"/>
                <a:cs typeface="Times New Roman"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2D3193"/>
                </a:solidFill>
                <a:effectLst/>
                <a:uLnTx/>
                <a:uFillTx/>
                <a:latin typeface="Calibri"/>
                <a:cs typeface="Times New Roman" charset="0"/>
              </a:rPr>
              <a:t>Teacher Behavior in Public Pre-K Programs</a:t>
            </a:r>
          </a:p>
        </p:txBody>
      </p:sp>
      <p:pic>
        <p:nvPicPr>
          <p:cNvPr id="11" name="Picture 10"/>
          <p:cNvPicPr>
            <a:picLocks noChangeAspect="1"/>
          </p:cNvPicPr>
          <p:nvPr/>
        </p:nvPicPr>
        <p:blipFill>
          <a:blip r:embed="rId3"/>
          <a:stretch>
            <a:fillRect/>
          </a:stretch>
        </p:blipFill>
        <p:spPr>
          <a:xfrm>
            <a:off x="1914523" y="6042551"/>
            <a:ext cx="5314950" cy="523875"/>
          </a:xfrm>
          <a:prstGeom prst="rect">
            <a:avLst/>
          </a:prstGeom>
        </p:spPr>
      </p:pic>
      <p:pic>
        <p:nvPicPr>
          <p:cNvPr id="12" name="Picture 11"/>
          <p:cNvPicPr>
            <a:picLocks noChangeAspect="1"/>
          </p:cNvPicPr>
          <p:nvPr/>
        </p:nvPicPr>
        <p:blipFill>
          <a:blip r:embed="rId4"/>
          <a:stretch>
            <a:fillRect/>
          </a:stretch>
        </p:blipFill>
        <p:spPr>
          <a:xfrm>
            <a:off x="1076323" y="914113"/>
            <a:ext cx="838200" cy="3932064"/>
          </a:xfrm>
          <a:prstGeom prst="rect">
            <a:avLst/>
          </a:prstGeom>
        </p:spPr>
      </p:pic>
      <p:pic>
        <p:nvPicPr>
          <p:cNvPr id="14" name="Picture 13"/>
          <p:cNvPicPr>
            <a:picLocks noChangeAspect="1"/>
          </p:cNvPicPr>
          <p:nvPr/>
        </p:nvPicPr>
        <p:blipFill>
          <a:blip r:embed="rId5"/>
          <a:stretch>
            <a:fillRect/>
          </a:stretch>
        </p:blipFill>
        <p:spPr>
          <a:xfrm>
            <a:off x="2009555" y="1034060"/>
            <a:ext cx="5124885" cy="4618596"/>
          </a:xfrm>
          <a:prstGeom prst="rect">
            <a:avLst/>
          </a:prstGeom>
        </p:spPr>
      </p:pic>
    </p:spTree>
    <p:extLst>
      <p:ext uri="{BB962C8B-B14F-4D97-AF65-F5344CB8AC3E}">
        <p14:creationId xmlns:p14="http://schemas.microsoft.com/office/powerpoint/2010/main" val="22117697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76200" y="381000"/>
            <a:ext cx="8915400" cy="1905000"/>
          </a:xfrm>
        </p:spPr>
        <p:txBody>
          <a:bodyPr>
            <a:normAutofit fontScale="90000"/>
          </a:bodyPr>
          <a:lstStyle/>
          <a:p>
            <a:pPr eaLnBrk="1" fontAlgn="auto" hangingPunct="1">
              <a:spcAft>
                <a:spcPts val="0"/>
              </a:spcAft>
              <a:defRPr/>
            </a:pPr>
            <a:r>
              <a:rPr lang="en-US" dirty="0"/>
              <a:t>Pre-K classroom characteristics and Pre-K gains of children living in rural areas</a:t>
            </a:r>
          </a:p>
        </p:txBody>
      </p:sp>
      <p:sp>
        <p:nvSpPr>
          <p:cNvPr id="10243" name="Subtitle 2"/>
          <p:cNvSpPr>
            <a:spLocks noGrp="1"/>
          </p:cNvSpPr>
          <p:nvPr>
            <p:ph type="subTitle" idx="1"/>
          </p:nvPr>
        </p:nvSpPr>
        <p:spPr>
          <a:xfrm>
            <a:off x="685800" y="2667000"/>
            <a:ext cx="8229600" cy="2590800"/>
          </a:xfrm>
        </p:spPr>
        <p:txBody>
          <a:bodyPr/>
          <a:lstStyle/>
          <a:p>
            <a:pPr marR="0" eaLnBrk="1" hangingPunct="1"/>
            <a:r>
              <a:rPr lang="en-US" altLang="en-US" dirty="0"/>
              <a:t>Irina Mokrova</a:t>
            </a:r>
          </a:p>
          <a:p>
            <a:pPr marR="0" eaLnBrk="1" hangingPunct="1"/>
            <a:r>
              <a:rPr lang="en-US" altLang="en-US" dirty="0"/>
              <a:t>Peg Burchinal</a:t>
            </a:r>
          </a:p>
          <a:p>
            <a:pPr marR="0" eaLnBrk="1" hangingPunct="1"/>
            <a:r>
              <a:rPr lang="en-US" altLang="en-US" dirty="0"/>
              <a:t>Mary </a:t>
            </a:r>
            <a:r>
              <a:rPr lang="en-US" altLang="en-US" dirty="0" err="1"/>
              <a:t>Bratsch</a:t>
            </a:r>
            <a:r>
              <a:rPr lang="en-US" altLang="en-US" dirty="0"/>
              <a:t>-Hines</a:t>
            </a:r>
          </a:p>
          <a:p>
            <a:pPr marR="0" eaLnBrk="1" hangingPunct="1"/>
            <a:r>
              <a:rPr lang="en-US" altLang="en-US" dirty="0"/>
              <a:t>Ellen Peisner-Feinberg</a:t>
            </a:r>
          </a:p>
          <a:p>
            <a:pPr marR="0" eaLnBrk="1" hangingPunct="1"/>
            <a:r>
              <a:rPr lang="en-US" altLang="en-US" dirty="0"/>
              <a:t>University of North Carolina at Chapel Hill</a:t>
            </a:r>
          </a:p>
        </p:txBody>
      </p:sp>
    </p:spTree>
    <p:extLst>
      <p:ext uri="{BB962C8B-B14F-4D97-AF65-F5344CB8AC3E}">
        <p14:creationId xmlns:p14="http://schemas.microsoft.com/office/powerpoint/2010/main" val="4147937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664" y="1449471"/>
            <a:ext cx="8369960" cy="4917303"/>
          </a:xfrm>
        </p:spPr>
        <p:txBody>
          <a:bodyPr>
            <a:normAutofit/>
          </a:bodyPr>
          <a:lstStyle/>
          <a:p>
            <a:pPr marL="0" indent="0">
              <a:buNone/>
            </a:pPr>
            <a:endParaRPr lang="en-US" dirty="0">
              <a:solidFill>
                <a:schemeClr val="tx1"/>
              </a:solidFill>
            </a:endParaRPr>
          </a:p>
          <a:p>
            <a:pPr>
              <a:lnSpc>
                <a:spcPct val="110000"/>
              </a:lnSpc>
              <a:spcBef>
                <a:spcPts val="0"/>
              </a:spcBef>
              <a:spcAft>
                <a:spcPts val="1200"/>
              </a:spcAft>
              <a:buFont typeface="Arial"/>
              <a:buChar char="•"/>
            </a:pPr>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itle 1"/>
          <p:cNvSpPr txBox="1">
            <a:spLocks/>
          </p:cNvSpPr>
          <p:nvPr/>
        </p:nvSpPr>
        <p:spPr>
          <a:xfrm>
            <a:off x="-65716" y="35586"/>
            <a:ext cx="92244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D3193"/>
                </a:solidFill>
                <a:latin typeface="Times New Roman" charset="0"/>
                <a:ea typeface="Times New Roman" charset="0"/>
                <a:cs typeface="Times New Roman"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2D3193"/>
                </a:solidFill>
                <a:effectLst/>
                <a:uLnTx/>
                <a:uFillTx/>
                <a:latin typeface="Calibri"/>
                <a:cs typeface="Times New Roman" charset="0"/>
              </a:rPr>
              <a:t>Child Behavior in Public Pre-K Programs</a:t>
            </a:r>
          </a:p>
        </p:txBody>
      </p:sp>
      <p:pic>
        <p:nvPicPr>
          <p:cNvPr id="8" name="Picture 7"/>
          <p:cNvPicPr>
            <a:picLocks noChangeAspect="1"/>
          </p:cNvPicPr>
          <p:nvPr/>
        </p:nvPicPr>
        <p:blipFill>
          <a:blip r:embed="rId3"/>
          <a:stretch>
            <a:fillRect/>
          </a:stretch>
        </p:blipFill>
        <p:spPr>
          <a:xfrm>
            <a:off x="1586626" y="5980509"/>
            <a:ext cx="5528547" cy="534271"/>
          </a:xfrm>
          <a:prstGeom prst="rect">
            <a:avLst/>
          </a:prstGeom>
        </p:spPr>
      </p:pic>
      <p:pic>
        <p:nvPicPr>
          <p:cNvPr id="11" name="Picture 10"/>
          <p:cNvPicPr>
            <a:picLocks noChangeAspect="1"/>
          </p:cNvPicPr>
          <p:nvPr/>
        </p:nvPicPr>
        <p:blipFill>
          <a:blip r:embed="rId4"/>
          <a:stretch>
            <a:fillRect/>
          </a:stretch>
        </p:blipFill>
        <p:spPr>
          <a:xfrm>
            <a:off x="1846169" y="5980509"/>
            <a:ext cx="5314950" cy="523875"/>
          </a:xfrm>
          <a:prstGeom prst="rect">
            <a:avLst/>
          </a:prstGeom>
        </p:spPr>
      </p:pic>
      <p:pic>
        <p:nvPicPr>
          <p:cNvPr id="9" name="Picture 8"/>
          <p:cNvPicPr>
            <a:picLocks noChangeAspect="1"/>
          </p:cNvPicPr>
          <p:nvPr/>
        </p:nvPicPr>
        <p:blipFill>
          <a:blip r:embed="rId5"/>
          <a:stretch>
            <a:fillRect/>
          </a:stretch>
        </p:blipFill>
        <p:spPr>
          <a:xfrm>
            <a:off x="914793" y="1060395"/>
            <a:ext cx="838200" cy="3985429"/>
          </a:xfrm>
          <a:prstGeom prst="rect">
            <a:avLst/>
          </a:prstGeom>
        </p:spPr>
      </p:pic>
      <p:pic>
        <p:nvPicPr>
          <p:cNvPr id="12" name="Picture 11"/>
          <p:cNvPicPr>
            <a:picLocks noChangeAspect="1"/>
          </p:cNvPicPr>
          <p:nvPr/>
        </p:nvPicPr>
        <p:blipFill>
          <a:blip r:embed="rId6"/>
          <a:stretch>
            <a:fillRect/>
          </a:stretch>
        </p:blipFill>
        <p:spPr>
          <a:xfrm>
            <a:off x="1939846" y="1197359"/>
            <a:ext cx="5076096" cy="4635143"/>
          </a:xfrm>
          <a:prstGeom prst="rect">
            <a:avLst/>
          </a:prstGeom>
        </p:spPr>
      </p:pic>
    </p:spTree>
    <p:extLst>
      <p:ext uri="{BB962C8B-B14F-4D97-AF65-F5344CB8AC3E}">
        <p14:creationId xmlns:p14="http://schemas.microsoft.com/office/powerpoint/2010/main" val="20771824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94" y="276308"/>
            <a:ext cx="7886700" cy="1325563"/>
          </a:xfrm>
        </p:spPr>
        <p:txBody>
          <a:bodyPr>
            <a:normAutofit fontScale="90000"/>
          </a:bodyPr>
          <a:lstStyle/>
          <a:p>
            <a:pPr algn="ctr"/>
            <a:r>
              <a:rPr lang="en-US" dirty="0">
                <a:latin typeface="+mn-lt"/>
              </a:rPr>
              <a:t>Differences in Classroom Process and Practices in Public Pre-K Programs</a:t>
            </a:r>
          </a:p>
        </p:txBody>
      </p:sp>
      <p:sp>
        <p:nvSpPr>
          <p:cNvPr id="3" name="Content Placeholder 2"/>
          <p:cNvSpPr>
            <a:spLocks noGrp="1"/>
          </p:cNvSpPr>
          <p:nvPr>
            <p:ph idx="1"/>
          </p:nvPr>
        </p:nvSpPr>
        <p:spPr>
          <a:xfrm>
            <a:off x="318664" y="1449471"/>
            <a:ext cx="8369960" cy="4917303"/>
          </a:xfrm>
        </p:spPr>
        <p:txBody>
          <a:bodyPr>
            <a:normAutofit/>
          </a:bodyPr>
          <a:lstStyle/>
          <a:p>
            <a:pPr marL="0" indent="0">
              <a:buNone/>
            </a:pPr>
            <a:endParaRPr lang="en-US" dirty="0">
              <a:solidFill>
                <a:schemeClr val="tx1"/>
              </a:solidFill>
            </a:endParaRPr>
          </a:p>
          <a:p>
            <a:pPr>
              <a:lnSpc>
                <a:spcPct val="110000"/>
              </a:lnSpc>
              <a:spcBef>
                <a:spcPts val="0"/>
              </a:spcBef>
              <a:spcAft>
                <a:spcPts val="1200"/>
              </a:spcAft>
              <a:buFont typeface="Arial"/>
              <a:buChar char="•"/>
            </a:pPr>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Content Placeholder 2"/>
          <p:cNvSpPr txBox="1">
            <a:spLocks/>
          </p:cNvSpPr>
          <p:nvPr/>
        </p:nvSpPr>
        <p:spPr>
          <a:xfrm>
            <a:off x="471064" y="1601871"/>
            <a:ext cx="8369960" cy="491730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2929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292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292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292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292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10000"/>
              </a:lnSpc>
              <a:spcBef>
                <a:spcPts val="0"/>
              </a:spcBef>
              <a:spcAft>
                <a:spcPts val="12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Very few differences emerged in the classroom processes across public and community-based programs</a:t>
            </a:r>
          </a:p>
          <a:p>
            <a:pPr marL="685800" marR="0" lvl="1" indent="-228600" algn="l" defTabSz="914400" rtl="0" eaLnBrk="1" fontAlgn="auto" latinLnBrk="0" hangingPunct="1">
              <a:lnSpc>
                <a:spcPct val="110000"/>
              </a:lnSpc>
              <a:spcBef>
                <a:spcPts val="0"/>
              </a:spcBef>
              <a:spcAft>
                <a:spcPts val="120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Community programs spent </a:t>
            </a:r>
            <a:r>
              <a:rPr lang="en-US" dirty="0" smtClean="0">
                <a:solidFill>
                  <a:prstClr val="black"/>
                </a:solidFill>
                <a:latin typeface="Calibri"/>
              </a:rPr>
              <a:t>less</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time in small group and art</a:t>
            </a:r>
          </a:p>
          <a:p>
            <a:pPr marL="228600" marR="0" lvl="0" indent="-228600" algn="l" defTabSz="914400" rtl="0" eaLnBrk="1" fontAlgn="auto" latinLnBrk="0" hangingPunct="1">
              <a:lnSpc>
                <a:spcPct val="110000"/>
              </a:lnSpc>
              <a:spcBef>
                <a:spcPts val="0"/>
              </a:spcBef>
              <a:spcAft>
                <a:spcPts val="12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Few teacher and classroom characteristics were predictive of classroom processes, but:</a:t>
            </a:r>
          </a:p>
          <a:p>
            <a:pPr marL="685800" marR="0" lvl="1" indent="-228600" algn="l" defTabSz="914400" rtl="0" eaLnBrk="1" fontAlgn="auto" latinLnBrk="0" hangingPunct="1">
              <a:lnSpc>
                <a:spcPct val="110000"/>
              </a:lnSpc>
              <a:spcBef>
                <a:spcPts val="0"/>
              </a:spcBef>
              <a:spcAft>
                <a:spcPts val="120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More educated and experienced teachers spent more time teaching and in teacher-directed instruction (+5-6% of the day)</a:t>
            </a:r>
          </a:p>
          <a:p>
            <a:pPr marL="685800" marR="0" lvl="1" indent="-228600" algn="l" defTabSz="914400" rtl="0" eaLnBrk="1" fontAlgn="auto" latinLnBrk="0" hangingPunct="1">
              <a:lnSpc>
                <a:spcPct val="110000"/>
              </a:lnSpc>
              <a:spcBef>
                <a:spcPts val="0"/>
              </a:spcBef>
              <a:spcAft>
                <a:spcPts val="120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Teachers’ adult centered beliefs were associated with greater time spent in managerial instruction (+6% of the day)</a:t>
            </a:r>
          </a:p>
        </p:txBody>
      </p:sp>
    </p:spTree>
    <p:extLst>
      <p:ext uri="{BB962C8B-B14F-4D97-AF65-F5344CB8AC3E}">
        <p14:creationId xmlns:p14="http://schemas.microsoft.com/office/powerpoint/2010/main" val="13866656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104" y="601573"/>
            <a:ext cx="8369960" cy="4917303"/>
          </a:xfrm>
        </p:spPr>
        <p:txBody>
          <a:bodyPr>
            <a:normAutofit/>
          </a:bodyPr>
          <a:lstStyle/>
          <a:p>
            <a:pPr marL="0" indent="0" algn="ctr">
              <a:lnSpc>
                <a:spcPct val="150000"/>
              </a:lnSpc>
              <a:buNone/>
            </a:pPr>
            <a:endParaRPr lang="en-US" dirty="0">
              <a:solidFill>
                <a:schemeClr val="tx1"/>
              </a:solidFill>
            </a:endParaRPr>
          </a:p>
          <a:p>
            <a:pPr marL="0" indent="0" algn="ctr">
              <a:lnSpc>
                <a:spcPct val="150000"/>
              </a:lnSpc>
              <a:spcBef>
                <a:spcPts val="0"/>
              </a:spcBef>
              <a:spcAft>
                <a:spcPts val="1200"/>
              </a:spcAft>
              <a:buNone/>
            </a:pPr>
            <a:r>
              <a:rPr lang="en-US" dirty="0">
                <a:solidFill>
                  <a:schemeClr val="tx1">
                    <a:lumMod val="85000"/>
                    <a:lumOff val="15000"/>
                  </a:schemeClr>
                </a:solidFill>
              </a:rPr>
              <a:t>Are malleable classroom factors (teacher-child interactions, instructional content and dosage of instruction, activity setting, and rigor of instruction) positively associated with changes in the quality of children’s relationships with teachers, social skills, and executive function skills over the pre-k year? </a:t>
            </a:r>
          </a:p>
          <a:p>
            <a:pPr algn="ctr">
              <a:lnSpc>
                <a:spcPct val="150000"/>
              </a:lnSpc>
              <a:spcBef>
                <a:spcPts val="0"/>
              </a:spcBef>
              <a:spcAft>
                <a:spcPts val="1200"/>
              </a:spcAft>
              <a:buFont typeface="Arial"/>
              <a:buChar char="•"/>
            </a:pPr>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4088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itle 1"/>
          <p:cNvSpPr>
            <a:spLocks noGrp="1"/>
          </p:cNvSpPr>
          <p:nvPr>
            <p:ph type="title"/>
          </p:nvPr>
        </p:nvSpPr>
        <p:spPr/>
        <p:txBody>
          <a:bodyPr/>
          <a:lstStyle/>
          <a:p>
            <a:pPr algn="ctr"/>
            <a:r>
              <a:rPr lang="en-US" dirty="0">
                <a:latin typeface="+mn-lt"/>
              </a:rPr>
              <a:t>Measures – Child Outcomes</a:t>
            </a:r>
          </a:p>
        </p:txBody>
      </p:sp>
      <p:sp>
        <p:nvSpPr>
          <p:cNvPr id="6" name="Content Placeholder 2"/>
          <p:cNvSpPr>
            <a:spLocks noGrp="1"/>
          </p:cNvSpPr>
          <p:nvPr>
            <p:ph idx="1"/>
          </p:nvPr>
        </p:nvSpPr>
        <p:spPr/>
        <p:txBody>
          <a:bodyPr>
            <a:normAutofit lnSpcReduction="10000"/>
          </a:bodyPr>
          <a:lstStyle/>
          <a:p>
            <a:r>
              <a:rPr lang="en-US" dirty="0">
                <a:solidFill>
                  <a:schemeClr val="tx1">
                    <a:lumMod val="85000"/>
                    <a:lumOff val="15000"/>
                  </a:schemeClr>
                </a:solidFill>
              </a:rPr>
              <a:t>Teacher-Child Relationships – </a:t>
            </a:r>
            <a:r>
              <a:rPr lang="en-US" i="1" dirty="0">
                <a:solidFill>
                  <a:schemeClr val="tx1">
                    <a:lumMod val="85000"/>
                    <a:lumOff val="15000"/>
                  </a:schemeClr>
                </a:solidFill>
              </a:rPr>
              <a:t>Student Teacher Relationship Scale </a:t>
            </a:r>
            <a:r>
              <a:rPr lang="en-US" sz="1800" dirty="0">
                <a:solidFill>
                  <a:schemeClr val="tx1">
                    <a:lumMod val="85000"/>
                    <a:lumOff val="15000"/>
                  </a:schemeClr>
                </a:solidFill>
              </a:rPr>
              <a:t>(Pianta, 2001)</a:t>
            </a:r>
          </a:p>
          <a:p>
            <a:pPr marL="0" indent="0">
              <a:buNone/>
            </a:pPr>
            <a:endParaRPr lang="en-US" dirty="0">
              <a:solidFill>
                <a:schemeClr val="tx1">
                  <a:lumMod val="85000"/>
                  <a:lumOff val="15000"/>
                </a:schemeClr>
              </a:solidFill>
            </a:endParaRPr>
          </a:p>
          <a:p>
            <a:r>
              <a:rPr lang="en-US" dirty="0">
                <a:solidFill>
                  <a:schemeClr val="tx1">
                    <a:lumMod val="85000"/>
                    <a:lumOff val="15000"/>
                  </a:schemeClr>
                </a:solidFill>
              </a:rPr>
              <a:t>Social Skills and Conduct Problems </a:t>
            </a:r>
            <a:r>
              <a:rPr lang="en-US" i="1" dirty="0">
                <a:solidFill>
                  <a:schemeClr val="tx1">
                    <a:lumMod val="85000"/>
                    <a:lumOff val="15000"/>
                  </a:schemeClr>
                </a:solidFill>
              </a:rPr>
              <a:t>– Teacher Child Rating Scale </a:t>
            </a:r>
            <a:r>
              <a:rPr lang="en-US" sz="1800" dirty="0">
                <a:solidFill>
                  <a:schemeClr val="tx1">
                    <a:lumMod val="85000"/>
                    <a:lumOff val="15000"/>
                  </a:schemeClr>
                </a:solidFill>
              </a:rPr>
              <a:t>(Hightower et al., 1986)</a:t>
            </a:r>
          </a:p>
          <a:p>
            <a:pPr marL="0" indent="0">
              <a:buNone/>
            </a:pPr>
            <a:endParaRPr lang="en-US" i="1" dirty="0">
              <a:solidFill>
                <a:schemeClr val="tx1">
                  <a:lumMod val="85000"/>
                  <a:lumOff val="15000"/>
                </a:schemeClr>
              </a:solidFill>
            </a:endParaRPr>
          </a:p>
          <a:p>
            <a:r>
              <a:rPr lang="en-US" dirty="0">
                <a:solidFill>
                  <a:schemeClr val="tx1">
                    <a:lumMod val="85000"/>
                    <a:lumOff val="15000"/>
                  </a:schemeClr>
                </a:solidFill>
              </a:rPr>
              <a:t>Executive Function</a:t>
            </a:r>
          </a:p>
          <a:p>
            <a:pPr lvl="1"/>
            <a:r>
              <a:rPr lang="en-US" i="1" dirty="0">
                <a:solidFill>
                  <a:schemeClr val="tx1">
                    <a:lumMod val="85000"/>
                    <a:lumOff val="15000"/>
                  </a:schemeClr>
                </a:solidFill>
              </a:rPr>
              <a:t>Head, Toes, Knees, Shoulders </a:t>
            </a:r>
            <a:r>
              <a:rPr lang="en-US" sz="1800" dirty="0">
                <a:solidFill>
                  <a:schemeClr val="tx1">
                    <a:lumMod val="85000"/>
                    <a:lumOff val="15000"/>
                  </a:schemeClr>
                </a:solidFill>
              </a:rPr>
              <a:t>(McClelland et al., 2007)</a:t>
            </a:r>
            <a:endParaRPr lang="en-US" sz="1800" i="1" dirty="0">
              <a:solidFill>
                <a:schemeClr val="tx1">
                  <a:lumMod val="85000"/>
                  <a:lumOff val="15000"/>
                </a:schemeClr>
              </a:solidFill>
            </a:endParaRPr>
          </a:p>
          <a:p>
            <a:pPr lvl="1"/>
            <a:r>
              <a:rPr lang="en-US" i="1" dirty="0">
                <a:solidFill>
                  <a:schemeClr val="tx1">
                    <a:lumMod val="85000"/>
                    <a:lumOff val="15000"/>
                  </a:schemeClr>
                </a:solidFill>
              </a:rPr>
              <a:t>Pencil Tap </a:t>
            </a:r>
            <a:r>
              <a:rPr lang="en-US" sz="1800" dirty="0">
                <a:solidFill>
                  <a:schemeClr val="tx1">
                    <a:lumMod val="85000"/>
                    <a:lumOff val="15000"/>
                  </a:schemeClr>
                </a:solidFill>
              </a:rPr>
              <a:t>(Smith-Donald, Raver, Hayes, &amp; Richardson, 2007)</a:t>
            </a:r>
          </a:p>
          <a:p>
            <a:pPr lvl="1"/>
            <a:r>
              <a:rPr lang="en-US" i="1" dirty="0">
                <a:solidFill>
                  <a:schemeClr val="tx1">
                    <a:lumMod val="85000"/>
                    <a:lumOff val="15000"/>
                  </a:schemeClr>
                </a:solidFill>
              </a:rPr>
              <a:t>Backward Digit Span</a:t>
            </a:r>
          </a:p>
          <a:p>
            <a:pPr lvl="1"/>
            <a:r>
              <a:rPr lang="en-US" i="1" dirty="0">
                <a:solidFill>
                  <a:schemeClr val="tx1">
                    <a:lumMod val="85000"/>
                    <a:lumOff val="15000"/>
                  </a:schemeClr>
                </a:solidFill>
              </a:rPr>
              <a:t>Woodcock Johnson – Literacy (2), Math (2) subtests </a:t>
            </a:r>
          </a:p>
          <a:p>
            <a:endParaRPr lang="en-US" dirty="0"/>
          </a:p>
        </p:txBody>
      </p:sp>
    </p:spTree>
    <p:extLst>
      <p:ext uri="{BB962C8B-B14F-4D97-AF65-F5344CB8AC3E}">
        <p14:creationId xmlns:p14="http://schemas.microsoft.com/office/powerpoint/2010/main" val="9396593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fade">
                                      <p:cBhvr>
                                        <p:cTn id="2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369"/>
            <a:ext cx="7886700" cy="1325563"/>
          </a:xfrm>
        </p:spPr>
        <p:txBody>
          <a:bodyPr/>
          <a:lstStyle/>
          <a:p>
            <a:pPr algn="ctr"/>
            <a:r>
              <a:rPr lang="en-US" dirty="0">
                <a:latin typeface="+mn-lt"/>
              </a:rPr>
              <a:t>Analyses</a:t>
            </a:r>
          </a:p>
        </p:txBody>
      </p:sp>
      <p:sp>
        <p:nvSpPr>
          <p:cNvPr id="3" name="Content Placeholder 2"/>
          <p:cNvSpPr>
            <a:spLocks noGrp="1"/>
          </p:cNvSpPr>
          <p:nvPr>
            <p:ph idx="1"/>
          </p:nvPr>
        </p:nvSpPr>
        <p:spPr>
          <a:xfrm>
            <a:off x="261677" y="1303195"/>
            <a:ext cx="8756419" cy="4633541"/>
          </a:xfrm>
        </p:spPr>
        <p:txBody>
          <a:bodyPr>
            <a:noAutofit/>
          </a:bodyPr>
          <a:lstStyle/>
          <a:p>
            <a:pPr marL="0" indent="0">
              <a:buNone/>
            </a:pPr>
            <a:r>
              <a:rPr lang="en-US" sz="2400" dirty="0">
                <a:solidFill>
                  <a:schemeClr val="tx1">
                    <a:lumMod val="85000"/>
                    <a:lumOff val="15000"/>
                  </a:schemeClr>
                </a:solidFill>
              </a:rPr>
              <a:t>Hierarchical linear models (nesting students in classrooms)</a:t>
            </a:r>
          </a:p>
          <a:p>
            <a:pPr marL="0" indent="0">
              <a:buNone/>
            </a:pPr>
            <a:endParaRPr lang="en-US" sz="2400" dirty="0">
              <a:solidFill>
                <a:schemeClr val="tx1">
                  <a:lumMod val="85000"/>
                  <a:lumOff val="15000"/>
                </a:schemeClr>
              </a:solidFill>
            </a:endParaRPr>
          </a:p>
          <a:p>
            <a:pPr marL="0" indent="0">
              <a:buNone/>
            </a:pPr>
            <a:r>
              <a:rPr lang="en-US" sz="2400" dirty="0">
                <a:solidFill>
                  <a:schemeClr val="tx1">
                    <a:lumMod val="85000"/>
                    <a:lumOff val="15000"/>
                  </a:schemeClr>
                </a:solidFill>
              </a:rPr>
              <a:t>Models control for:</a:t>
            </a:r>
          </a:p>
          <a:p>
            <a:pPr marL="0" indent="0">
              <a:buNone/>
            </a:pPr>
            <a:r>
              <a:rPr lang="en-US" sz="2400" dirty="0">
                <a:solidFill>
                  <a:schemeClr val="tx1">
                    <a:lumMod val="85000"/>
                    <a:lumOff val="15000"/>
                  </a:schemeClr>
                </a:solidFill>
              </a:rPr>
              <a:t>-  Baseline measure of each outcome in the fall</a:t>
            </a:r>
          </a:p>
          <a:p>
            <a:pPr>
              <a:buFontTx/>
              <a:buChar char="-"/>
            </a:pPr>
            <a:r>
              <a:rPr lang="en-US" sz="2400" dirty="0">
                <a:solidFill>
                  <a:schemeClr val="tx1">
                    <a:lumMod val="85000"/>
                    <a:lumOff val="15000"/>
                  </a:schemeClr>
                </a:solidFill>
              </a:rPr>
              <a:t>Student characteristics (gender, age, race/ethnicity, SES, language)</a:t>
            </a:r>
          </a:p>
          <a:p>
            <a:pPr>
              <a:buFontTx/>
              <a:buChar char="-"/>
            </a:pPr>
            <a:r>
              <a:rPr lang="en-US" sz="2400" dirty="0">
                <a:solidFill>
                  <a:schemeClr val="tx1">
                    <a:lumMod val="85000"/>
                    <a:lumOff val="15000"/>
                  </a:schemeClr>
                </a:solidFill>
              </a:rPr>
              <a:t>Classroom characteristics (aggregated student gender, age, race/ethnicity, income, special needs, </a:t>
            </a:r>
          </a:p>
          <a:p>
            <a:pPr>
              <a:buFontTx/>
              <a:buChar char="-"/>
            </a:pPr>
            <a:r>
              <a:rPr lang="en-US" sz="2400" dirty="0">
                <a:solidFill>
                  <a:schemeClr val="tx1">
                    <a:lumMod val="85000"/>
                    <a:lumOff val="15000"/>
                  </a:schemeClr>
                </a:solidFill>
              </a:rPr>
              <a:t>Teacher characteristics (race, education, experience, beliefs about children) </a:t>
            </a:r>
          </a:p>
          <a:p>
            <a:pPr>
              <a:buFontTx/>
              <a:buChar char="-"/>
            </a:pPr>
            <a:r>
              <a:rPr lang="en-US" sz="2400" dirty="0">
                <a:solidFill>
                  <a:schemeClr val="tx1">
                    <a:lumMod val="85000"/>
                    <a:lumOff val="15000"/>
                  </a:schemeClr>
                </a:solidFill>
              </a:rPr>
              <a:t>Program type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84334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715" y="43562"/>
            <a:ext cx="7886700" cy="1325563"/>
          </a:xfrm>
        </p:spPr>
        <p:txBody>
          <a:bodyPr/>
          <a:lstStyle/>
          <a:p>
            <a:pPr algn="ctr"/>
            <a:r>
              <a:rPr lang="en-US" dirty="0">
                <a:latin typeface="+mn-lt"/>
              </a:rPr>
              <a:t>Teacher-Child Relationships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nvPr>
        </p:nvGraphicFramePr>
        <p:xfrm>
          <a:off x="407325" y="1369125"/>
          <a:ext cx="8354290" cy="4263092"/>
        </p:xfrm>
        <a:graphic>
          <a:graphicData uri="http://schemas.openxmlformats.org/drawingml/2006/table">
            <a:tbl>
              <a:tblPr firstRow="1" bandRow="1">
                <a:tableStyleId>{5C22544A-7EE6-4342-B048-85BDC9FD1C3A}</a:tableStyleId>
              </a:tblPr>
              <a:tblGrid>
                <a:gridCol w="1546859">
                  <a:extLst>
                    <a:ext uri="{9D8B030D-6E8A-4147-A177-3AD203B41FA5}">
                      <a16:colId xmlns:a16="http://schemas.microsoft.com/office/drawing/2014/main" xmlns="" val="694933285"/>
                    </a:ext>
                  </a:extLst>
                </a:gridCol>
                <a:gridCol w="2083563">
                  <a:extLst>
                    <a:ext uri="{9D8B030D-6E8A-4147-A177-3AD203B41FA5}">
                      <a16:colId xmlns:a16="http://schemas.microsoft.com/office/drawing/2014/main" xmlns="" val="2193337795"/>
                    </a:ext>
                  </a:extLst>
                </a:gridCol>
                <a:gridCol w="1105049">
                  <a:extLst>
                    <a:ext uri="{9D8B030D-6E8A-4147-A177-3AD203B41FA5}">
                      <a16:colId xmlns:a16="http://schemas.microsoft.com/office/drawing/2014/main" xmlns="" val="1211330959"/>
                    </a:ext>
                  </a:extLst>
                </a:gridCol>
                <a:gridCol w="649532">
                  <a:extLst>
                    <a:ext uri="{9D8B030D-6E8A-4147-A177-3AD203B41FA5}">
                      <a16:colId xmlns:a16="http://schemas.microsoft.com/office/drawing/2014/main" xmlns="" val="2039781056"/>
                    </a:ext>
                  </a:extLst>
                </a:gridCol>
                <a:gridCol w="733886">
                  <a:extLst>
                    <a:ext uri="{9D8B030D-6E8A-4147-A177-3AD203B41FA5}">
                      <a16:colId xmlns:a16="http://schemas.microsoft.com/office/drawing/2014/main" xmlns="" val="3790478133"/>
                    </a:ext>
                  </a:extLst>
                </a:gridCol>
                <a:gridCol w="1089070">
                  <a:extLst>
                    <a:ext uri="{9D8B030D-6E8A-4147-A177-3AD203B41FA5}">
                      <a16:colId xmlns:a16="http://schemas.microsoft.com/office/drawing/2014/main" xmlns="" val="4119636876"/>
                    </a:ext>
                  </a:extLst>
                </a:gridCol>
                <a:gridCol w="447786">
                  <a:extLst>
                    <a:ext uri="{9D8B030D-6E8A-4147-A177-3AD203B41FA5}">
                      <a16:colId xmlns:a16="http://schemas.microsoft.com/office/drawing/2014/main" xmlns="" val="2682828004"/>
                    </a:ext>
                  </a:extLst>
                </a:gridCol>
                <a:gridCol w="698545">
                  <a:extLst>
                    <a:ext uri="{9D8B030D-6E8A-4147-A177-3AD203B41FA5}">
                      <a16:colId xmlns:a16="http://schemas.microsoft.com/office/drawing/2014/main" xmlns="" val="2506086037"/>
                    </a:ext>
                  </a:extLst>
                </a:gridCol>
              </a:tblGrid>
              <a:tr h="352820">
                <a:tc gridSpan="2">
                  <a:txBody>
                    <a:bodyPr/>
                    <a:lstStyle/>
                    <a:p>
                      <a:endParaRPr lang="en-US" sz="1600" b="1" dirty="0"/>
                    </a:p>
                  </a:txBody>
                  <a:tcPr anchor="ctr"/>
                </a:tc>
                <a:tc hMerge="1">
                  <a:txBody>
                    <a:bodyPr/>
                    <a:lstStyle/>
                    <a:p>
                      <a:endParaRPr lang="en-US"/>
                    </a:p>
                  </a:txBody>
                  <a:tcPr/>
                </a:tc>
                <a:tc gridSpan="3">
                  <a:txBody>
                    <a:bodyPr/>
                    <a:lstStyle/>
                    <a:p>
                      <a:pPr algn="ctr"/>
                      <a:r>
                        <a:rPr lang="en-US" sz="1800" b="1" dirty="0"/>
                        <a:t>Closeness</a:t>
                      </a:r>
                    </a:p>
                  </a:txBody>
                  <a:tcPr anchor="ctr"/>
                </a:tc>
                <a:tc hMerge="1">
                  <a:txBody>
                    <a:bodyPr/>
                    <a:lstStyle/>
                    <a:p>
                      <a:endParaRPr lang="en-US" sz="1400" dirty="0"/>
                    </a:p>
                  </a:txBody>
                  <a:tcPr anchor="ctr"/>
                </a:tc>
                <a:tc hMerge="1">
                  <a:txBody>
                    <a:bodyPr/>
                    <a:lstStyle/>
                    <a:p>
                      <a:endParaRPr lang="en-US" sz="1400" dirty="0"/>
                    </a:p>
                  </a:txBody>
                  <a:tcPr anchor="ctr"/>
                </a:tc>
                <a:tc gridSpan="3">
                  <a:txBody>
                    <a:bodyPr/>
                    <a:lstStyle/>
                    <a:p>
                      <a:pPr algn="ctr"/>
                      <a:r>
                        <a:rPr lang="en-US" sz="1800" b="1" dirty="0"/>
                        <a:t>Conflict</a:t>
                      </a:r>
                    </a:p>
                  </a:txBody>
                  <a:tcPr anchor="ctr"/>
                </a:tc>
                <a:tc hMerge="1">
                  <a:txBody>
                    <a:bodyPr/>
                    <a:lstStyle/>
                    <a:p>
                      <a:endParaRPr lang="en-US" sz="1400" dirty="0"/>
                    </a:p>
                  </a:txBody>
                  <a:tcPr anchor="ctr"/>
                </a:tc>
                <a:tc hMerge="1">
                  <a:txBody>
                    <a:bodyPr/>
                    <a:lstStyle/>
                    <a:p>
                      <a:endParaRPr lang="en-US" sz="1400" dirty="0"/>
                    </a:p>
                  </a:txBody>
                  <a:tcPr anchor="ctr"/>
                </a:tc>
                <a:extLst>
                  <a:ext uri="{0D108BD9-81ED-4DB2-BD59-A6C34878D82A}">
                    <a16:rowId xmlns:a16="http://schemas.microsoft.com/office/drawing/2014/main" xmlns="" val="286586072"/>
                  </a:ext>
                </a:extLst>
              </a:tr>
              <a:tr h="609416">
                <a:tc gridSpan="2">
                  <a:txBody>
                    <a:bodyPr/>
                    <a:lstStyle/>
                    <a:p>
                      <a:endParaRPr lang="en-US" sz="1600" b="1" dirty="0"/>
                    </a:p>
                  </a:txBody>
                  <a:tcPr anchor="ctr"/>
                </a:tc>
                <a:tc hMerge="1">
                  <a:txBody>
                    <a:bodyPr/>
                    <a:lstStyle/>
                    <a:p>
                      <a:endParaRPr lang="en-US" sz="1400" dirty="0"/>
                    </a:p>
                  </a:txBody>
                  <a:tcPr anchor="ctr"/>
                </a:tc>
                <a:tc>
                  <a:txBody>
                    <a:bodyPr/>
                    <a:lstStyle/>
                    <a:p>
                      <a:pPr algn="ctr"/>
                      <a:r>
                        <a:rPr lang="en-US" sz="1600" b="1" dirty="0"/>
                        <a:t>Estimate</a:t>
                      </a:r>
                    </a:p>
                  </a:txBody>
                  <a:tcPr anchor="ctr"/>
                </a:tc>
                <a:tc>
                  <a:txBody>
                    <a:bodyPr/>
                    <a:lstStyle/>
                    <a:p>
                      <a:pPr algn="ctr"/>
                      <a:r>
                        <a:rPr lang="en-US" sz="1600" b="1" dirty="0"/>
                        <a:t>p</a:t>
                      </a:r>
                    </a:p>
                  </a:txBody>
                  <a:tcPr anchor="ctr"/>
                </a:tc>
                <a:tc>
                  <a:txBody>
                    <a:bodyPr/>
                    <a:lstStyle/>
                    <a:p>
                      <a:pPr algn="ctr"/>
                      <a:r>
                        <a:rPr lang="en-US" sz="1600" b="1" dirty="0"/>
                        <a:t>S.E.</a:t>
                      </a:r>
                    </a:p>
                  </a:txBody>
                  <a:tcPr anchor="ctr"/>
                </a:tc>
                <a:tc>
                  <a:txBody>
                    <a:bodyPr/>
                    <a:lstStyle/>
                    <a:p>
                      <a:pPr algn="ctr"/>
                      <a:r>
                        <a:rPr lang="en-US" sz="1600" b="1" dirty="0"/>
                        <a:t>Estimate</a:t>
                      </a:r>
                    </a:p>
                  </a:txBody>
                  <a:tcPr anchor="ctr"/>
                </a:tc>
                <a:tc>
                  <a:txBody>
                    <a:bodyPr/>
                    <a:lstStyle/>
                    <a:p>
                      <a:pPr algn="ctr"/>
                      <a:r>
                        <a:rPr lang="en-US" sz="1600" b="1" dirty="0"/>
                        <a:t>p</a:t>
                      </a:r>
                    </a:p>
                  </a:txBody>
                  <a:tcPr anchor="ctr"/>
                </a:tc>
                <a:tc>
                  <a:txBody>
                    <a:bodyPr/>
                    <a:lstStyle/>
                    <a:p>
                      <a:pPr algn="ctr"/>
                      <a:r>
                        <a:rPr lang="en-US" sz="1600" b="1" dirty="0"/>
                        <a:t>S.E.</a:t>
                      </a:r>
                    </a:p>
                  </a:txBody>
                  <a:tcPr anchor="ctr"/>
                </a:tc>
                <a:extLst>
                  <a:ext uri="{0D108BD9-81ED-4DB2-BD59-A6C34878D82A}">
                    <a16:rowId xmlns:a16="http://schemas.microsoft.com/office/drawing/2014/main" xmlns="" val="1588548725"/>
                  </a:ext>
                </a:extLst>
              </a:tr>
              <a:tr h="266619">
                <a:tc gridSpan="2">
                  <a:txBody>
                    <a:bodyPr/>
                    <a:lstStyle/>
                    <a:p>
                      <a:pPr algn="l" fontAlgn="t"/>
                      <a:r>
                        <a:rPr lang="en-US" sz="1600" b="1" dirty="0"/>
                        <a:t>Fall Pretest</a:t>
                      </a:r>
                      <a:r>
                        <a:rPr lang="en-US" sz="1600" b="1" baseline="0" dirty="0"/>
                        <a:t> </a:t>
                      </a:r>
                      <a:endParaRPr lang="en-US" sz="1600" b="1" dirty="0"/>
                    </a:p>
                  </a:txBody>
                  <a:tcPr anchor="ctr"/>
                </a:tc>
                <a:tc hMerge="1">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600" b="1" dirty="0"/>
                        <a:t>.675</a:t>
                      </a:r>
                    </a:p>
                  </a:txBody>
                  <a:tcPr marL="9525" marR="9525" marT="9525" marB="0" anchor="ctr"/>
                </a:tc>
                <a:tc>
                  <a:txBody>
                    <a:bodyPr/>
                    <a:lstStyle/>
                    <a:p>
                      <a:pPr algn="ctr" fontAlgn="b"/>
                      <a:r>
                        <a:rPr lang="en-US" sz="1600" b="1" dirty="0"/>
                        <a:t>***</a:t>
                      </a:r>
                    </a:p>
                  </a:txBody>
                  <a:tcPr marL="9525" marR="9525" marT="9525" marB="0" anchor="ctr"/>
                </a:tc>
                <a:tc>
                  <a:txBody>
                    <a:bodyPr/>
                    <a:lstStyle/>
                    <a:p>
                      <a:pPr algn="ctr" fontAlgn="b"/>
                      <a:r>
                        <a:rPr lang="en-US" sz="1600" b="1" dirty="0"/>
                        <a:t>.026</a:t>
                      </a:r>
                    </a:p>
                  </a:txBody>
                  <a:tcPr marL="9525" marR="9525" marT="9525" marB="0" anchor="ctr"/>
                </a:tc>
                <a:tc>
                  <a:txBody>
                    <a:bodyPr/>
                    <a:lstStyle/>
                    <a:p>
                      <a:pPr algn="ctr" fontAlgn="b"/>
                      <a:r>
                        <a:rPr lang="en-US" sz="1600" b="1" dirty="0"/>
                        <a:t>.715</a:t>
                      </a:r>
                    </a:p>
                  </a:txBody>
                  <a:tcPr marL="9525" marR="9525" marT="9525" marB="0" anchor="ctr"/>
                </a:tc>
                <a:tc>
                  <a:txBody>
                    <a:bodyPr/>
                    <a:lstStyle/>
                    <a:p>
                      <a:pPr algn="ctr" fontAlgn="b"/>
                      <a:r>
                        <a:rPr lang="en-US" sz="1600" b="1" dirty="0"/>
                        <a:t> ***</a:t>
                      </a:r>
                    </a:p>
                  </a:txBody>
                  <a:tcPr marL="9525" marR="9525" marT="9525" marB="0" anchor="ctr"/>
                </a:tc>
                <a:tc>
                  <a:txBody>
                    <a:bodyPr/>
                    <a:lstStyle/>
                    <a:p>
                      <a:pPr algn="ctr" fontAlgn="b"/>
                      <a:r>
                        <a:rPr lang="en-US" sz="1600" b="1" dirty="0"/>
                        <a:t>.020</a:t>
                      </a:r>
                    </a:p>
                  </a:txBody>
                  <a:tcPr marL="9525" marR="9525" marT="9525" marB="0" anchor="ctr"/>
                </a:tc>
                <a:extLst>
                  <a:ext uri="{0D108BD9-81ED-4DB2-BD59-A6C34878D82A}">
                    <a16:rowId xmlns:a16="http://schemas.microsoft.com/office/drawing/2014/main" xmlns="" val="1229029901"/>
                  </a:ext>
                </a:extLst>
              </a:tr>
              <a:tr h="523215">
                <a:tc>
                  <a:txBody>
                    <a:bodyPr/>
                    <a:lstStyle/>
                    <a:p>
                      <a:pPr algn="l" fontAlgn="t"/>
                      <a:r>
                        <a:rPr lang="en-US" sz="1600" b="1" dirty="0"/>
                        <a:t>Teacher-Child Interactions</a:t>
                      </a:r>
                    </a:p>
                  </a:txBody>
                  <a:tcPr anchor="ctr"/>
                </a:tc>
                <a:tc>
                  <a:txBody>
                    <a:bodyPr/>
                    <a:lstStyle/>
                    <a:p>
                      <a:r>
                        <a:rPr lang="en-US" sz="1600" b="1" dirty="0"/>
                        <a:t>Overall</a:t>
                      </a:r>
                      <a:r>
                        <a:rPr lang="en-US" sz="1600" b="1" baseline="0" dirty="0"/>
                        <a:t> Quality </a:t>
                      </a:r>
                      <a:endParaRPr lang="en-US" sz="1600" b="1" dirty="0"/>
                    </a:p>
                  </a:txBody>
                  <a:tcPr anchor="ctr"/>
                </a:tc>
                <a:tc>
                  <a:txBody>
                    <a:bodyPr/>
                    <a:lstStyle/>
                    <a:p>
                      <a:pPr algn="ctr" fontAlgn="b"/>
                      <a:endParaRPr lang="en-US" sz="1600" b="1" dirty="0"/>
                    </a:p>
                  </a:txBody>
                  <a:tcPr marL="9525" marR="9525" marT="9525" marB="0" anchor="ctr"/>
                </a:tc>
                <a:tc>
                  <a:txBody>
                    <a:bodyPr/>
                    <a:lstStyle/>
                    <a:p>
                      <a:pPr algn="ctr" fontAlgn="b"/>
                      <a:r>
                        <a:rPr lang="en-US" sz="1600" b="1" dirty="0"/>
                        <a:t> </a:t>
                      </a:r>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r>
                        <a:rPr lang="en-US" sz="1600" b="1" dirty="0"/>
                        <a:t>-0.38</a:t>
                      </a:r>
                    </a:p>
                  </a:txBody>
                  <a:tcPr marL="7620" marR="7620" marT="7620" marB="0" anchor="ctr"/>
                </a:tc>
                <a:tc>
                  <a:txBody>
                    <a:bodyPr/>
                    <a:lstStyle/>
                    <a:p>
                      <a:pPr algn="ctr" fontAlgn="b"/>
                      <a:r>
                        <a:rPr lang="en-US" sz="1600" b="1" dirty="0"/>
                        <a:t>**</a:t>
                      </a:r>
                    </a:p>
                  </a:txBody>
                  <a:tcPr marL="7620" marR="7620" marT="7620" marB="0" anchor="ctr"/>
                </a:tc>
                <a:tc>
                  <a:txBody>
                    <a:bodyPr/>
                    <a:lstStyle/>
                    <a:p>
                      <a:pPr algn="ctr" fontAlgn="b"/>
                      <a:r>
                        <a:rPr lang="en-US" sz="1600" b="1" dirty="0"/>
                        <a:t>0.11</a:t>
                      </a:r>
                    </a:p>
                  </a:txBody>
                  <a:tcPr marL="7620" marR="7620" marT="7620" marB="0" anchor="ctr"/>
                </a:tc>
                <a:extLst>
                  <a:ext uri="{0D108BD9-81ED-4DB2-BD59-A6C34878D82A}">
                    <a16:rowId xmlns:a16="http://schemas.microsoft.com/office/drawing/2014/main" xmlns="" val="2278233420"/>
                  </a:ext>
                </a:extLst>
              </a:tr>
              <a:tr h="352820">
                <a:tc rowSpan="2">
                  <a:txBody>
                    <a:bodyPr/>
                    <a:lstStyle/>
                    <a:p>
                      <a:pPr algn="l" fontAlgn="t"/>
                      <a:r>
                        <a:rPr lang="en-US" sz="1600" b="1" dirty="0"/>
                        <a:t>Content Dosage</a:t>
                      </a:r>
                    </a:p>
                  </a:txBody>
                  <a:tcPr anchor="ctr"/>
                </a:tc>
                <a:tc>
                  <a:txBody>
                    <a:bodyPr/>
                    <a:lstStyle/>
                    <a:p>
                      <a:r>
                        <a:rPr lang="en-US" sz="1600" b="1" dirty="0"/>
                        <a:t>Proportion Academics</a:t>
                      </a:r>
                    </a:p>
                  </a:txBody>
                  <a:tcPr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extLst>
                  <a:ext uri="{0D108BD9-81ED-4DB2-BD59-A6C34878D82A}">
                    <a16:rowId xmlns:a16="http://schemas.microsoft.com/office/drawing/2014/main" xmlns="" val="3146746829"/>
                  </a:ext>
                </a:extLst>
              </a:tr>
              <a:tr h="352820">
                <a:tc vMerge="1">
                  <a:txBody>
                    <a:bodyPr/>
                    <a:lstStyle/>
                    <a:p>
                      <a:endParaRPr lang="en-US"/>
                    </a:p>
                  </a:txBody>
                  <a:tcPr/>
                </a:tc>
                <a:tc>
                  <a:txBody>
                    <a:bodyPr/>
                    <a:lstStyle/>
                    <a:p>
                      <a:r>
                        <a:rPr lang="en-US" sz="1600" b="1" dirty="0"/>
                        <a:t>Proportion SEL</a:t>
                      </a:r>
                    </a:p>
                  </a:txBody>
                  <a:tcPr anchor="ctr"/>
                </a:tc>
                <a:tc>
                  <a:txBody>
                    <a:bodyPr/>
                    <a:lstStyle/>
                    <a:p>
                      <a:pPr algn="ctr" fontAlgn="b"/>
                      <a:endParaRPr lang="en-US" sz="1600" b="1" dirty="0"/>
                    </a:p>
                  </a:txBody>
                  <a:tcPr marL="7620" marR="7620" marT="7620" marB="0" anchor="ctr"/>
                </a:tc>
                <a:tc>
                  <a:txBody>
                    <a:bodyPr/>
                    <a:lstStyle/>
                    <a:p>
                      <a:pPr algn="ctr" fontAlgn="b"/>
                      <a:endParaRPr lang="en-US" sz="1600" b="1" dirty="0"/>
                    </a:p>
                  </a:txBody>
                  <a:tcPr marL="7620" marR="7620" marT="7620" marB="0" anchor="ctr"/>
                </a:tc>
                <a:tc>
                  <a:txBody>
                    <a:bodyPr/>
                    <a:lstStyle/>
                    <a:p>
                      <a:pPr algn="ctr" fontAlgn="b"/>
                      <a:endParaRPr lang="en-US" sz="1600" b="1" dirty="0"/>
                    </a:p>
                  </a:txBody>
                  <a:tcPr marL="7620" marR="7620" marT="7620"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extLst>
                  <a:ext uri="{0D108BD9-81ED-4DB2-BD59-A6C34878D82A}">
                    <a16:rowId xmlns:a16="http://schemas.microsoft.com/office/drawing/2014/main" xmlns="" val="2511126596"/>
                  </a:ext>
                </a:extLst>
              </a:tr>
              <a:tr h="609416">
                <a:tc rowSpan="2">
                  <a:txBody>
                    <a:bodyPr/>
                    <a:lstStyle/>
                    <a:p>
                      <a:pPr algn="l" fontAlgn="t"/>
                      <a:r>
                        <a:rPr lang="en-US" sz="1600" b="1" dirty="0"/>
                        <a:t>Activity Setting</a:t>
                      </a:r>
                    </a:p>
                  </a:txBody>
                  <a:tcPr anchor="ctr"/>
                </a:tc>
                <a:tc>
                  <a:txBody>
                    <a:bodyPr/>
                    <a:lstStyle/>
                    <a:p>
                      <a:r>
                        <a:rPr lang="en-US" sz="1600" b="1" dirty="0"/>
                        <a:t>Proportion Teacher-Structured</a:t>
                      </a:r>
                    </a:p>
                  </a:txBody>
                  <a:tcPr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extLst>
                  <a:ext uri="{0D108BD9-81ED-4DB2-BD59-A6C34878D82A}">
                    <a16:rowId xmlns:a16="http://schemas.microsoft.com/office/drawing/2014/main" xmlns="" val="2790558551"/>
                  </a:ext>
                </a:extLst>
              </a:tr>
              <a:tr h="352820">
                <a:tc vMerge="1">
                  <a:txBody>
                    <a:bodyPr/>
                    <a:lstStyle/>
                    <a:p>
                      <a:endParaRPr lang="en-US"/>
                    </a:p>
                  </a:txBody>
                  <a:tcPr/>
                </a:tc>
                <a:tc>
                  <a:txBody>
                    <a:bodyPr/>
                    <a:lstStyle/>
                    <a:p>
                      <a:r>
                        <a:rPr lang="en-US" sz="1600" b="1" dirty="0"/>
                        <a:t>Proportion Routines</a:t>
                      </a:r>
                    </a:p>
                  </a:txBody>
                  <a:tcPr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extLst>
                  <a:ext uri="{0D108BD9-81ED-4DB2-BD59-A6C34878D82A}">
                    <a16:rowId xmlns:a16="http://schemas.microsoft.com/office/drawing/2014/main" xmlns="" val="3483681901"/>
                  </a:ext>
                </a:extLst>
              </a:tr>
              <a:tr h="352820">
                <a:tc rowSpan="2">
                  <a:txBody>
                    <a:bodyPr/>
                    <a:lstStyle/>
                    <a:p>
                      <a:pPr algn="l" fontAlgn="t"/>
                      <a:r>
                        <a:rPr lang="en-US" sz="1600" b="1" dirty="0"/>
                        <a:t>Rigor</a:t>
                      </a:r>
                    </a:p>
                  </a:txBody>
                  <a:tcPr anchor="ctr"/>
                </a:tc>
                <a:tc>
                  <a:txBody>
                    <a:bodyPr/>
                    <a:lstStyle/>
                    <a:p>
                      <a:r>
                        <a:rPr lang="en-US" sz="1600" b="1" dirty="0"/>
                        <a:t>Literacy Level</a:t>
                      </a:r>
                    </a:p>
                  </a:txBody>
                  <a:tcPr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7620" marR="7620" marT="7620" marB="0" anchor="ctr"/>
                </a:tc>
                <a:tc>
                  <a:txBody>
                    <a:bodyPr/>
                    <a:lstStyle/>
                    <a:p>
                      <a:pPr algn="ctr" fontAlgn="b"/>
                      <a:endParaRPr lang="en-US" sz="1600" b="1" dirty="0"/>
                    </a:p>
                  </a:txBody>
                  <a:tcPr marL="7620" marR="7620" marT="7620" marB="0" anchor="ctr"/>
                </a:tc>
                <a:tc>
                  <a:txBody>
                    <a:bodyPr/>
                    <a:lstStyle/>
                    <a:p>
                      <a:pPr algn="ctr" fontAlgn="b"/>
                      <a:endParaRPr lang="en-US" sz="1600" b="1" dirty="0"/>
                    </a:p>
                  </a:txBody>
                  <a:tcPr marL="7620" marR="7620" marT="7620" marB="0" anchor="ctr"/>
                </a:tc>
                <a:extLst>
                  <a:ext uri="{0D108BD9-81ED-4DB2-BD59-A6C34878D82A}">
                    <a16:rowId xmlns:a16="http://schemas.microsoft.com/office/drawing/2014/main" xmlns="" val="2035585302"/>
                  </a:ext>
                </a:extLst>
              </a:tr>
              <a:tr h="352820">
                <a:tc vMerge="1">
                  <a:txBody>
                    <a:bodyPr/>
                    <a:lstStyle/>
                    <a:p>
                      <a:endParaRPr lang="en-US"/>
                    </a:p>
                  </a:txBody>
                  <a:tcPr/>
                </a:tc>
                <a:tc>
                  <a:txBody>
                    <a:bodyPr/>
                    <a:lstStyle/>
                    <a:p>
                      <a:r>
                        <a:rPr lang="en-US" sz="1600" b="1" dirty="0"/>
                        <a:t>Math Level</a:t>
                      </a:r>
                    </a:p>
                  </a:txBody>
                  <a:tcPr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tc>
                  <a:txBody>
                    <a:bodyPr/>
                    <a:lstStyle/>
                    <a:p>
                      <a:pPr algn="ctr" fontAlgn="b"/>
                      <a:endParaRPr lang="en-US" sz="1600" b="1" dirty="0"/>
                    </a:p>
                  </a:txBody>
                  <a:tcPr marL="9525" marR="9525" marT="9525" marB="0" anchor="ctr"/>
                </a:tc>
                <a:extLst>
                  <a:ext uri="{0D108BD9-81ED-4DB2-BD59-A6C34878D82A}">
                    <a16:rowId xmlns:a16="http://schemas.microsoft.com/office/drawing/2014/main" xmlns="" val="1162808344"/>
                  </a:ext>
                </a:extLst>
              </a:tr>
            </a:tbl>
          </a:graphicData>
        </a:graphic>
      </p:graphicFrame>
      <p:sp>
        <p:nvSpPr>
          <p:cNvPr id="6" name="TextBox 5"/>
          <p:cNvSpPr txBox="1"/>
          <p:nvPr/>
        </p:nvSpPr>
        <p:spPr>
          <a:xfrm>
            <a:off x="1184562" y="5996459"/>
            <a:ext cx="32659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prstClr val="black"/>
                </a:solidFill>
                <a:effectLst/>
                <a:uLnTx/>
                <a:uFillTx/>
                <a:latin typeface="Calibri"/>
                <a:ea typeface="+mn-ea"/>
                <a:cs typeface="+mn-cs"/>
              </a:rPr>
              <a:t>*p&lt;.10, **p&lt;.05, ***p&lt;.01</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5740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916" y="-149629"/>
            <a:ext cx="7886700" cy="1325563"/>
          </a:xfrm>
        </p:spPr>
        <p:txBody>
          <a:bodyPr/>
          <a:lstStyle/>
          <a:p>
            <a:pPr algn="ctr"/>
            <a:r>
              <a:rPr lang="en-US" dirty="0">
                <a:latin typeface="+mn-lt"/>
              </a:rPr>
              <a:t>Social and Emotional Skills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778933" y="6001065"/>
            <a:ext cx="32659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200" b="0" i="0" u="none" strike="noStrike" kern="1200" cap="none" spc="0" normalizeH="0" baseline="0" noProof="0" dirty="0">
                <a:ln>
                  <a:noFill/>
                </a:ln>
                <a:solidFill>
                  <a:prstClr val="black"/>
                </a:solidFill>
                <a:effectLst/>
                <a:uLnTx/>
                <a:uFillTx/>
                <a:latin typeface="Calibri"/>
                <a:ea typeface="+mn-ea"/>
                <a:cs typeface="+mn-cs"/>
              </a:rPr>
              <a:t>*p&lt;.10, **p&lt;.05, ***p&lt;.01</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8" name="Table 7"/>
          <p:cNvGraphicFramePr>
            <a:graphicFrameLocks noGrp="1"/>
          </p:cNvGraphicFramePr>
          <p:nvPr>
            <p:extLst/>
          </p:nvPr>
        </p:nvGraphicFramePr>
        <p:xfrm>
          <a:off x="124691" y="785236"/>
          <a:ext cx="8753301" cy="4965840"/>
        </p:xfrm>
        <a:graphic>
          <a:graphicData uri="http://schemas.openxmlformats.org/drawingml/2006/table">
            <a:tbl>
              <a:tblPr firstRow="1" bandRow="1">
                <a:tableStyleId>{5C22544A-7EE6-4342-B048-85BDC9FD1C3A}</a:tableStyleId>
              </a:tblPr>
              <a:tblGrid>
                <a:gridCol w="1221971">
                  <a:extLst>
                    <a:ext uri="{9D8B030D-6E8A-4147-A177-3AD203B41FA5}">
                      <a16:colId xmlns:a16="http://schemas.microsoft.com/office/drawing/2014/main" xmlns="" val="694933285"/>
                    </a:ext>
                  </a:extLst>
                </a:gridCol>
                <a:gridCol w="1587731">
                  <a:extLst>
                    <a:ext uri="{9D8B030D-6E8A-4147-A177-3AD203B41FA5}">
                      <a16:colId xmlns:a16="http://schemas.microsoft.com/office/drawing/2014/main" xmlns="" val="2193337795"/>
                    </a:ext>
                  </a:extLst>
                </a:gridCol>
                <a:gridCol w="1313411">
                  <a:extLst>
                    <a:ext uri="{9D8B030D-6E8A-4147-A177-3AD203B41FA5}">
                      <a16:colId xmlns:a16="http://schemas.microsoft.com/office/drawing/2014/main" xmlns="" val="4119636876"/>
                    </a:ext>
                  </a:extLst>
                </a:gridCol>
                <a:gridCol w="423949">
                  <a:extLst>
                    <a:ext uri="{9D8B030D-6E8A-4147-A177-3AD203B41FA5}">
                      <a16:colId xmlns:a16="http://schemas.microsoft.com/office/drawing/2014/main" xmlns="" val="2682828004"/>
                    </a:ext>
                  </a:extLst>
                </a:gridCol>
                <a:gridCol w="515389">
                  <a:extLst>
                    <a:ext uri="{9D8B030D-6E8A-4147-A177-3AD203B41FA5}">
                      <a16:colId xmlns:a16="http://schemas.microsoft.com/office/drawing/2014/main" xmlns="" val="2506086037"/>
                    </a:ext>
                  </a:extLst>
                </a:gridCol>
                <a:gridCol w="989762">
                  <a:extLst>
                    <a:ext uri="{9D8B030D-6E8A-4147-A177-3AD203B41FA5}">
                      <a16:colId xmlns:a16="http://schemas.microsoft.com/office/drawing/2014/main" xmlns="" val="2966456999"/>
                    </a:ext>
                  </a:extLst>
                </a:gridCol>
                <a:gridCol w="423938">
                  <a:extLst>
                    <a:ext uri="{9D8B030D-6E8A-4147-A177-3AD203B41FA5}">
                      <a16:colId xmlns:a16="http://schemas.microsoft.com/office/drawing/2014/main" xmlns="" val="1186901905"/>
                    </a:ext>
                  </a:extLst>
                </a:gridCol>
                <a:gridCol w="532950">
                  <a:extLst>
                    <a:ext uri="{9D8B030D-6E8A-4147-A177-3AD203B41FA5}">
                      <a16:colId xmlns:a16="http://schemas.microsoft.com/office/drawing/2014/main" xmlns="" val="2153532583"/>
                    </a:ext>
                  </a:extLst>
                </a:gridCol>
                <a:gridCol w="847874">
                  <a:extLst>
                    <a:ext uri="{9D8B030D-6E8A-4147-A177-3AD203B41FA5}">
                      <a16:colId xmlns:a16="http://schemas.microsoft.com/office/drawing/2014/main" xmlns="" val="753064506"/>
                    </a:ext>
                  </a:extLst>
                </a:gridCol>
                <a:gridCol w="375487">
                  <a:extLst>
                    <a:ext uri="{9D8B030D-6E8A-4147-A177-3AD203B41FA5}">
                      <a16:colId xmlns:a16="http://schemas.microsoft.com/office/drawing/2014/main" xmlns="" val="210333106"/>
                    </a:ext>
                  </a:extLst>
                </a:gridCol>
                <a:gridCol w="520839">
                  <a:extLst>
                    <a:ext uri="{9D8B030D-6E8A-4147-A177-3AD203B41FA5}">
                      <a16:colId xmlns:a16="http://schemas.microsoft.com/office/drawing/2014/main" xmlns="" val="2092572399"/>
                    </a:ext>
                  </a:extLst>
                </a:gridCol>
              </a:tblGrid>
              <a:tr h="310349">
                <a:tc gridSpan="2">
                  <a:txBody>
                    <a:bodyPr/>
                    <a:lstStyle/>
                    <a:p>
                      <a:endParaRPr lang="en-US" sz="1400" b="1" dirty="0"/>
                    </a:p>
                  </a:txBody>
                  <a:tcPr anchor="ctr"/>
                </a:tc>
                <a:tc hMerge="1">
                  <a:txBody>
                    <a:bodyPr/>
                    <a:lstStyle/>
                    <a:p>
                      <a:endParaRPr lang="en-US"/>
                    </a:p>
                  </a:txBody>
                  <a:tcPr/>
                </a:tc>
                <a:tc gridSpan="3">
                  <a:txBody>
                    <a:bodyPr/>
                    <a:lstStyle/>
                    <a:p>
                      <a:pPr algn="ctr"/>
                      <a:r>
                        <a:rPr lang="en-US" sz="1600" b="1" dirty="0"/>
                        <a:t>Task</a:t>
                      </a:r>
                      <a:r>
                        <a:rPr lang="en-US" sz="1600" b="1" baseline="0" dirty="0"/>
                        <a:t> Orientation</a:t>
                      </a:r>
                      <a:endParaRPr lang="en-US" sz="1600" b="1" dirty="0"/>
                    </a:p>
                  </a:txBody>
                  <a:tcPr anchor="ctr"/>
                </a:tc>
                <a:tc hMerge="1">
                  <a:txBody>
                    <a:bodyPr/>
                    <a:lstStyle/>
                    <a:p>
                      <a:endParaRPr lang="en-US" sz="1400" dirty="0"/>
                    </a:p>
                  </a:txBody>
                  <a:tcPr anchor="ctr"/>
                </a:tc>
                <a:tc hMerge="1">
                  <a:txBody>
                    <a:bodyPr/>
                    <a:lstStyle/>
                    <a:p>
                      <a:endParaRPr lang="en-US" sz="1400" dirty="0"/>
                    </a:p>
                  </a:txBody>
                  <a:tcPr anchor="ctr"/>
                </a:tc>
                <a:tc gridSpan="3">
                  <a:txBody>
                    <a:bodyPr/>
                    <a:lstStyle/>
                    <a:p>
                      <a:pPr algn="ctr"/>
                      <a:r>
                        <a:rPr lang="en-US" sz="1600" b="1" dirty="0"/>
                        <a:t>Social</a:t>
                      </a:r>
                      <a:r>
                        <a:rPr lang="en-US" sz="1600" b="1" baseline="0" dirty="0"/>
                        <a:t> Skills</a:t>
                      </a:r>
                      <a:endParaRPr lang="en-US" sz="1600" b="1"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tc gridSpan="3">
                  <a:txBody>
                    <a:bodyPr/>
                    <a:lstStyle/>
                    <a:p>
                      <a:pPr algn="ctr"/>
                      <a:r>
                        <a:rPr lang="en-US" sz="1600" b="1" dirty="0"/>
                        <a:t>Conduct Problems</a:t>
                      </a:r>
                    </a:p>
                  </a:txBody>
                  <a:tcPr anchor="ctr"/>
                </a:tc>
                <a:tc hMerge="1">
                  <a:txBody>
                    <a:bodyPr/>
                    <a:lstStyle/>
                    <a:p>
                      <a:pPr algn="ctr"/>
                      <a:endParaRPr lang="en-US" sz="1600" dirty="0"/>
                    </a:p>
                  </a:txBody>
                  <a:tcPr anchor="ctr"/>
                </a:tc>
                <a:tc hMerge="1">
                  <a:txBody>
                    <a:bodyPr/>
                    <a:lstStyle/>
                    <a:p>
                      <a:pPr algn="ctr"/>
                      <a:endParaRPr lang="en-US" sz="1600" dirty="0"/>
                    </a:p>
                  </a:txBody>
                  <a:tcPr anchor="ctr"/>
                </a:tc>
                <a:extLst>
                  <a:ext uri="{0D108BD9-81ED-4DB2-BD59-A6C34878D82A}">
                    <a16:rowId xmlns:a16="http://schemas.microsoft.com/office/drawing/2014/main" xmlns="" val="286586072"/>
                  </a:ext>
                </a:extLst>
              </a:tr>
              <a:tr h="485280">
                <a:tc gridSpan="2">
                  <a:txBody>
                    <a:bodyPr/>
                    <a:lstStyle/>
                    <a:p>
                      <a:endParaRPr lang="en-US" sz="1600" b="1" dirty="0"/>
                    </a:p>
                  </a:txBody>
                  <a:tcPr anchor="ctr"/>
                </a:tc>
                <a:tc hMerge="1">
                  <a:txBody>
                    <a:bodyPr/>
                    <a:lstStyle/>
                    <a:p>
                      <a:endParaRPr lang="en-US" sz="1400" dirty="0"/>
                    </a:p>
                  </a:txBody>
                  <a:tcPr anchor="ctr"/>
                </a:tc>
                <a:tc>
                  <a:txBody>
                    <a:bodyPr/>
                    <a:lstStyle/>
                    <a:p>
                      <a:pPr algn="ctr"/>
                      <a:r>
                        <a:rPr lang="en-US" sz="1400" b="1" dirty="0"/>
                        <a:t>Estimate</a:t>
                      </a:r>
                    </a:p>
                  </a:txBody>
                  <a:tcPr anchor="ctr"/>
                </a:tc>
                <a:tc>
                  <a:txBody>
                    <a:bodyPr/>
                    <a:lstStyle/>
                    <a:p>
                      <a:pPr algn="ctr"/>
                      <a:r>
                        <a:rPr lang="en-US" sz="1500" b="1" i="1" dirty="0"/>
                        <a:t>p</a:t>
                      </a:r>
                    </a:p>
                  </a:txBody>
                  <a:tcPr anchor="ctr"/>
                </a:tc>
                <a:tc>
                  <a:txBody>
                    <a:bodyPr/>
                    <a:lstStyle/>
                    <a:p>
                      <a:pPr algn="ctr"/>
                      <a:r>
                        <a:rPr lang="en-US" sz="1500" b="1" dirty="0"/>
                        <a:t>S.E.</a:t>
                      </a:r>
                    </a:p>
                  </a:txBody>
                  <a:tcPr anchor="ctr"/>
                </a:tc>
                <a:tc>
                  <a:txBody>
                    <a:bodyPr/>
                    <a:lstStyle/>
                    <a:p>
                      <a:pPr algn="ctr"/>
                      <a:r>
                        <a:rPr lang="en-US" sz="1400" b="1" dirty="0"/>
                        <a:t>Estimate</a:t>
                      </a:r>
                    </a:p>
                  </a:txBody>
                  <a:tcPr anchor="ctr"/>
                </a:tc>
                <a:tc>
                  <a:txBody>
                    <a:bodyPr/>
                    <a:lstStyle/>
                    <a:p>
                      <a:pPr algn="ctr"/>
                      <a:r>
                        <a:rPr lang="en-US" sz="1500" b="1" i="1" dirty="0"/>
                        <a:t>p</a:t>
                      </a:r>
                    </a:p>
                  </a:txBody>
                  <a:tcPr anchor="ctr"/>
                </a:tc>
                <a:tc>
                  <a:txBody>
                    <a:bodyPr/>
                    <a:lstStyle/>
                    <a:p>
                      <a:pPr algn="ctr"/>
                      <a:r>
                        <a:rPr lang="en-US" sz="1500" b="1" dirty="0"/>
                        <a:t>S.E.</a:t>
                      </a:r>
                    </a:p>
                  </a:txBody>
                  <a:tcPr anchor="ctr"/>
                </a:tc>
                <a:tc>
                  <a:txBody>
                    <a:bodyPr/>
                    <a:lstStyle/>
                    <a:p>
                      <a:pPr algn="ctr"/>
                      <a:r>
                        <a:rPr lang="en-US" sz="1400" b="1" dirty="0"/>
                        <a:t>Estimate</a:t>
                      </a:r>
                    </a:p>
                  </a:txBody>
                  <a:tcPr anchor="ctr"/>
                </a:tc>
                <a:tc>
                  <a:txBody>
                    <a:bodyPr/>
                    <a:lstStyle/>
                    <a:p>
                      <a:pPr algn="ctr"/>
                      <a:r>
                        <a:rPr lang="en-US" sz="1500" b="1" i="1" dirty="0"/>
                        <a:t>p</a:t>
                      </a:r>
                    </a:p>
                  </a:txBody>
                  <a:tcPr anchor="ctr"/>
                </a:tc>
                <a:tc>
                  <a:txBody>
                    <a:bodyPr/>
                    <a:lstStyle/>
                    <a:p>
                      <a:pPr algn="ctr"/>
                      <a:r>
                        <a:rPr lang="en-US" sz="1500" b="1" dirty="0"/>
                        <a:t>S.E.</a:t>
                      </a:r>
                    </a:p>
                  </a:txBody>
                  <a:tcPr anchor="ctr"/>
                </a:tc>
                <a:extLst>
                  <a:ext uri="{0D108BD9-81ED-4DB2-BD59-A6C34878D82A}">
                    <a16:rowId xmlns:a16="http://schemas.microsoft.com/office/drawing/2014/main" xmlns="" val="1588548725"/>
                  </a:ext>
                </a:extLst>
              </a:tr>
              <a:tr h="266606">
                <a:tc gridSpan="2">
                  <a:txBody>
                    <a:bodyPr/>
                    <a:lstStyle/>
                    <a:p>
                      <a:pPr algn="l" fontAlgn="t"/>
                      <a:r>
                        <a:rPr lang="en-US" sz="1600" b="1" i="0" u="none" strike="noStrike" dirty="0">
                          <a:solidFill>
                            <a:srgbClr val="000000"/>
                          </a:solidFill>
                          <a:effectLst/>
                          <a:latin typeface="Calibri" panose="020F0502020204030204" pitchFamily="34" charset="0"/>
                        </a:rPr>
                        <a:t>Fall Pretest</a:t>
                      </a:r>
                    </a:p>
                  </a:txBody>
                  <a:tcPr anchor="ctr"/>
                </a:tc>
                <a:tc hMerge="1">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600" b="1" i="0" u="none" strike="noStrike" dirty="0">
                          <a:solidFill>
                            <a:srgbClr val="000000"/>
                          </a:solidFill>
                          <a:effectLst/>
                          <a:latin typeface="Calibri" panose="020F0502020204030204" pitchFamily="34" charset="0"/>
                        </a:rPr>
                        <a:t>.726</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.018</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.714</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.025</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.728</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.023</a:t>
                      </a:r>
                    </a:p>
                  </a:txBody>
                  <a:tcPr marL="9525" marR="9525" marT="9525" marB="0" anchor="ctr"/>
                </a:tc>
                <a:extLst>
                  <a:ext uri="{0D108BD9-81ED-4DB2-BD59-A6C34878D82A}">
                    <a16:rowId xmlns:a16="http://schemas.microsoft.com/office/drawing/2014/main" xmlns="" val="1229029901"/>
                  </a:ext>
                </a:extLst>
              </a:tr>
              <a:tr h="301391">
                <a:tc>
                  <a:txBody>
                    <a:bodyPr/>
                    <a:lstStyle/>
                    <a:p>
                      <a:pPr algn="l" fontAlgn="t"/>
                      <a:r>
                        <a:rPr lang="en-US" sz="1600" b="1" i="0" u="none" strike="noStrike" dirty="0">
                          <a:solidFill>
                            <a:srgbClr val="000000"/>
                          </a:solidFill>
                          <a:effectLst/>
                          <a:latin typeface="Calibri" panose="020F0502020204030204" pitchFamily="34" charset="0"/>
                        </a:rPr>
                        <a:t>Teacher-Child Interactions</a:t>
                      </a:r>
                    </a:p>
                  </a:txBody>
                  <a:tcPr anchor="ctr"/>
                </a:tc>
                <a:tc>
                  <a:txBody>
                    <a:bodyPr/>
                    <a:lstStyle/>
                    <a:p>
                      <a:r>
                        <a:rPr lang="en-US" sz="1600" b="1" dirty="0"/>
                        <a:t>Overall Quality </a:t>
                      </a:r>
                    </a:p>
                  </a:txBody>
                  <a:tcPr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2278233420"/>
                  </a:ext>
                </a:extLst>
              </a:tr>
              <a:tr h="291168">
                <a:tc rowSpan="2">
                  <a:txBody>
                    <a:bodyPr/>
                    <a:lstStyle/>
                    <a:p>
                      <a:pPr algn="l" fontAlgn="t"/>
                      <a:r>
                        <a:rPr lang="en-US" sz="1600" b="1" i="0" u="none" strike="noStrike" dirty="0">
                          <a:solidFill>
                            <a:srgbClr val="000000"/>
                          </a:solidFill>
                          <a:effectLst/>
                          <a:latin typeface="Calibri" panose="020F0502020204030204" pitchFamily="34" charset="0"/>
                        </a:rPr>
                        <a:t>Content Dosage</a:t>
                      </a:r>
                    </a:p>
                  </a:txBody>
                  <a:tcPr anchor="ctr"/>
                </a:tc>
                <a:tc>
                  <a:txBody>
                    <a:bodyPr/>
                    <a:lstStyle/>
                    <a:p>
                      <a:r>
                        <a:rPr lang="en-US" sz="1600" b="1" dirty="0"/>
                        <a:t>Proportion Academics</a:t>
                      </a:r>
                    </a:p>
                  </a:txBody>
                  <a:tcPr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146746829"/>
                  </a:ext>
                </a:extLst>
              </a:tr>
              <a:tr h="291168">
                <a:tc vMerge="1">
                  <a:txBody>
                    <a:bodyPr/>
                    <a:lstStyle/>
                    <a:p>
                      <a:endParaRPr lang="en-US"/>
                    </a:p>
                  </a:txBody>
                  <a:tcPr/>
                </a:tc>
                <a:tc>
                  <a:txBody>
                    <a:bodyPr/>
                    <a:lstStyle/>
                    <a:p>
                      <a:r>
                        <a:rPr lang="en-US" sz="1600" b="1" dirty="0"/>
                        <a:t>Proportion SEL</a:t>
                      </a:r>
                    </a:p>
                  </a:txBody>
                  <a:tcPr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511126596"/>
                  </a:ext>
                </a:extLst>
              </a:tr>
              <a:tr h="401142">
                <a:tc rowSpan="2">
                  <a:txBody>
                    <a:bodyPr/>
                    <a:lstStyle/>
                    <a:p>
                      <a:pPr algn="l" fontAlgn="t"/>
                      <a:r>
                        <a:rPr lang="en-US" sz="1600" b="1" i="0" u="none" strike="noStrike">
                          <a:solidFill>
                            <a:srgbClr val="000000"/>
                          </a:solidFill>
                          <a:effectLst/>
                          <a:latin typeface="Calibri" panose="020F0502020204030204" pitchFamily="34" charset="0"/>
                        </a:rPr>
                        <a:t>Activity Setting</a:t>
                      </a:r>
                    </a:p>
                  </a:txBody>
                  <a:tcPr anchor="ctr"/>
                </a:tc>
                <a:tc>
                  <a:txBody>
                    <a:bodyPr/>
                    <a:lstStyle/>
                    <a:p>
                      <a:r>
                        <a:rPr lang="en-US" sz="1600" b="1" dirty="0"/>
                        <a:t>Proportion Teacher-Structured</a:t>
                      </a:r>
                    </a:p>
                  </a:txBody>
                  <a:tcPr anchor="ctr"/>
                </a:tc>
                <a:tc>
                  <a:txBody>
                    <a:bodyPr/>
                    <a:lstStyle/>
                    <a:p>
                      <a:pPr algn="ctr" fontAlgn="b"/>
                      <a:r>
                        <a:rPr lang="en-US" sz="1600" b="1" i="0" u="none" strike="noStrike" dirty="0">
                          <a:solidFill>
                            <a:srgbClr val="000000"/>
                          </a:solidFill>
                          <a:effectLst/>
                          <a:latin typeface="Calibri" panose="020F0502020204030204" pitchFamily="34" charset="0"/>
                        </a:rPr>
                        <a:t>-.241</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.118</a:t>
                      </a: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790558551"/>
                  </a:ext>
                </a:extLst>
              </a:tr>
              <a:tr h="291168">
                <a:tc vMerge="1">
                  <a:txBody>
                    <a:bodyPr/>
                    <a:lstStyle/>
                    <a:p>
                      <a:endParaRPr lang="en-US"/>
                    </a:p>
                  </a:txBody>
                  <a:tcPr/>
                </a:tc>
                <a:tc>
                  <a:txBody>
                    <a:bodyPr/>
                    <a:lstStyle/>
                    <a:p>
                      <a:r>
                        <a:rPr lang="en-US" sz="1600" b="1" dirty="0"/>
                        <a:t>Proportion</a:t>
                      </a:r>
                      <a:r>
                        <a:rPr lang="en-US" sz="1600" b="1" baseline="0" dirty="0"/>
                        <a:t> Routines</a:t>
                      </a:r>
                      <a:endParaRPr lang="en-US" sz="1600" b="1" dirty="0"/>
                    </a:p>
                  </a:txBody>
                  <a:tcPr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483681901"/>
                  </a:ext>
                </a:extLst>
              </a:tr>
              <a:tr h="291168">
                <a:tc rowSpan="2">
                  <a:txBody>
                    <a:bodyPr/>
                    <a:lstStyle/>
                    <a:p>
                      <a:pPr algn="l" fontAlgn="t"/>
                      <a:r>
                        <a:rPr lang="en-US" sz="1600" b="1" i="0" u="none" strike="noStrike" dirty="0">
                          <a:solidFill>
                            <a:srgbClr val="000000"/>
                          </a:solidFill>
                          <a:effectLst/>
                          <a:latin typeface="Calibri" panose="020F0502020204030204" pitchFamily="34" charset="0"/>
                        </a:rPr>
                        <a:t>Rigor</a:t>
                      </a:r>
                    </a:p>
                  </a:txBody>
                  <a:tcPr anchor="ctr"/>
                </a:tc>
                <a:tc>
                  <a:txBody>
                    <a:bodyPr/>
                    <a:lstStyle/>
                    <a:p>
                      <a:r>
                        <a:rPr lang="en-US" sz="1600" b="1" dirty="0"/>
                        <a:t>Literacy Level</a:t>
                      </a:r>
                    </a:p>
                  </a:txBody>
                  <a:tcPr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-.263</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.133</a:t>
                      </a:r>
                    </a:p>
                  </a:txBody>
                  <a:tcPr marL="9525" marR="9525" marT="9525" marB="0" anchor="ctr"/>
                </a:tc>
                <a:extLst>
                  <a:ext uri="{0D108BD9-81ED-4DB2-BD59-A6C34878D82A}">
                    <a16:rowId xmlns:a16="http://schemas.microsoft.com/office/drawing/2014/main" xmlns="" val="2035585302"/>
                  </a:ext>
                </a:extLst>
              </a:tr>
              <a:tr h="291168">
                <a:tc vMerge="1">
                  <a:txBody>
                    <a:bodyPr/>
                    <a:lstStyle/>
                    <a:p>
                      <a:endParaRPr lang="en-US"/>
                    </a:p>
                  </a:txBody>
                  <a:tcPr/>
                </a:tc>
                <a:tc>
                  <a:txBody>
                    <a:bodyPr/>
                    <a:lstStyle/>
                    <a:p>
                      <a:r>
                        <a:rPr lang="en-US" sz="1600" b="1" dirty="0"/>
                        <a:t>Math Level</a:t>
                      </a:r>
                    </a:p>
                  </a:txBody>
                  <a:tcPr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.281</a:t>
                      </a:r>
                    </a:p>
                  </a:txBody>
                  <a:tcPr marL="7620" marR="7620" marT="7620" marB="0" anchor="ctr"/>
                </a:tc>
                <a:tc>
                  <a:txBody>
                    <a:bodyPr/>
                    <a:lstStyle/>
                    <a:p>
                      <a:pPr algn="ctr" fontAlgn="b"/>
                      <a:r>
                        <a:rPr lang="en-US" sz="1600" b="1" i="0" u="none" strike="noStrike" dirty="0">
                          <a:solidFill>
                            <a:srgbClr val="000000"/>
                          </a:solidFill>
                          <a:effectLst/>
                          <a:latin typeface="Calibri" panose="020F0502020204030204" pitchFamily="34" charset="0"/>
                        </a:rPr>
                        <a:t>*</a:t>
                      </a:r>
                    </a:p>
                  </a:txBody>
                  <a:tcPr marL="7620" marR="7620" marT="7620" marB="0" anchor="ctr"/>
                </a:tc>
                <a:tc>
                  <a:txBody>
                    <a:bodyPr/>
                    <a:lstStyle/>
                    <a:p>
                      <a:pPr algn="ctr" fontAlgn="b"/>
                      <a:r>
                        <a:rPr lang="en-US" sz="1600" b="1" i="0" u="none" strike="noStrike" dirty="0">
                          <a:solidFill>
                            <a:srgbClr val="000000"/>
                          </a:solidFill>
                          <a:effectLst/>
                          <a:latin typeface="Calibri" panose="020F0502020204030204" pitchFamily="34" charset="0"/>
                        </a:rPr>
                        <a:t>.122</a:t>
                      </a: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162808344"/>
                  </a:ext>
                </a:extLst>
              </a:tr>
            </a:tbl>
          </a:graphicData>
        </a:graphic>
      </p:graphicFrame>
    </p:spTree>
    <p:extLst>
      <p:ext uri="{BB962C8B-B14F-4D97-AF65-F5344CB8AC3E}">
        <p14:creationId xmlns:p14="http://schemas.microsoft.com/office/powerpoint/2010/main" val="3169578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916" y="-149629"/>
            <a:ext cx="7886700" cy="1325563"/>
          </a:xfrm>
        </p:spPr>
        <p:txBody>
          <a:bodyPr/>
          <a:lstStyle/>
          <a:p>
            <a:pPr algn="ctr"/>
            <a:r>
              <a:rPr lang="en-US" dirty="0">
                <a:latin typeface="+mn-lt"/>
              </a:rPr>
              <a:t>Executive Function Skills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778933" y="6001065"/>
            <a:ext cx="32659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200" b="0" i="0" u="none" strike="noStrike" kern="1200" cap="none" spc="0" normalizeH="0" baseline="0" noProof="0" dirty="0">
                <a:ln>
                  <a:noFill/>
                </a:ln>
                <a:solidFill>
                  <a:prstClr val="black"/>
                </a:solidFill>
                <a:effectLst/>
                <a:uLnTx/>
                <a:uFillTx/>
                <a:latin typeface="Calibri"/>
                <a:ea typeface="+mn-ea"/>
                <a:cs typeface="+mn-cs"/>
              </a:rPr>
              <a:t>*p&lt;.10, **p&lt;.05, ***p&lt;.01</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8" name="Table 7"/>
          <p:cNvGraphicFramePr>
            <a:graphicFrameLocks noGrp="1"/>
          </p:cNvGraphicFramePr>
          <p:nvPr>
            <p:extLst/>
          </p:nvPr>
        </p:nvGraphicFramePr>
        <p:xfrm>
          <a:off x="124691" y="785236"/>
          <a:ext cx="8753301" cy="4965840"/>
        </p:xfrm>
        <a:graphic>
          <a:graphicData uri="http://schemas.openxmlformats.org/drawingml/2006/table">
            <a:tbl>
              <a:tblPr firstRow="1" bandRow="1">
                <a:tableStyleId>{5C22544A-7EE6-4342-B048-85BDC9FD1C3A}</a:tableStyleId>
              </a:tblPr>
              <a:tblGrid>
                <a:gridCol w="1221971">
                  <a:extLst>
                    <a:ext uri="{9D8B030D-6E8A-4147-A177-3AD203B41FA5}">
                      <a16:colId xmlns:a16="http://schemas.microsoft.com/office/drawing/2014/main" xmlns="" val="694933285"/>
                    </a:ext>
                  </a:extLst>
                </a:gridCol>
                <a:gridCol w="1587731">
                  <a:extLst>
                    <a:ext uri="{9D8B030D-6E8A-4147-A177-3AD203B41FA5}">
                      <a16:colId xmlns:a16="http://schemas.microsoft.com/office/drawing/2014/main" xmlns="" val="2193337795"/>
                    </a:ext>
                  </a:extLst>
                </a:gridCol>
                <a:gridCol w="1313411">
                  <a:extLst>
                    <a:ext uri="{9D8B030D-6E8A-4147-A177-3AD203B41FA5}">
                      <a16:colId xmlns:a16="http://schemas.microsoft.com/office/drawing/2014/main" xmlns="" val="4119636876"/>
                    </a:ext>
                  </a:extLst>
                </a:gridCol>
                <a:gridCol w="423949">
                  <a:extLst>
                    <a:ext uri="{9D8B030D-6E8A-4147-A177-3AD203B41FA5}">
                      <a16:colId xmlns:a16="http://schemas.microsoft.com/office/drawing/2014/main" xmlns="" val="2682828004"/>
                    </a:ext>
                  </a:extLst>
                </a:gridCol>
                <a:gridCol w="515389">
                  <a:extLst>
                    <a:ext uri="{9D8B030D-6E8A-4147-A177-3AD203B41FA5}">
                      <a16:colId xmlns:a16="http://schemas.microsoft.com/office/drawing/2014/main" xmlns="" val="2506086037"/>
                    </a:ext>
                  </a:extLst>
                </a:gridCol>
                <a:gridCol w="989762">
                  <a:extLst>
                    <a:ext uri="{9D8B030D-6E8A-4147-A177-3AD203B41FA5}">
                      <a16:colId xmlns:a16="http://schemas.microsoft.com/office/drawing/2014/main" xmlns="" val="2966456999"/>
                    </a:ext>
                  </a:extLst>
                </a:gridCol>
                <a:gridCol w="423938">
                  <a:extLst>
                    <a:ext uri="{9D8B030D-6E8A-4147-A177-3AD203B41FA5}">
                      <a16:colId xmlns:a16="http://schemas.microsoft.com/office/drawing/2014/main" xmlns="" val="1186901905"/>
                    </a:ext>
                  </a:extLst>
                </a:gridCol>
                <a:gridCol w="532950">
                  <a:extLst>
                    <a:ext uri="{9D8B030D-6E8A-4147-A177-3AD203B41FA5}">
                      <a16:colId xmlns:a16="http://schemas.microsoft.com/office/drawing/2014/main" xmlns="" val="2153532583"/>
                    </a:ext>
                  </a:extLst>
                </a:gridCol>
                <a:gridCol w="847874">
                  <a:extLst>
                    <a:ext uri="{9D8B030D-6E8A-4147-A177-3AD203B41FA5}">
                      <a16:colId xmlns:a16="http://schemas.microsoft.com/office/drawing/2014/main" xmlns="" val="753064506"/>
                    </a:ext>
                  </a:extLst>
                </a:gridCol>
                <a:gridCol w="375487">
                  <a:extLst>
                    <a:ext uri="{9D8B030D-6E8A-4147-A177-3AD203B41FA5}">
                      <a16:colId xmlns:a16="http://schemas.microsoft.com/office/drawing/2014/main" xmlns="" val="210333106"/>
                    </a:ext>
                  </a:extLst>
                </a:gridCol>
                <a:gridCol w="520839">
                  <a:extLst>
                    <a:ext uri="{9D8B030D-6E8A-4147-A177-3AD203B41FA5}">
                      <a16:colId xmlns:a16="http://schemas.microsoft.com/office/drawing/2014/main" xmlns="" val="2092572399"/>
                    </a:ext>
                  </a:extLst>
                </a:gridCol>
              </a:tblGrid>
              <a:tr h="310349">
                <a:tc gridSpan="2">
                  <a:txBody>
                    <a:bodyPr/>
                    <a:lstStyle/>
                    <a:p>
                      <a:endParaRPr lang="en-US" sz="1400" b="1" dirty="0"/>
                    </a:p>
                  </a:txBody>
                  <a:tcPr anchor="ctr"/>
                </a:tc>
                <a:tc hMerge="1">
                  <a:txBody>
                    <a:bodyPr/>
                    <a:lstStyle/>
                    <a:p>
                      <a:endParaRPr lang="en-US"/>
                    </a:p>
                  </a:txBody>
                  <a:tcPr/>
                </a:tc>
                <a:tc gridSpan="3">
                  <a:txBody>
                    <a:bodyPr/>
                    <a:lstStyle/>
                    <a:p>
                      <a:pPr algn="ctr"/>
                      <a:r>
                        <a:rPr lang="en-US" sz="1600" b="1" dirty="0"/>
                        <a:t>Backward</a:t>
                      </a:r>
                      <a:r>
                        <a:rPr lang="en-US" sz="1600" b="1" baseline="0" dirty="0"/>
                        <a:t> Digit Span</a:t>
                      </a:r>
                      <a:endParaRPr lang="en-US" sz="1600" b="1" dirty="0"/>
                    </a:p>
                  </a:txBody>
                  <a:tcPr anchor="ctr"/>
                </a:tc>
                <a:tc hMerge="1">
                  <a:txBody>
                    <a:bodyPr/>
                    <a:lstStyle/>
                    <a:p>
                      <a:endParaRPr lang="en-US" sz="1400" dirty="0"/>
                    </a:p>
                  </a:txBody>
                  <a:tcPr anchor="ctr"/>
                </a:tc>
                <a:tc hMerge="1">
                  <a:txBody>
                    <a:bodyPr/>
                    <a:lstStyle/>
                    <a:p>
                      <a:endParaRPr lang="en-US" sz="1400" dirty="0"/>
                    </a:p>
                  </a:txBody>
                  <a:tcPr anchor="ctr"/>
                </a:tc>
                <a:tc gridSpan="3">
                  <a:txBody>
                    <a:bodyPr/>
                    <a:lstStyle/>
                    <a:p>
                      <a:pPr algn="ctr"/>
                      <a:r>
                        <a:rPr lang="en-US" sz="1600" b="1" dirty="0"/>
                        <a:t>HTKS</a:t>
                      </a:r>
                    </a:p>
                  </a:txBody>
                  <a:tcPr anchor="ctr"/>
                </a:tc>
                <a:tc hMerge="1">
                  <a:txBody>
                    <a:bodyPr/>
                    <a:lstStyle/>
                    <a:p>
                      <a:pPr algn="ctr"/>
                      <a:endParaRPr lang="en-US" sz="1600" dirty="0"/>
                    </a:p>
                  </a:txBody>
                  <a:tcPr anchor="ctr"/>
                </a:tc>
                <a:tc hMerge="1">
                  <a:txBody>
                    <a:bodyPr/>
                    <a:lstStyle/>
                    <a:p>
                      <a:pPr algn="ctr"/>
                      <a:endParaRPr lang="en-US" sz="1600" dirty="0"/>
                    </a:p>
                  </a:txBody>
                  <a:tcPr anchor="ctr"/>
                </a:tc>
                <a:tc gridSpan="3">
                  <a:txBody>
                    <a:bodyPr/>
                    <a:lstStyle/>
                    <a:p>
                      <a:pPr algn="ctr"/>
                      <a:r>
                        <a:rPr lang="en-US" sz="1600" b="1" dirty="0" err="1"/>
                        <a:t>Pemcil</a:t>
                      </a:r>
                      <a:r>
                        <a:rPr lang="en-US" sz="1600" b="1" baseline="0" dirty="0"/>
                        <a:t> Tap</a:t>
                      </a:r>
                      <a:endParaRPr lang="en-US" sz="1600" b="1"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extLst>
                  <a:ext uri="{0D108BD9-81ED-4DB2-BD59-A6C34878D82A}">
                    <a16:rowId xmlns:a16="http://schemas.microsoft.com/office/drawing/2014/main" xmlns="" val="286586072"/>
                  </a:ext>
                </a:extLst>
              </a:tr>
              <a:tr h="485280">
                <a:tc gridSpan="2">
                  <a:txBody>
                    <a:bodyPr/>
                    <a:lstStyle/>
                    <a:p>
                      <a:endParaRPr lang="en-US" sz="1600" b="1" dirty="0"/>
                    </a:p>
                  </a:txBody>
                  <a:tcPr anchor="ctr"/>
                </a:tc>
                <a:tc hMerge="1">
                  <a:txBody>
                    <a:bodyPr/>
                    <a:lstStyle/>
                    <a:p>
                      <a:endParaRPr lang="en-US" sz="1400" dirty="0"/>
                    </a:p>
                  </a:txBody>
                  <a:tcPr anchor="ctr"/>
                </a:tc>
                <a:tc>
                  <a:txBody>
                    <a:bodyPr/>
                    <a:lstStyle/>
                    <a:p>
                      <a:pPr algn="ctr"/>
                      <a:r>
                        <a:rPr lang="en-US" sz="1400" b="1" dirty="0"/>
                        <a:t>Estimate</a:t>
                      </a:r>
                    </a:p>
                  </a:txBody>
                  <a:tcPr anchor="ctr"/>
                </a:tc>
                <a:tc>
                  <a:txBody>
                    <a:bodyPr/>
                    <a:lstStyle/>
                    <a:p>
                      <a:pPr algn="ctr"/>
                      <a:r>
                        <a:rPr lang="en-US" sz="1500" b="1" i="1" dirty="0"/>
                        <a:t>p</a:t>
                      </a:r>
                    </a:p>
                  </a:txBody>
                  <a:tcPr anchor="ctr"/>
                </a:tc>
                <a:tc>
                  <a:txBody>
                    <a:bodyPr/>
                    <a:lstStyle/>
                    <a:p>
                      <a:pPr algn="ctr"/>
                      <a:r>
                        <a:rPr lang="en-US" sz="1500" b="1" dirty="0"/>
                        <a:t>S.E.</a:t>
                      </a:r>
                    </a:p>
                  </a:txBody>
                  <a:tcPr anchor="ctr"/>
                </a:tc>
                <a:tc>
                  <a:txBody>
                    <a:bodyPr/>
                    <a:lstStyle/>
                    <a:p>
                      <a:pPr algn="ctr"/>
                      <a:r>
                        <a:rPr lang="en-US" sz="1400" b="1" dirty="0"/>
                        <a:t>Estimate</a:t>
                      </a:r>
                    </a:p>
                  </a:txBody>
                  <a:tcPr anchor="ctr"/>
                </a:tc>
                <a:tc>
                  <a:txBody>
                    <a:bodyPr/>
                    <a:lstStyle/>
                    <a:p>
                      <a:pPr algn="ctr"/>
                      <a:r>
                        <a:rPr lang="en-US" sz="1500" b="1" i="1" dirty="0"/>
                        <a:t>p</a:t>
                      </a:r>
                    </a:p>
                  </a:txBody>
                  <a:tcPr anchor="ctr"/>
                </a:tc>
                <a:tc>
                  <a:txBody>
                    <a:bodyPr/>
                    <a:lstStyle/>
                    <a:p>
                      <a:pPr algn="ctr"/>
                      <a:r>
                        <a:rPr lang="en-US" sz="1500" b="1" dirty="0"/>
                        <a:t>S.E.</a:t>
                      </a:r>
                    </a:p>
                  </a:txBody>
                  <a:tcPr anchor="ctr"/>
                </a:tc>
                <a:tc>
                  <a:txBody>
                    <a:bodyPr/>
                    <a:lstStyle/>
                    <a:p>
                      <a:pPr algn="ctr"/>
                      <a:r>
                        <a:rPr lang="en-US" sz="1400" b="1" dirty="0"/>
                        <a:t>Estimate</a:t>
                      </a:r>
                    </a:p>
                  </a:txBody>
                  <a:tcPr anchor="ctr"/>
                </a:tc>
                <a:tc>
                  <a:txBody>
                    <a:bodyPr/>
                    <a:lstStyle/>
                    <a:p>
                      <a:pPr algn="ctr"/>
                      <a:r>
                        <a:rPr lang="en-US" sz="1500" b="1" i="1" dirty="0"/>
                        <a:t>p</a:t>
                      </a:r>
                    </a:p>
                  </a:txBody>
                  <a:tcPr anchor="ctr"/>
                </a:tc>
                <a:tc>
                  <a:txBody>
                    <a:bodyPr/>
                    <a:lstStyle/>
                    <a:p>
                      <a:pPr algn="ctr"/>
                      <a:r>
                        <a:rPr lang="en-US" sz="1500" b="1" dirty="0"/>
                        <a:t>S.E.</a:t>
                      </a:r>
                    </a:p>
                  </a:txBody>
                  <a:tcPr anchor="ctr"/>
                </a:tc>
                <a:extLst>
                  <a:ext uri="{0D108BD9-81ED-4DB2-BD59-A6C34878D82A}">
                    <a16:rowId xmlns:a16="http://schemas.microsoft.com/office/drawing/2014/main" xmlns="" val="1588548725"/>
                  </a:ext>
                </a:extLst>
              </a:tr>
              <a:tr h="266606">
                <a:tc gridSpan="2">
                  <a:txBody>
                    <a:bodyPr/>
                    <a:lstStyle/>
                    <a:p>
                      <a:pPr algn="l" fontAlgn="t"/>
                      <a:r>
                        <a:rPr lang="en-US" sz="1600" b="1" i="0" u="none" strike="noStrike" dirty="0">
                          <a:solidFill>
                            <a:srgbClr val="000000"/>
                          </a:solidFill>
                          <a:effectLst/>
                          <a:latin typeface="Calibri" panose="020F0502020204030204" pitchFamily="34" charset="0"/>
                        </a:rPr>
                        <a:t>Fall Pretest</a:t>
                      </a:r>
                    </a:p>
                  </a:txBody>
                  <a:tcPr anchor="ctr"/>
                </a:tc>
                <a:tc hMerge="1">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600" b="1" i="0" u="none" strike="noStrike" dirty="0">
                          <a:solidFill>
                            <a:srgbClr val="000000"/>
                          </a:solidFill>
                          <a:effectLst/>
                          <a:latin typeface="Calibri" panose="020F0502020204030204" pitchFamily="34" charset="0"/>
                        </a:rPr>
                        <a:t>.200</a:t>
                      </a: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.152</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.579</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.092</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.644</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.094</a:t>
                      </a:r>
                    </a:p>
                  </a:txBody>
                  <a:tcPr marL="9525" marR="9525" marT="9525" marB="0" anchor="ctr"/>
                </a:tc>
                <a:extLst>
                  <a:ext uri="{0D108BD9-81ED-4DB2-BD59-A6C34878D82A}">
                    <a16:rowId xmlns:a16="http://schemas.microsoft.com/office/drawing/2014/main" xmlns="" val="1229029901"/>
                  </a:ext>
                </a:extLst>
              </a:tr>
              <a:tr h="301391">
                <a:tc>
                  <a:txBody>
                    <a:bodyPr/>
                    <a:lstStyle/>
                    <a:p>
                      <a:pPr algn="l" fontAlgn="t"/>
                      <a:r>
                        <a:rPr lang="en-US" sz="1600" b="1" i="0" u="none" strike="noStrike" dirty="0">
                          <a:solidFill>
                            <a:srgbClr val="000000"/>
                          </a:solidFill>
                          <a:effectLst/>
                          <a:latin typeface="Calibri" panose="020F0502020204030204" pitchFamily="34" charset="0"/>
                        </a:rPr>
                        <a:t>Teacher-Child Interactions</a:t>
                      </a:r>
                    </a:p>
                  </a:txBody>
                  <a:tcPr anchor="ctr"/>
                </a:tc>
                <a:tc>
                  <a:txBody>
                    <a:bodyPr/>
                    <a:lstStyle/>
                    <a:p>
                      <a:r>
                        <a:rPr lang="en-US" sz="1600" b="1" dirty="0"/>
                        <a:t>Overall Quality </a:t>
                      </a:r>
                    </a:p>
                  </a:txBody>
                  <a:tcPr anchor="ctr"/>
                </a:tc>
                <a:tc>
                  <a:txBody>
                    <a:bodyPr/>
                    <a:lstStyle/>
                    <a:p>
                      <a:pPr algn="ctr" fontAlgn="b"/>
                      <a:r>
                        <a:rPr lang="en-US" sz="1600" b="1" i="0" u="none" strike="noStrike" dirty="0">
                          <a:solidFill>
                            <a:srgbClr val="000000"/>
                          </a:solidFill>
                          <a:effectLst/>
                          <a:latin typeface="Calibri" panose="020F0502020204030204" pitchFamily="34" charset="0"/>
                        </a:rPr>
                        <a:t>.334</a:t>
                      </a:r>
                    </a:p>
                  </a:txBody>
                  <a:tcPr marL="7620" marR="7620" marT="7620" marB="0" anchor="ctr"/>
                </a:tc>
                <a:tc>
                  <a:txBody>
                    <a:bodyPr/>
                    <a:lstStyle/>
                    <a:p>
                      <a:pPr algn="ctr" fontAlgn="b"/>
                      <a:r>
                        <a:rPr lang="en-US" sz="1600" b="1" i="0" u="none" strike="noStrike" dirty="0">
                          <a:solidFill>
                            <a:srgbClr val="000000"/>
                          </a:solidFill>
                          <a:effectLst/>
                          <a:latin typeface="Calibri" panose="020F0502020204030204" pitchFamily="34" charset="0"/>
                        </a:rPr>
                        <a:t>*</a:t>
                      </a:r>
                    </a:p>
                  </a:txBody>
                  <a:tcPr marL="7620" marR="7620" marT="7620" marB="0" anchor="ctr"/>
                </a:tc>
                <a:tc>
                  <a:txBody>
                    <a:bodyPr/>
                    <a:lstStyle/>
                    <a:p>
                      <a:pPr algn="ctr" fontAlgn="b"/>
                      <a:r>
                        <a:rPr lang="en-US" sz="1600" b="1" i="0" u="none" strike="noStrike" dirty="0">
                          <a:solidFill>
                            <a:srgbClr val="000000"/>
                          </a:solidFill>
                          <a:effectLst/>
                          <a:latin typeface="Calibri" panose="020F0502020204030204" pitchFamily="34" charset="0"/>
                        </a:rPr>
                        <a:t>.154</a:t>
                      </a: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2278233420"/>
                  </a:ext>
                </a:extLst>
              </a:tr>
              <a:tr h="291168">
                <a:tc rowSpan="2">
                  <a:txBody>
                    <a:bodyPr/>
                    <a:lstStyle/>
                    <a:p>
                      <a:pPr algn="l" fontAlgn="t"/>
                      <a:r>
                        <a:rPr lang="en-US" sz="1600" b="1" i="0" u="none" strike="noStrike" dirty="0">
                          <a:solidFill>
                            <a:srgbClr val="000000"/>
                          </a:solidFill>
                          <a:effectLst/>
                          <a:latin typeface="Calibri" panose="020F0502020204030204" pitchFamily="34" charset="0"/>
                        </a:rPr>
                        <a:t>Content Dosage</a:t>
                      </a:r>
                    </a:p>
                  </a:txBody>
                  <a:tcPr anchor="ctr"/>
                </a:tc>
                <a:tc>
                  <a:txBody>
                    <a:bodyPr/>
                    <a:lstStyle/>
                    <a:p>
                      <a:r>
                        <a:rPr lang="en-US" sz="1600" b="1" dirty="0"/>
                        <a:t>Proportion Academics</a:t>
                      </a:r>
                    </a:p>
                  </a:txBody>
                  <a:tcPr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146746829"/>
                  </a:ext>
                </a:extLst>
              </a:tr>
              <a:tr h="291168">
                <a:tc vMerge="1">
                  <a:txBody>
                    <a:bodyPr/>
                    <a:lstStyle/>
                    <a:p>
                      <a:endParaRPr lang="en-US"/>
                    </a:p>
                  </a:txBody>
                  <a:tcPr/>
                </a:tc>
                <a:tc>
                  <a:txBody>
                    <a:bodyPr/>
                    <a:lstStyle/>
                    <a:p>
                      <a:r>
                        <a:rPr lang="en-US" sz="1600" b="1" dirty="0"/>
                        <a:t>Proportion SEL</a:t>
                      </a:r>
                    </a:p>
                  </a:txBody>
                  <a:tcPr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511126596"/>
                  </a:ext>
                </a:extLst>
              </a:tr>
              <a:tr h="401142">
                <a:tc rowSpan="2">
                  <a:txBody>
                    <a:bodyPr/>
                    <a:lstStyle/>
                    <a:p>
                      <a:pPr algn="l" fontAlgn="t"/>
                      <a:r>
                        <a:rPr lang="en-US" sz="1600" b="1" i="0" u="none" strike="noStrike">
                          <a:solidFill>
                            <a:srgbClr val="000000"/>
                          </a:solidFill>
                          <a:effectLst/>
                          <a:latin typeface="Calibri" panose="020F0502020204030204" pitchFamily="34" charset="0"/>
                        </a:rPr>
                        <a:t>Activity Setting</a:t>
                      </a:r>
                    </a:p>
                  </a:txBody>
                  <a:tcPr anchor="ctr"/>
                </a:tc>
                <a:tc>
                  <a:txBody>
                    <a:bodyPr/>
                    <a:lstStyle/>
                    <a:p>
                      <a:r>
                        <a:rPr lang="en-US" sz="1600" b="1" dirty="0"/>
                        <a:t>Proportion Teacher-Structured</a:t>
                      </a:r>
                    </a:p>
                  </a:txBody>
                  <a:tcPr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790558551"/>
                  </a:ext>
                </a:extLst>
              </a:tr>
              <a:tr h="291168">
                <a:tc vMerge="1">
                  <a:txBody>
                    <a:bodyPr/>
                    <a:lstStyle/>
                    <a:p>
                      <a:endParaRPr lang="en-US"/>
                    </a:p>
                  </a:txBody>
                  <a:tcPr/>
                </a:tc>
                <a:tc>
                  <a:txBody>
                    <a:bodyPr/>
                    <a:lstStyle/>
                    <a:p>
                      <a:r>
                        <a:rPr lang="en-US" sz="1600" b="1" dirty="0"/>
                        <a:t>Proportion</a:t>
                      </a:r>
                      <a:r>
                        <a:rPr lang="en-US" sz="1600" b="1" baseline="0" dirty="0"/>
                        <a:t> Routines</a:t>
                      </a:r>
                      <a:endParaRPr lang="en-US" sz="1600" b="1" dirty="0"/>
                    </a:p>
                  </a:txBody>
                  <a:tcPr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483681901"/>
                  </a:ext>
                </a:extLst>
              </a:tr>
              <a:tr h="291168">
                <a:tc rowSpan="2">
                  <a:txBody>
                    <a:bodyPr/>
                    <a:lstStyle/>
                    <a:p>
                      <a:pPr algn="l" fontAlgn="t"/>
                      <a:r>
                        <a:rPr lang="en-US" sz="1600" b="1" i="0" u="none" strike="noStrike" dirty="0">
                          <a:solidFill>
                            <a:srgbClr val="000000"/>
                          </a:solidFill>
                          <a:effectLst/>
                          <a:latin typeface="Calibri" panose="020F0502020204030204" pitchFamily="34" charset="0"/>
                        </a:rPr>
                        <a:t>Rigor</a:t>
                      </a:r>
                    </a:p>
                  </a:txBody>
                  <a:tcPr anchor="ctr"/>
                </a:tc>
                <a:tc>
                  <a:txBody>
                    <a:bodyPr/>
                    <a:lstStyle/>
                    <a:p>
                      <a:r>
                        <a:rPr lang="en-US" sz="1600" b="1" dirty="0"/>
                        <a:t>Literacy Level</a:t>
                      </a:r>
                    </a:p>
                  </a:txBody>
                  <a:tcPr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035585302"/>
                  </a:ext>
                </a:extLst>
              </a:tr>
              <a:tr h="291168">
                <a:tc vMerge="1">
                  <a:txBody>
                    <a:bodyPr/>
                    <a:lstStyle/>
                    <a:p>
                      <a:endParaRPr lang="en-US"/>
                    </a:p>
                  </a:txBody>
                  <a:tcPr/>
                </a:tc>
                <a:tc>
                  <a:txBody>
                    <a:bodyPr/>
                    <a:lstStyle/>
                    <a:p>
                      <a:r>
                        <a:rPr lang="en-US" sz="1600" b="1" dirty="0"/>
                        <a:t>Math Level</a:t>
                      </a:r>
                    </a:p>
                  </a:txBody>
                  <a:tcPr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162808344"/>
                  </a:ext>
                </a:extLst>
              </a:tr>
            </a:tbl>
          </a:graphicData>
        </a:graphic>
      </p:graphicFrame>
    </p:spTree>
    <p:extLst>
      <p:ext uri="{BB962C8B-B14F-4D97-AF65-F5344CB8AC3E}">
        <p14:creationId xmlns:p14="http://schemas.microsoft.com/office/powerpoint/2010/main" val="29966995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916" y="-149629"/>
            <a:ext cx="7886700" cy="1325563"/>
          </a:xfrm>
        </p:spPr>
        <p:txBody>
          <a:bodyPr/>
          <a:lstStyle/>
          <a:p>
            <a:pPr algn="ctr"/>
            <a:r>
              <a:rPr lang="en-US" dirty="0">
                <a:latin typeface="+mn-lt"/>
              </a:rPr>
              <a:t>Academic </a:t>
            </a:r>
            <a:r>
              <a:rPr lang="en-US">
                <a:latin typeface="+mn-lt"/>
              </a:rPr>
              <a:t>Skills </a:t>
            </a:r>
            <a:endParaRPr lang="en-US"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778933" y="6001065"/>
            <a:ext cx="32659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200" b="0" i="0" u="none" strike="noStrike" kern="1200" cap="none" spc="0" normalizeH="0" baseline="0" noProof="0" dirty="0">
                <a:ln>
                  <a:noFill/>
                </a:ln>
                <a:solidFill>
                  <a:prstClr val="black"/>
                </a:solidFill>
                <a:effectLst/>
                <a:uLnTx/>
                <a:uFillTx/>
                <a:latin typeface="Calibri"/>
                <a:ea typeface="+mn-ea"/>
                <a:cs typeface="+mn-cs"/>
              </a:rPr>
              <a:t>*p&lt;.10, **p&lt;.05, ***p&lt;.01</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8" name="Table 7"/>
          <p:cNvGraphicFramePr>
            <a:graphicFrameLocks noGrp="1"/>
          </p:cNvGraphicFramePr>
          <p:nvPr>
            <p:extLst/>
          </p:nvPr>
        </p:nvGraphicFramePr>
        <p:xfrm>
          <a:off x="124691" y="785236"/>
          <a:ext cx="8894617" cy="4884045"/>
        </p:xfrm>
        <a:graphic>
          <a:graphicData uri="http://schemas.openxmlformats.org/drawingml/2006/table">
            <a:tbl>
              <a:tblPr firstRow="1" bandRow="1">
                <a:tableStyleId>{5C22544A-7EE6-4342-B048-85BDC9FD1C3A}</a:tableStyleId>
              </a:tblPr>
              <a:tblGrid>
                <a:gridCol w="1053622">
                  <a:extLst>
                    <a:ext uri="{9D8B030D-6E8A-4147-A177-3AD203B41FA5}">
                      <a16:colId xmlns:a16="http://schemas.microsoft.com/office/drawing/2014/main" xmlns="" val="694933285"/>
                    </a:ext>
                  </a:extLst>
                </a:gridCol>
                <a:gridCol w="1328413">
                  <a:extLst>
                    <a:ext uri="{9D8B030D-6E8A-4147-A177-3AD203B41FA5}">
                      <a16:colId xmlns:a16="http://schemas.microsoft.com/office/drawing/2014/main" xmlns="" val="2193337795"/>
                    </a:ext>
                  </a:extLst>
                </a:gridCol>
                <a:gridCol w="625073">
                  <a:extLst>
                    <a:ext uri="{9D8B030D-6E8A-4147-A177-3AD203B41FA5}">
                      <a16:colId xmlns:a16="http://schemas.microsoft.com/office/drawing/2014/main" xmlns="" val="4119636876"/>
                    </a:ext>
                  </a:extLst>
                </a:gridCol>
                <a:gridCol w="346324">
                  <a:extLst>
                    <a:ext uri="{9D8B030D-6E8A-4147-A177-3AD203B41FA5}">
                      <a16:colId xmlns:a16="http://schemas.microsoft.com/office/drawing/2014/main" xmlns="" val="2682828004"/>
                    </a:ext>
                  </a:extLst>
                </a:gridCol>
                <a:gridCol w="565944">
                  <a:extLst>
                    <a:ext uri="{9D8B030D-6E8A-4147-A177-3AD203B41FA5}">
                      <a16:colId xmlns:a16="http://schemas.microsoft.com/office/drawing/2014/main" xmlns="" val="2506086037"/>
                    </a:ext>
                  </a:extLst>
                </a:gridCol>
                <a:gridCol w="616626">
                  <a:extLst>
                    <a:ext uri="{9D8B030D-6E8A-4147-A177-3AD203B41FA5}">
                      <a16:colId xmlns:a16="http://schemas.microsoft.com/office/drawing/2014/main" xmlns="" val="2966456999"/>
                    </a:ext>
                  </a:extLst>
                </a:gridCol>
                <a:gridCol w="447688">
                  <a:extLst>
                    <a:ext uri="{9D8B030D-6E8A-4147-A177-3AD203B41FA5}">
                      <a16:colId xmlns:a16="http://schemas.microsoft.com/office/drawing/2014/main" xmlns="" val="1186901905"/>
                    </a:ext>
                  </a:extLst>
                </a:gridCol>
                <a:gridCol w="540604">
                  <a:extLst>
                    <a:ext uri="{9D8B030D-6E8A-4147-A177-3AD203B41FA5}">
                      <a16:colId xmlns:a16="http://schemas.microsoft.com/office/drawing/2014/main" xmlns="" val="2153532583"/>
                    </a:ext>
                  </a:extLst>
                </a:gridCol>
                <a:gridCol w="641967">
                  <a:extLst>
                    <a:ext uri="{9D8B030D-6E8A-4147-A177-3AD203B41FA5}">
                      <a16:colId xmlns:a16="http://schemas.microsoft.com/office/drawing/2014/main" xmlns="" val="753064506"/>
                    </a:ext>
                  </a:extLst>
                </a:gridCol>
                <a:gridCol w="295642">
                  <a:extLst>
                    <a:ext uri="{9D8B030D-6E8A-4147-A177-3AD203B41FA5}">
                      <a16:colId xmlns:a16="http://schemas.microsoft.com/office/drawing/2014/main" xmlns="" val="210333106"/>
                    </a:ext>
                  </a:extLst>
                </a:gridCol>
                <a:gridCol w="684202">
                  <a:extLst>
                    <a:ext uri="{9D8B030D-6E8A-4147-A177-3AD203B41FA5}">
                      <a16:colId xmlns:a16="http://schemas.microsoft.com/office/drawing/2014/main" xmlns="" val="2092572399"/>
                    </a:ext>
                  </a:extLst>
                </a:gridCol>
                <a:gridCol w="667308">
                  <a:extLst>
                    <a:ext uri="{9D8B030D-6E8A-4147-A177-3AD203B41FA5}">
                      <a16:colId xmlns:a16="http://schemas.microsoft.com/office/drawing/2014/main" xmlns="" val="3106314412"/>
                    </a:ext>
                  </a:extLst>
                </a:gridCol>
                <a:gridCol w="464581">
                  <a:extLst>
                    <a:ext uri="{9D8B030D-6E8A-4147-A177-3AD203B41FA5}">
                      <a16:colId xmlns:a16="http://schemas.microsoft.com/office/drawing/2014/main" xmlns="" val="1123568090"/>
                    </a:ext>
                  </a:extLst>
                </a:gridCol>
                <a:gridCol w="616623">
                  <a:extLst>
                    <a:ext uri="{9D8B030D-6E8A-4147-A177-3AD203B41FA5}">
                      <a16:colId xmlns:a16="http://schemas.microsoft.com/office/drawing/2014/main" xmlns="" val="54392644"/>
                    </a:ext>
                  </a:extLst>
                </a:gridCol>
              </a:tblGrid>
              <a:tr h="336914">
                <a:tc gridSpan="2">
                  <a:txBody>
                    <a:bodyPr/>
                    <a:lstStyle/>
                    <a:p>
                      <a:endParaRPr lang="en-US" sz="1200" b="1" dirty="0"/>
                    </a:p>
                  </a:txBody>
                  <a:tcPr anchor="ctr"/>
                </a:tc>
                <a:tc hMerge="1">
                  <a:txBody>
                    <a:bodyPr/>
                    <a:lstStyle/>
                    <a:p>
                      <a:endParaRPr lang="en-US"/>
                    </a:p>
                  </a:txBody>
                  <a:tcPr/>
                </a:tc>
                <a:tc gridSpan="3">
                  <a:txBody>
                    <a:bodyPr/>
                    <a:lstStyle/>
                    <a:p>
                      <a:pPr algn="ctr"/>
                      <a:r>
                        <a:rPr lang="en-US" sz="1400" b="1" dirty="0"/>
                        <a:t>Letter-Word</a:t>
                      </a:r>
                    </a:p>
                  </a:txBody>
                  <a:tcPr anchor="ctr"/>
                </a:tc>
                <a:tc hMerge="1">
                  <a:txBody>
                    <a:bodyPr/>
                    <a:lstStyle/>
                    <a:p>
                      <a:endParaRPr lang="en-US" sz="1400" dirty="0"/>
                    </a:p>
                  </a:txBody>
                  <a:tcPr anchor="ctr"/>
                </a:tc>
                <a:tc hMerge="1">
                  <a:txBody>
                    <a:bodyPr/>
                    <a:lstStyle/>
                    <a:p>
                      <a:endParaRPr lang="en-US" sz="1400" dirty="0"/>
                    </a:p>
                  </a:txBody>
                  <a:tcPr anchor="ctr"/>
                </a:tc>
                <a:tc gridSpan="3">
                  <a:txBody>
                    <a:bodyPr/>
                    <a:lstStyle/>
                    <a:p>
                      <a:pPr algn="ctr"/>
                      <a:r>
                        <a:rPr lang="en-US" sz="1400" b="1" dirty="0"/>
                        <a:t>Picture Vocab</a:t>
                      </a:r>
                    </a:p>
                  </a:txBody>
                  <a:tcPr anchor="ctr"/>
                </a:tc>
                <a:tc hMerge="1">
                  <a:txBody>
                    <a:bodyPr/>
                    <a:lstStyle/>
                    <a:p>
                      <a:pPr algn="ctr"/>
                      <a:endParaRPr lang="en-US" sz="1600" dirty="0"/>
                    </a:p>
                  </a:txBody>
                  <a:tcPr anchor="ctr"/>
                </a:tc>
                <a:tc hMerge="1">
                  <a:txBody>
                    <a:bodyPr/>
                    <a:lstStyle/>
                    <a:p>
                      <a:pPr algn="ctr"/>
                      <a:endParaRPr lang="en-US" sz="1600" dirty="0"/>
                    </a:p>
                  </a:txBody>
                  <a:tcPr anchor="ctr"/>
                </a:tc>
                <a:tc gridSpan="3">
                  <a:txBody>
                    <a:bodyPr/>
                    <a:lstStyle/>
                    <a:p>
                      <a:pPr algn="ctr"/>
                      <a:r>
                        <a:rPr lang="en-US" sz="1400" b="1" dirty="0"/>
                        <a:t>Applied Problem</a:t>
                      </a:r>
                    </a:p>
                  </a:txBody>
                  <a:tcPr anchor="ctr"/>
                </a:tc>
                <a:tc hMerge="1">
                  <a:txBody>
                    <a:bodyPr/>
                    <a:lstStyle/>
                    <a:p>
                      <a:pPr algn="ctr"/>
                      <a:endParaRPr lang="en-US" sz="1600" dirty="0"/>
                    </a:p>
                  </a:txBody>
                  <a:tcPr anchor="ctr"/>
                </a:tc>
                <a:tc hMerge="1">
                  <a:txBody>
                    <a:bodyPr/>
                    <a:lstStyle/>
                    <a:p>
                      <a:pPr algn="ctr"/>
                      <a:endParaRPr lang="en-US" sz="1600" dirty="0"/>
                    </a:p>
                  </a:txBody>
                  <a:tcPr anchor="ctr"/>
                </a:tc>
                <a:tc gridSpan="3">
                  <a:txBody>
                    <a:bodyPr/>
                    <a:lstStyle/>
                    <a:p>
                      <a:pPr algn="ctr"/>
                      <a:r>
                        <a:rPr lang="en-US" sz="1400" b="1" dirty="0"/>
                        <a:t>Quant. Concepts</a:t>
                      </a:r>
                    </a:p>
                  </a:txBody>
                  <a:tcPr anchor="ctr"/>
                </a:tc>
                <a:tc hMerge="1">
                  <a:txBody>
                    <a:bodyPr/>
                    <a:lstStyle/>
                    <a:p>
                      <a:pPr algn="ctr"/>
                      <a:endParaRPr lang="en-US" sz="1600" b="1" dirty="0"/>
                    </a:p>
                  </a:txBody>
                  <a:tcPr anchor="ctr"/>
                </a:tc>
                <a:tc hMerge="1">
                  <a:txBody>
                    <a:bodyPr/>
                    <a:lstStyle/>
                    <a:p>
                      <a:pPr algn="ctr"/>
                      <a:endParaRPr lang="en-US" sz="1600" b="1" dirty="0"/>
                    </a:p>
                  </a:txBody>
                  <a:tcPr anchor="ctr"/>
                </a:tc>
                <a:extLst>
                  <a:ext uri="{0D108BD9-81ED-4DB2-BD59-A6C34878D82A}">
                    <a16:rowId xmlns:a16="http://schemas.microsoft.com/office/drawing/2014/main" xmlns="" val="286586072"/>
                  </a:ext>
                </a:extLst>
              </a:tr>
              <a:tr h="526818">
                <a:tc gridSpan="2">
                  <a:txBody>
                    <a:bodyPr/>
                    <a:lstStyle/>
                    <a:p>
                      <a:endParaRPr lang="en-US" sz="1400" b="1" dirty="0"/>
                    </a:p>
                  </a:txBody>
                  <a:tcPr anchor="ctr"/>
                </a:tc>
                <a:tc hMerge="1">
                  <a:txBody>
                    <a:bodyPr/>
                    <a:lstStyle/>
                    <a:p>
                      <a:endParaRPr lang="en-US" sz="1400" dirty="0"/>
                    </a:p>
                  </a:txBody>
                  <a:tcPr anchor="ctr"/>
                </a:tc>
                <a:tc>
                  <a:txBody>
                    <a:bodyPr/>
                    <a:lstStyle/>
                    <a:p>
                      <a:pPr algn="ctr"/>
                      <a:r>
                        <a:rPr lang="en-US" sz="1100" b="1" dirty="0"/>
                        <a:t>Estimate</a:t>
                      </a:r>
                    </a:p>
                  </a:txBody>
                  <a:tcPr marL="0" marR="0" marT="0" marB="0" anchor="ctr"/>
                </a:tc>
                <a:tc>
                  <a:txBody>
                    <a:bodyPr/>
                    <a:lstStyle/>
                    <a:p>
                      <a:pPr algn="ctr"/>
                      <a:r>
                        <a:rPr lang="en-US" sz="1200" b="1" i="1" dirty="0"/>
                        <a:t>p</a:t>
                      </a:r>
                    </a:p>
                  </a:txBody>
                  <a:tcPr marL="0" marR="0" marT="0" marB="0" anchor="ctr"/>
                </a:tc>
                <a:tc>
                  <a:txBody>
                    <a:bodyPr/>
                    <a:lstStyle/>
                    <a:p>
                      <a:pPr algn="ctr"/>
                      <a:r>
                        <a:rPr lang="en-US" sz="1200" b="1" dirty="0"/>
                        <a:t>S.E.</a:t>
                      </a:r>
                    </a:p>
                  </a:txBody>
                  <a:tcPr marL="0" marR="0" marT="0" marB="0" anchor="ctr"/>
                </a:tc>
                <a:tc>
                  <a:txBody>
                    <a:bodyPr/>
                    <a:lstStyle/>
                    <a:p>
                      <a:pPr algn="ctr"/>
                      <a:r>
                        <a:rPr lang="en-US" sz="1100" b="1" dirty="0"/>
                        <a:t>Estimate</a:t>
                      </a:r>
                    </a:p>
                  </a:txBody>
                  <a:tcPr marL="0" marR="0" marT="0" marB="0" anchor="ctr"/>
                </a:tc>
                <a:tc>
                  <a:txBody>
                    <a:bodyPr/>
                    <a:lstStyle/>
                    <a:p>
                      <a:pPr algn="ctr"/>
                      <a:r>
                        <a:rPr lang="en-US" sz="1200" b="1" i="1" dirty="0"/>
                        <a:t>p</a:t>
                      </a:r>
                    </a:p>
                  </a:txBody>
                  <a:tcPr marL="0" marR="0" marT="0" marB="0" anchor="ctr"/>
                </a:tc>
                <a:tc>
                  <a:txBody>
                    <a:bodyPr/>
                    <a:lstStyle/>
                    <a:p>
                      <a:pPr algn="ctr"/>
                      <a:r>
                        <a:rPr lang="en-US" sz="1200" b="1" dirty="0"/>
                        <a:t>S.E.</a:t>
                      </a:r>
                    </a:p>
                  </a:txBody>
                  <a:tcPr marL="0" marR="0" marT="0" marB="0" anchor="ctr"/>
                </a:tc>
                <a:tc>
                  <a:txBody>
                    <a:bodyPr/>
                    <a:lstStyle/>
                    <a:p>
                      <a:pPr algn="ctr"/>
                      <a:r>
                        <a:rPr lang="en-US" sz="1100" b="1" dirty="0"/>
                        <a:t>Estimate</a:t>
                      </a:r>
                    </a:p>
                  </a:txBody>
                  <a:tcPr marL="0" marR="0" marT="0" marB="0" anchor="ctr"/>
                </a:tc>
                <a:tc>
                  <a:txBody>
                    <a:bodyPr/>
                    <a:lstStyle/>
                    <a:p>
                      <a:pPr algn="ctr"/>
                      <a:r>
                        <a:rPr lang="en-US" sz="1200" b="1" i="1" dirty="0"/>
                        <a:t>p</a:t>
                      </a:r>
                    </a:p>
                  </a:txBody>
                  <a:tcPr marL="0" marR="0" marT="0" marB="0" anchor="ctr"/>
                </a:tc>
                <a:tc>
                  <a:txBody>
                    <a:bodyPr/>
                    <a:lstStyle/>
                    <a:p>
                      <a:pPr algn="ctr"/>
                      <a:r>
                        <a:rPr lang="en-US" sz="1200" b="1" dirty="0"/>
                        <a:t>S.E.</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Estimate</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a:t>p</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S.E.</a:t>
                      </a:r>
                    </a:p>
                  </a:txBody>
                  <a:tcPr marL="0" marR="0" marT="0" marB="0" anchor="ctr"/>
                </a:tc>
                <a:extLst>
                  <a:ext uri="{0D108BD9-81ED-4DB2-BD59-A6C34878D82A}">
                    <a16:rowId xmlns:a16="http://schemas.microsoft.com/office/drawing/2014/main" xmlns="" val="1588548725"/>
                  </a:ext>
                </a:extLst>
              </a:tr>
              <a:tr h="330890">
                <a:tc gridSpan="2">
                  <a:txBody>
                    <a:bodyPr/>
                    <a:lstStyle/>
                    <a:p>
                      <a:pPr algn="l" fontAlgn="t"/>
                      <a:r>
                        <a:rPr lang="en-US" sz="1400" b="1" i="0" u="none" strike="noStrike" dirty="0">
                          <a:solidFill>
                            <a:srgbClr val="000000"/>
                          </a:solidFill>
                          <a:effectLst/>
                          <a:latin typeface="Calibri" panose="020F0502020204030204" pitchFamily="34" charset="0"/>
                        </a:rPr>
                        <a:t>Fall Pretest</a:t>
                      </a:r>
                    </a:p>
                  </a:txBody>
                  <a:tcPr anchor="ctr"/>
                </a:tc>
                <a:tc hMerge="1">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400" b="1" i="0" u="none" strike="noStrike" dirty="0">
                          <a:solidFill>
                            <a:srgbClr val="000000"/>
                          </a:solidFill>
                          <a:effectLst/>
                          <a:latin typeface="Calibri" panose="020F0502020204030204" pitchFamily="34" charset="0"/>
                        </a:rPr>
                        <a:t>.714</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.028</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.759</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.026</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.680</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.022</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.706</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.016</a:t>
                      </a:r>
                    </a:p>
                  </a:txBody>
                  <a:tcPr marL="9525" marR="9525" marT="9525" marB="0" anchor="ctr"/>
                </a:tc>
                <a:extLst>
                  <a:ext uri="{0D108BD9-81ED-4DB2-BD59-A6C34878D82A}">
                    <a16:rowId xmlns:a16="http://schemas.microsoft.com/office/drawing/2014/main" xmlns="" val="1229029901"/>
                  </a:ext>
                </a:extLst>
              </a:tr>
              <a:tr h="777591">
                <a:tc>
                  <a:txBody>
                    <a:bodyPr/>
                    <a:lstStyle/>
                    <a:p>
                      <a:pPr algn="l" fontAlgn="t"/>
                      <a:r>
                        <a:rPr lang="en-US" sz="1400" b="1" i="0" u="none" strike="noStrike" dirty="0">
                          <a:solidFill>
                            <a:srgbClr val="000000"/>
                          </a:solidFill>
                          <a:effectLst/>
                          <a:latin typeface="Calibri" panose="020F0502020204030204" pitchFamily="34" charset="0"/>
                        </a:rPr>
                        <a:t>Teacher-Child </a:t>
                      </a:r>
                      <a:r>
                        <a:rPr lang="en-US" sz="1300" b="1" i="0" u="none" strike="noStrike" dirty="0">
                          <a:solidFill>
                            <a:srgbClr val="000000"/>
                          </a:solidFill>
                          <a:effectLst/>
                          <a:latin typeface="Calibri" panose="020F0502020204030204" pitchFamily="34" charset="0"/>
                        </a:rPr>
                        <a:t>Interactions</a:t>
                      </a:r>
                    </a:p>
                  </a:txBody>
                  <a:tcPr anchor="ctr"/>
                </a:tc>
                <a:tc>
                  <a:txBody>
                    <a:bodyPr/>
                    <a:lstStyle/>
                    <a:p>
                      <a:r>
                        <a:rPr lang="en-US" sz="1400" b="1" dirty="0"/>
                        <a:t>Overall Quality </a:t>
                      </a:r>
                    </a:p>
                  </a:txBody>
                  <a:tcPr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1" i="0" u="none" strike="noStrike" dirty="0">
                          <a:solidFill>
                            <a:srgbClr val="000000"/>
                          </a:solidFill>
                          <a:effectLst/>
                          <a:latin typeface="Calibri" panose="020F0502020204030204" pitchFamily="34" charset="0"/>
                        </a:rPr>
                        <a:t>.418</a:t>
                      </a:r>
                    </a:p>
                  </a:txBody>
                  <a:tcPr marL="7620" marR="7620" marT="7620" marB="0" anchor="ctr"/>
                </a:tc>
                <a:tc>
                  <a:txBody>
                    <a:bodyPr/>
                    <a:lstStyle/>
                    <a:p>
                      <a:pPr algn="ctr" fontAlgn="b"/>
                      <a:r>
                        <a:rPr lang="en-US" sz="1400" b="1" i="0" u="none" strike="noStrike" dirty="0">
                          <a:solidFill>
                            <a:srgbClr val="000000"/>
                          </a:solidFill>
                          <a:effectLst/>
                          <a:latin typeface="Calibri" panose="020F0502020204030204" pitchFamily="34" charset="0"/>
                        </a:rPr>
                        <a:t>**</a:t>
                      </a:r>
                    </a:p>
                  </a:txBody>
                  <a:tcPr marL="7620" marR="7620" marT="7620" marB="0" anchor="ctr"/>
                </a:tc>
                <a:tc>
                  <a:txBody>
                    <a:bodyPr/>
                    <a:lstStyle/>
                    <a:p>
                      <a:pPr algn="ctr" fontAlgn="b"/>
                      <a:r>
                        <a:rPr lang="en-US" sz="1400" b="1" i="0" u="none" strike="noStrike" dirty="0">
                          <a:solidFill>
                            <a:srgbClr val="000000"/>
                          </a:solidFill>
                          <a:effectLst/>
                          <a:latin typeface="Calibri" panose="020F0502020204030204" pitchFamily="34" charset="0"/>
                        </a:rPr>
                        <a:t>.146</a:t>
                      </a:r>
                    </a:p>
                  </a:txBody>
                  <a:tcPr marL="7620" marR="7620" marT="7620" marB="0" anchor="ctr"/>
                </a:tc>
                <a:extLst>
                  <a:ext uri="{0D108BD9-81ED-4DB2-BD59-A6C34878D82A}">
                    <a16:rowId xmlns:a16="http://schemas.microsoft.com/office/drawing/2014/main" xmlns="" val="2278233420"/>
                  </a:ext>
                </a:extLst>
              </a:tr>
              <a:tr h="562513">
                <a:tc rowSpan="2">
                  <a:txBody>
                    <a:bodyPr/>
                    <a:lstStyle/>
                    <a:p>
                      <a:pPr algn="l" fontAlgn="t"/>
                      <a:r>
                        <a:rPr lang="en-US" sz="1400" b="1" i="0" u="none" strike="noStrike" dirty="0">
                          <a:solidFill>
                            <a:srgbClr val="000000"/>
                          </a:solidFill>
                          <a:effectLst/>
                          <a:latin typeface="Calibri" panose="020F0502020204030204" pitchFamily="34" charset="0"/>
                        </a:rPr>
                        <a:t>Content Dosage</a:t>
                      </a:r>
                    </a:p>
                  </a:txBody>
                  <a:tcPr anchor="ctr"/>
                </a:tc>
                <a:tc>
                  <a:txBody>
                    <a:bodyPr/>
                    <a:lstStyle/>
                    <a:p>
                      <a:r>
                        <a:rPr lang="en-US" sz="1400" b="1" dirty="0"/>
                        <a:t>Proportion Academics</a:t>
                      </a:r>
                    </a:p>
                  </a:txBody>
                  <a:tcPr anchor="ctr"/>
                </a:tc>
                <a:tc>
                  <a:txBody>
                    <a:bodyPr/>
                    <a:lstStyle/>
                    <a:p>
                      <a:pPr algn="ctr" fontAlgn="b"/>
                      <a:r>
                        <a:rPr lang="en-US" sz="1400" b="1" i="0" u="none" strike="noStrike" dirty="0">
                          <a:solidFill>
                            <a:srgbClr val="000000"/>
                          </a:solidFill>
                          <a:effectLst/>
                          <a:latin typeface="Calibri" panose="020F0502020204030204" pitchFamily="34" charset="0"/>
                        </a:rPr>
                        <a:t>.254</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.135</a:t>
                      </a: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146746829"/>
                  </a:ext>
                </a:extLst>
              </a:tr>
              <a:tr h="330890">
                <a:tc vMerge="1">
                  <a:txBody>
                    <a:bodyPr/>
                    <a:lstStyle/>
                    <a:p>
                      <a:endParaRPr lang="en-US"/>
                    </a:p>
                  </a:txBody>
                  <a:tcPr/>
                </a:tc>
                <a:tc>
                  <a:txBody>
                    <a:bodyPr/>
                    <a:lstStyle/>
                    <a:p>
                      <a:r>
                        <a:rPr lang="en-US" sz="1400" b="1" dirty="0"/>
                        <a:t>Proportion SEL</a:t>
                      </a:r>
                    </a:p>
                  </a:txBody>
                  <a:tcPr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511126596"/>
                  </a:ext>
                </a:extLst>
              </a:tr>
              <a:tr h="794136">
                <a:tc rowSpan="2">
                  <a:txBody>
                    <a:bodyPr/>
                    <a:lstStyle/>
                    <a:p>
                      <a:pPr algn="l" fontAlgn="t"/>
                      <a:r>
                        <a:rPr lang="en-US" sz="1400" b="1" i="0" u="none" strike="noStrike">
                          <a:solidFill>
                            <a:srgbClr val="000000"/>
                          </a:solidFill>
                          <a:effectLst/>
                          <a:latin typeface="Calibri" panose="020F0502020204030204" pitchFamily="34" charset="0"/>
                        </a:rPr>
                        <a:t>Activity Setting</a:t>
                      </a:r>
                    </a:p>
                  </a:txBody>
                  <a:tcPr anchor="ctr"/>
                </a:tc>
                <a:tc>
                  <a:txBody>
                    <a:bodyPr/>
                    <a:lstStyle/>
                    <a:p>
                      <a:r>
                        <a:rPr lang="en-US" sz="1400" b="1" dirty="0"/>
                        <a:t>Proportion Teacher-Structured</a:t>
                      </a:r>
                    </a:p>
                  </a:txBody>
                  <a:tcPr anchor="ctr"/>
                </a:tc>
                <a:tc>
                  <a:txBody>
                    <a:bodyPr/>
                    <a:lstStyle/>
                    <a:p>
                      <a:pPr algn="ctr" fontAlgn="b"/>
                      <a:r>
                        <a:rPr lang="en-US" sz="1400" b="1" i="0" u="none" strike="noStrike" dirty="0">
                          <a:solidFill>
                            <a:srgbClr val="000000"/>
                          </a:solidFill>
                          <a:effectLst/>
                          <a:latin typeface="Calibri" panose="020F0502020204030204" pitchFamily="34" charset="0"/>
                        </a:rPr>
                        <a:t>.376</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.134</a:t>
                      </a: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.338</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.153</a:t>
                      </a:r>
                    </a:p>
                  </a:txBody>
                  <a:tcPr marL="9525" marR="9525" marT="9525" marB="0" anchor="ctr"/>
                </a:tc>
                <a:extLst>
                  <a:ext uri="{0D108BD9-81ED-4DB2-BD59-A6C34878D82A}">
                    <a16:rowId xmlns:a16="http://schemas.microsoft.com/office/drawing/2014/main" xmlns="" val="2790558551"/>
                  </a:ext>
                </a:extLst>
              </a:tr>
              <a:tr h="562513">
                <a:tc vMerge="1">
                  <a:txBody>
                    <a:bodyPr/>
                    <a:lstStyle/>
                    <a:p>
                      <a:endParaRPr lang="en-US"/>
                    </a:p>
                  </a:txBody>
                  <a:tcPr/>
                </a:tc>
                <a:tc>
                  <a:txBody>
                    <a:bodyPr/>
                    <a:lstStyle/>
                    <a:p>
                      <a:r>
                        <a:rPr lang="en-US" sz="1400" b="1" dirty="0"/>
                        <a:t>Proportion</a:t>
                      </a:r>
                      <a:r>
                        <a:rPr lang="en-US" sz="1400" b="1" baseline="0" dirty="0"/>
                        <a:t> Routines</a:t>
                      </a:r>
                      <a:endParaRPr lang="en-US" sz="1400" b="1" dirty="0"/>
                    </a:p>
                  </a:txBody>
                  <a:tcPr anchor="ctr"/>
                </a:tc>
                <a:tc>
                  <a:txBody>
                    <a:bodyPr/>
                    <a:lstStyle/>
                    <a:p>
                      <a:pPr algn="ctr" fontAlgn="b"/>
                      <a:r>
                        <a:rPr lang="en-US" sz="1400" b="1" i="0" u="none" strike="noStrike" dirty="0">
                          <a:solidFill>
                            <a:srgbClr val="000000"/>
                          </a:solidFill>
                          <a:effectLst/>
                          <a:latin typeface="Calibri" panose="020F0502020204030204" pitchFamily="34" charset="0"/>
                        </a:rPr>
                        <a:t>.354</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.138</a:t>
                      </a: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.385</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.178</a:t>
                      </a:r>
                    </a:p>
                  </a:txBody>
                  <a:tcPr marL="9525" marR="9525" marT="9525" marB="0" anchor="ctr"/>
                </a:tc>
                <a:extLst>
                  <a:ext uri="{0D108BD9-81ED-4DB2-BD59-A6C34878D82A}">
                    <a16:rowId xmlns:a16="http://schemas.microsoft.com/office/drawing/2014/main" xmlns="" val="3483681901"/>
                  </a:ext>
                </a:extLst>
              </a:tr>
              <a:tr h="330890">
                <a:tc rowSpan="2">
                  <a:txBody>
                    <a:bodyPr/>
                    <a:lstStyle/>
                    <a:p>
                      <a:pPr algn="l" fontAlgn="t"/>
                      <a:r>
                        <a:rPr lang="en-US" sz="1400" b="1" i="0" u="none" strike="noStrike" dirty="0">
                          <a:solidFill>
                            <a:srgbClr val="000000"/>
                          </a:solidFill>
                          <a:effectLst/>
                          <a:latin typeface="Calibri" panose="020F0502020204030204" pitchFamily="34" charset="0"/>
                        </a:rPr>
                        <a:t>Rigor</a:t>
                      </a:r>
                    </a:p>
                  </a:txBody>
                  <a:tcPr anchor="ctr"/>
                </a:tc>
                <a:tc>
                  <a:txBody>
                    <a:bodyPr/>
                    <a:lstStyle/>
                    <a:p>
                      <a:r>
                        <a:rPr lang="en-US" sz="1400" b="1" dirty="0"/>
                        <a:t>Literacy Level</a:t>
                      </a:r>
                    </a:p>
                  </a:txBody>
                  <a:tcPr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035585302"/>
                  </a:ext>
                </a:extLst>
              </a:tr>
              <a:tr h="330890">
                <a:tc vMerge="1">
                  <a:txBody>
                    <a:bodyPr/>
                    <a:lstStyle/>
                    <a:p>
                      <a:endParaRPr lang="en-US"/>
                    </a:p>
                  </a:txBody>
                  <a:tcPr/>
                </a:tc>
                <a:tc>
                  <a:txBody>
                    <a:bodyPr/>
                    <a:lstStyle/>
                    <a:p>
                      <a:r>
                        <a:rPr lang="en-US" sz="1400" b="1" dirty="0"/>
                        <a:t>Math Level</a:t>
                      </a:r>
                    </a:p>
                  </a:txBody>
                  <a:tcPr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162808344"/>
                  </a:ext>
                </a:extLst>
              </a:tr>
            </a:tbl>
          </a:graphicData>
        </a:graphic>
      </p:graphicFrame>
    </p:spTree>
    <p:extLst>
      <p:ext uri="{BB962C8B-B14F-4D97-AF65-F5344CB8AC3E}">
        <p14:creationId xmlns:p14="http://schemas.microsoft.com/office/powerpoint/2010/main" val="27074297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377" y="-314586"/>
            <a:ext cx="7886700" cy="1325563"/>
          </a:xfrm>
        </p:spPr>
        <p:txBody>
          <a:bodyPr/>
          <a:lstStyle/>
          <a:p>
            <a:pPr algn="ctr"/>
            <a:r>
              <a:rPr lang="en-US" dirty="0">
                <a:latin typeface="+mn-lt"/>
              </a:rPr>
              <a:t>Conclusions </a:t>
            </a:r>
          </a:p>
        </p:txBody>
      </p:sp>
      <p:sp>
        <p:nvSpPr>
          <p:cNvPr id="3" name="Content Placeholder 2"/>
          <p:cNvSpPr>
            <a:spLocks noGrp="1"/>
          </p:cNvSpPr>
          <p:nvPr>
            <p:ph idx="1"/>
          </p:nvPr>
        </p:nvSpPr>
        <p:spPr>
          <a:xfrm>
            <a:off x="169891" y="728343"/>
            <a:ext cx="8890981" cy="5780521"/>
          </a:xfrm>
        </p:spPr>
        <p:txBody>
          <a:bodyPr>
            <a:normAutofit fontScale="85000" lnSpcReduction="20000"/>
          </a:bodyPr>
          <a:lstStyle/>
          <a:p>
            <a:pPr>
              <a:lnSpc>
                <a:spcPct val="110000"/>
              </a:lnSpc>
            </a:pPr>
            <a:r>
              <a:rPr lang="en-US" dirty="0">
                <a:solidFill>
                  <a:schemeClr val="tx1"/>
                </a:solidFill>
              </a:rPr>
              <a:t>Classroom practice and process findings remarkably similar to those from NCEDL Multi-State Study</a:t>
            </a:r>
          </a:p>
          <a:p>
            <a:pPr lvl="1">
              <a:lnSpc>
                <a:spcPct val="110000"/>
              </a:lnSpc>
            </a:pPr>
            <a:r>
              <a:rPr lang="en-US" dirty="0">
                <a:solidFill>
                  <a:schemeClr val="tx1"/>
                </a:solidFill>
              </a:rPr>
              <a:t>~40% time in management, and routines; or no content-focused activity</a:t>
            </a:r>
          </a:p>
          <a:p>
            <a:pPr lvl="1">
              <a:lnSpc>
                <a:spcPct val="110000"/>
              </a:lnSpc>
            </a:pPr>
            <a:r>
              <a:rPr lang="en-US" dirty="0">
                <a:solidFill>
                  <a:schemeClr val="tx1"/>
                </a:solidFill>
              </a:rPr>
              <a:t>Teachers: teaching basic skills and managerial (50%)</a:t>
            </a:r>
          </a:p>
          <a:p>
            <a:pPr lvl="1">
              <a:lnSpc>
                <a:spcPct val="120000"/>
              </a:lnSpc>
              <a:spcBef>
                <a:spcPts val="0"/>
              </a:spcBef>
              <a:spcAft>
                <a:spcPts val="1200"/>
              </a:spcAft>
            </a:pPr>
            <a:r>
              <a:rPr lang="en-US" dirty="0">
                <a:solidFill>
                  <a:schemeClr val="tx1"/>
                </a:solidFill>
              </a:rPr>
              <a:t>Some rise in exposure to academic content; teaching focused on basic skills</a:t>
            </a:r>
          </a:p>
          <a:p>
            <a:pPr>
              <a:lnSpc>
                <a:spcPct val="120000"/>
              </a:lnSpc>
              <a:spcBef>
                <a:spcPts val="0"/>
              </a:spcBef>
              <a:spcAft>
                <a:spcPts val="1200"/>
              </a:spcAft>
            </a:pPr>
            <a:r>
              <a:rPr lang="en-US" dirty="0">
                <a:solidFill>
                  <a:schemeClr val="tx1"/>
                </a:solidFill>
              </a:rPr>
              <a:t>Still sorting out how best to design and deliver programs that are both educational and developmental</a:t>
            </a:r>
          </a:p>
          <a:p>
            <a:pPr>
              <a:lnSpc>
                <a:spcPct val="120000"/>
              </a:lnSpc>
              <a:spcBef>
                <a:spcPts val="0"/>
              </a:spcBef>
              <a:spcAft>
                <a:spcPts val="1200"/>
              </a:spcAft>
            </a:pPr>
            <a:r>
              <a:rPr lang="en-US" dirty="0">
                <a:solidFill>
                  <a:schemeClr val="tx1"/>
                </a:solidFill>
              </a:rPr>
              <a:t>Curriculum use still highly varied</a:t>
            </a:r>
          </a:p>
          <a:p>
            <a:pPr>
              <a:lnSpc>
                <a:spcPct val="120000"/>
              </a:lnSpc>
              <a:spcBef>
                <a:spcPts val="0"/>
              </a:spcBef>
              <a:spcAft>
                <a:spcPts val="1200"/>
              </a:spcAft>
            </a:pPr>
            <a:r>
              <a:rPr lang="en-US" dirty="0">
                <a:solidFill>
                  <a:schemeClr val="tx1"/>
                </a:solidFill>
              </a:rPr>
              <a:t>Some early evidence that exposures to effective teacher-child interaction and educational content and structured setting promote greater performance in EF and academic skills</a:t>
            </a:r>
          </a:p>
          <a:p>
            <a:pPr>
              <a:lnSpc>
                <a:spcPct val="120000"/>
              </a:lnSpc>
              <a:spcBef>
                <a:spcPts val="0"/>
              </a:spcBef>
              <a:spcAft>
                <a:spcPts val="1200"/>
              </a:spcAft>
            </a:pPr>
            <a:r>
              <a:rPr lang="en-US" dirty="0">
                <a:solidFill>
                  <a:schemeClr val="tx1"/>
                </a:solidFill>
              </a:rPr>
              <a:t>Focus on examining moderated effects</a:t>
            </a:r>
          </a:p>
          <a:p>
            <a:pPr>
              <a:lnSpc>
                <a:spcPct val="110000"/>
              </a:lnSpc>
            </a:pPr>
            <a:r>
              <a:rPr lang="en-US">
                <a:solidFill>
                  <a:schemeClr val="tx1"/>
                </a:solidFill>
              </a:rPr>
              <a:t>In Kindergarten, increase </a:t>
            </a:r>
            <a:r>
              <a:rPr lang="en-US" dirty="0">
                <a:solidFill>
                  <a:schemeClr val="tx1"/>
                </a:solidFill>
              </a:rPr>
              <a:t>observation of child experience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45269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r>
              <a:rPr lang="en-US" dirty="0"/>
              <a:t>ECE can reduce achievement gap</a:t>
            </a:r>
          </a:p>
          <a:p>
            <a:r>
              <a:rPr lang="en-US" dirty="0"/>
              <a:t>State and federal pre-kindergarten (Pre-K) programs </a:t>
            </a:r>
          </a:p>
          <a:p>
            <a:r>
              <a:rPr lang="en-US" dirty="0"/>
              <a:t>But – questions remain: </a:t>
            </a:r>
          </a:p>
          <a:p>
            <a:pPr lvl="1"/>
            <a:r>
              <a:rPr lang="en-US" dirty="0"/>
              <a:t>which dimensions of ECE experiences relate to which Pre-K skills</a:t>
            </a:r>
          </a:p>
        </p:txBody>
      </p:sp>
      <p:sp>
        <p:nvSpPr>
          <p:cNvPr id="3" name="Title 2"/>
          <p:cNvSpPr>
            <a:spLocks noGrp="1"/>
          </p:cNvSpPr>
          <p:nvPr>
            <p:ph type="title"/>
          </p:nvPr>
        </p:nvSpPr>
        <p:spPr/>
        <p:txBody>
          <a:bodyPr>
            <a:normAutofit fontScale="90000"/>
          </a:bodyPr>
          <a:lstStyle/>
          <a:p>
            <a:pPr>
              <a:defRPr/>
            </a:pPr>
            <a:r>
              <a:rPr lang="en-US" dirty="0"/>
              <a:t>Educational practices and child outcomes in Pre-K</a:t>
            </a:r>
          </a:p>
        </p:txBody>
      </p:sp>
    </p:spTree>
    <p:extLst>
      <p:ext uri="{BB962C8B-B14F-4D97-AF65-F5344CB8AC3E}">
        <p14:creationId xmlns:p14="http://schemas.microsoft.com/office/powerpoint/2010/main" val="35557762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E7FA1-8B21-48B9-BE46-7D6A8548D3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4294967295"/>
          </p:nvPr>
        </p:nvSpPr>
        <p:spPr>
          <a:xfrm>
            <a:off x="0" y="1449388"/>
            <a:ext cx="8369300" cy="4918075"/>
          </a:xfrm>
        </p:spPr>
        <p:txBody>
          <a:bodyPr>
            <a:normAutofit/>
          </a:bodyPr>
          <a:lstStyle/>
          <a:p>
            <a:pPr marL="0" indent="0">
              <a:buNone/>
            </a:pPr>
            <a:endParaRPr lang="en-US" dirty="0">
              <a:solidFill>
                <a:schemeClr val="tx1"/>
              </a:solidFill>
            </a:endParaRPr>
          </a:p>
          <a:p>
            <a:pPr>
              <a:lnSpc>
                <a:spcPct val="110000"/>
              </a:lnSpc>
              <a:spcBef>
                <a:spcPts val="0"/>
              </a:spcBef>
              <a:spcAft>
                <a:spcPts val="1200"/>
              </a:spcAft>
              <a:buFont typeface="Arial"/>
              <a:buChar char="•"/>
            </a:pPr>
            <a:endParaRPr lang="en-US" dirty="0">
              <a:solidFill>
                <a:schemeClr val="tx1"/>
              </a:solidFill>
            </a:endParaRPr>
          </a:p>
        </p:txBody>
      </p:sp>
    </p:spTree>
    <p:extLst>
      <p:ext uri="{BB962C8B-B14F-4D97-AF65-F5344CB8AC3E}">
        <p14:creationId xmlns:p14="http://schemas.microsoft.com/office/powerpoint/2010/main" val="7158144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604" y="1127487"/>
            <a:ext cx="8648054" cy="2112628"/>
          </a:xfrm>
        </p:spPr>
        <p:txBody>
          <a:bodyPr>
            <a:normAutofit/>
          </a:bodyPr>
          <a:lstStyle/>
          <a:p>
            <a:r>
              <a:rPr lang="en-US" sz="3600" dirty="0"/>
              <a:t>Classroom quality and classroom network structure: </a:t>
            </a:r>
            <a:br>
              <a:rPr lang="en-US" sz="3600" dirty="0"/>
            </a:br>
            <a:r>
              <a:rPr lang="en-US" sz="3600" dirty="0"/>
              <a:t>Interplay and prediction of student outcomes</a:t>
            </a:r>
          </a:p>
        </p:txBody>
      </p:sp>
      <p:sp>
        <p:nvSpPr>
          <p:cNvPr id="3" name="Subtitle 2"/>
          <p:cNvSpPr>
            <a:spLocks noGrp="1"/>
          </p:cNvSpPr>
          <p:nvPr>
            <p:ph type="subTitle" idx="1"/>
          </p:nvPr>
        </p:nvSpPr>
        <p:spPr>
          <a:xfrm>
            <a:off x="1143000" y="3646945"/>
            <a:ext cx="6858000" cy="1991498"/>
          </a:xfrm>
        </p:spPr>
        <p:txBody>
          <a:bodyPr>
            <a:normAutofit/>
          </a:bodyPr>
          <a:lstStyle/>
          <a:p>
            <a:r>
              <a:rPr lang="en-US" dirty="0" smtClean="0">
                <a:latin typeface="+mj-lt"/>
              </a:rPr>
              <a:t>Jessica Logan, Jing Chen, Laura Justice, Tzu-Jung Lin, Kelly Purtell</a:t>
            </a:r>
          </a:p>
          <a:p>
            <a:r>
              <a:rPr lang="en-US" dirty="0" smtClean="0">
                <a:latin typeface="+mj-lt"/>
              </a:rPr>
              <a:t>The Ohio State University</a:t>
            </a:r>
          </a:p>
          <a:p>
            <a:r>
              <a:rPr lang="en-US" dirty="0" smtClean="0">
                <a:latin typeface="+mj-lt"/>
              </a:rPr>
              <a:t>SREE Meeting</a:t>
            </a:r>
          </a:p>
          <a:p>
            <a:r>
              <a:rPr lang="en-US" dirty="0" smtClean="0">
                <a:latin typeface="+mj-lt"/>
              </a:rPr>
              <a:t>2/28/2018</a:t>
            </a:r>
            <a:endParaRPr 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829" y="5094978"/>
            <a:ext cx="2711599" cy="611976"/>
          </a:xfrm>
          <a:prstGeom prst="rect">
            <a:avLst/>
          </a:prstGeom>
        </p:spPr>
      </p:pic>
      <p:pic>
        <p:nvPicPr>
          <p:cNvPr id="102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520" y="4998032"/>
            <a:ext cx="2115404" cy="80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5206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1314451"/>
            <a:ext cx="7429499" cy="728420"/>
          </a:xfrm>
        </p:spPr>
        <p:txBody>
          <a:bodyPr/>
          <a:lstStyle/>
          <a:p>
            <a:r>
              <a:rPr lang="en-US" dirty="0" smtClean="0"/>
              <a:t>Early Learning Ohio Team</a:t>
            </a:r>
            <a:endParaRPr lang="en-US" dirty="0"/>
          </a:p>
        </p:txBody>
      </p:sp>
      <p:sp>
        <p:nvSpPr>
          <p:cNvPr id="3" name="Content Placeholder 2"/>
          <p:cNvSpPr>
            <a:spLocks noGrp="1"/>
          </p:cNvSpPr>
          <p:nvPr>
            <p:ph idx="1"/>
          </p:nvPr>
        </p:nvSpPr>
        <p:spPr>
          <a:xfrm>
            <a:off x="430978" y="2207662"/>
            <a:ext cx="4139831" cy="3263504"/>
          </a:xfrm>
        </p:spPr>
        <p:txBody>
          <a:bodyPr>
            <a:normAutofit lnSpcReduction="10000"/>
          </a:bodyPr>
          <a:lstStyle/>
          <a:p>
            <a:pPr marL="0" indent="0">
              <a:buNone/>
            </a:pPr>
            <a:r>
              <a:rPr lang="en-US" b="1" dirty="0" smtClean="0"/>
              <a:t>Principal Investigator: </a:t>
            </a:r>
          </a:p>
          <a:p>
            <a:pPr marL="0" indent="0">
              <a:buNone/>
            </a:pPr>
            <a:r>
              <a:rPr lang="en-US" dirty="0" smtClean="0"/>
              <a:t>Dr. Laura Justice</a:t>
            </a:r>
          </a:p>
          <a:p>
            <a:pPr marL="0" indent="0">
              <a:buNone/>
            </a:pPr>
            <a:endParaRPr lang="en-US" dirty="0" smtClean="0"/>
          </a:p>
          <a:p>
            <a:pPr marL="0" indent="0">
              <a:buNone/>
            </a:pPr>
            <a:r>
              <a:rPr lang="en-US" b="1" dirty="0" smtClean="0"/>
              <a:t>Co-Investigators:</a:t>
            </a:r>
          </a:p>
          <a:p>
            <a:pPr marL="0" indent="0">
              <a:buNone/>
            </a:pPr>
            <a:r>
              <a:rPr lang="en-US" dirty="0" smtClean="0"/>
              <a:t>Dr. Tzu-Jung Lin</a:t>
            </a:r>
          </a:p>
          <a:p>
            <a:pPr marL="0" indent="0">
              <a:buNone/>
            </a:pPr>
            <a:r>
              <a:rPr lang="en-US" dirty="0" smtClean="0"/>
              <a:t>Dr. Jessica Logan</a:t>
            </a:r>
          </a:p>
          <a:p>
            <a:pPr marL="0" indent="0">
              <a:buNone/>
            </a:pPr>
            <a:r>
              <a:rPr lang="en-US" dirty="0" smtClean="0"/>
              <a:t>Dr. Kelly </a:t>
            </a:r>
            <a:r>
              <a:rPr lang="en-US" dirty="0"/>
              <a:t>Purtell</a:t>
            </a:r>
          </a:p>
        </p:txBody>
      </p:sp>
      <p:sp>
        <p:nvSpPr>
          <p:cNvPr id="9" name="Content Placeholder 2"/>
          <p:cNvSpPr txBox="1">
            <a:spLocks/>
          </p:cNvSpPr>
          <p:nvPr/>
        </p:nvSpPr>
        <p:spPr>
          <a:xfrm>
            <a:off x="4300681" y="2198097"/>
            <a:ext cx="4139831" cy="3263504"/>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t>Some Key Project Staff:</a:t>
            </a:r>
            <a:endParaRPr lang="en-US" sz="2100" dirty="0"/>
          </a:p>
          <a:p>
            <a:pPr marL="0" indent="0">
              <a:buNone/>
            </a:pPr>
            <a:r>
              <a:rPr lang="en-US" sz="2100" dirty="0"/>
              <a:t>Jennifer Bostic</a:t>
            </a:r>
          </a:p>
          <a:p>
            <a:pPr marL="0" indent="0">
              <a:buNone/>
            </a:pPr>
            <a:r>
              <a:rPr lang="en-US" sz="2100" dirty="0"/>
              <a:t>Allie Hamilton</a:t>
            </a:r>
          </a:p>
          <a:p>
            <a:pPr marL="0" indent="0">
              <a:buNone/>
            </a:pPr>
            <a:r>
              <a:rPr lang="en-US" sz="2100" dirty="0"/>
              <a:t>Janelle Williamson</a:t>
            </a:r>
          </a:p>
          <a:p>
            <a:pPr marL="0" indent="0">
              <a:buNone/>
            </a:pPr>
            <a:r>
              <a:rPr lang="en-US" sz="2100" dirty="0"/>
              <a:t>Katie Filibeck</a:t>
            </a:r>
          </a:p>
          <a:p>
            <a:pPr marL="0" indent="0">
              <a:buNone/>
            </a:pPr>
            <a:r>
              <a:rPr lang="en-US" sz="2100" dirty="0"/>
              <a:t>Lauren Barnes</a:t>
            </a:r>
          </a:p>
          <a:p>
            <a:pPr marL="0" indent="0">
              <a:buNone/>
            </a:pPr>
            <a:r>
              <a:rPr lang="en-US" sz="2100" dirty="0"/>
              <a:t>Anna Rhoad-Drogalis</a:t>
            </a:r>
          </a:p>
          <a:p>
            <a:pPr marL="0" indent="0">
              <a:buNone/>
            </a:pPr>
            <a:r>
              <a:rPr lang="en-US" sz="2100" dirty="0"/>
              <a:t>Hui Jiang</a:t>
            </a:r>
          </a:p>
          <a:p>
            <a:pPr marL="0" indent="0">
              <a:buNone/>
            </a:pPr>
            <a:r>
              <a:rPr lang="en-US" sz="2100" dirty="0"/>
              <a:t>Jing Chen</a:t>
            </a:r>
          </a:p>
        </p:txBody>
      </p:sp>
    </p:spTree>
    <p:extLst>
      <p:ext uri="{BB962C8B-B14F-4D97-AF65-F5344CB8AC3E}">
        <p14:creationId xmlns:p14="http://schemas.microsoft.com/office/powerpoint/2010/main" val="27775952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Early Learning Ohio</a:t>
            </a:r>
            <a:endParaRPr lang="en-US" dirty="0"/>
          </a:p>
        </p:txBody>
      </p:sp>
      <p:sp>
        <p:nvSpPr>
          <p:cNvPr id="3" name="Content Placeholder 2"/>
          <p:cNvSpPr>
            <a:spLocks noGrp="1"/>
          </p:cNvSpPr>
          <p:nvPr>
            <p:ph idx="1"/>
          </p:nvPr>
        </p:nvSpPr>
        <p:spPr>
          <a:xfrm>
            <a:off x="628650" y="2125267"/>
            <a:ext cx="7886700" cy="3364706"/>
          </a:xfrm>
        </p:spPr>
        <p:txBody>
          <a:bodyPr/>
          <a:lstStyle/>
          <a:p>
            <a:pPr marL="0" indent="0">
              <a:buNone/>
            </a:pPr>
            <a:r>
              <a:rPr lang="en-US" b="1" dirty="0" smtClean="0"/>
              <a:t>Broad goal: </a:t>
            </a:r>
            <a:r>
              <a:rPr lang="en-US" dirty="0" smtClean="0"/>
              <a:t>Expand our understanding of classroom ecology</a:t>
            </a:r>
          </a:p>
          <a:p>
            <a:pPr marL="0" indent="0">
              <a:buNone/>
            </a:pPr>
            <a:r>
              <a:rPr lang="en-US" dirty="0" smtClean="0"/>
              <a:t>A comprehensive examination of the classroom ecology and its relations with children’s learning </a:t>
            </a:r>
            <a:r>
              <a:rPr lang="en-US" dirty="0" err="1" smtClean="0"/>
              <a:t>PreK</a:t>
            </a:r>
            <a:r>
              <a:rPr lang="en-US" dirty="0" smtClean="0"/>
              <a:t> – grade three.</a:t>
            </a:r>
          </a:p>
          <a:p>
            <a:endParaRPr lang="en-US" dirty="0"/>
          </a:p>
        </p:txBody>
      </p:sp>
      <p:pic>
        <p:nvPicPr>
          <p:cNvPr id="4" name="Picture 3"/>
          <p:cNvPicPr>
            <a:picLocks noChangeAspect="1"/>
          </p:cNvPicPr>
          <p:nvPr/>
        </p:nvPicPr>
        <p:blipFill rotWithShape="1">
          <a:blip r:embed="rId3"/>
          <a:srcRect l="837" r="1165"/>
          <a:stretch/>
        </p:blipFill>
        <p:spPr>
          <a:xfrm>
            <a:off x="3115933" y="3379600"/>
            <a:ext cx="2912134" cy="2493290"/>
          </a:xfrm>
          <a:prstGeom prst="rect">
            <a:avLst/>
          </a:prstGeom>
        </p:spPr>
      </p:pic>
      <p:sp>
        <p:nvSpPr>
          <p:cNvPr id="11" name="Oval 10"/>
          <p:cNvSpPr/>
          <p:nvPr/>
        </p:nvSpPr>
        <p:spPr>
          <a:xfrm>
            <a:off x="4676611" y="3992752"/>
            <a:ext cx="1344479" cy="126698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297855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55708"/>
            <a:ext cx="7886700" cy="994172"/>
          </a:xfrm>
        </p:spPr>
        <p:txBody>
          <a:bodyPr/>
          <a:lstStyle/>
          <a:p>
            <a:r>
              <a:rPr lang="en-US" dirty="0" smtClean="0"/>
              <a:t>Classroom Network</a:t>
            </a:r>
            <a:endParaRPr lang="en-US" dirty="0"/>
          </a:p>
        </p:txBody>
      </p:sp>
      <p:sp>
        <p:nvSpPr>
          <p:cNvPr id="3" name="Content Placeholder 2"/>
          <p:cNvSpPr>
            <a:spLocks noGrp="1"/>
          </p:cNvSpPr>
          <p:nvPr>
            <p:ph idx="1"/>
          </p:nvPr>
        </p:nvSpPr>
        <p:spPr>
          <a:xfrm>
            <a:off x="628650" y="1949881"/>
            <a:ext cx="7886700" cy="4050869"/>
          </a:xfrm>
        </p:spPr>
        <p:txBody>
          <a:bodyPr>
            <a:normAutofit fontScale="70000" lnSpcReduction="20000"/>
          </a:bodyPr>
          <a:lstStyle/>
          <a:p>
            <a:r>
              <a:rPr lang="en-US" dirty="0" smtClean="0"/>
              <a:t>Children’s language and social skills are shaped by who is around them </a:t>
            </a:r>
          </a:p>
          <a:p>
            <a:pPr lvl="1"/>
            <a:r>
              <a:rPr lang="en-US" dirty="0" smtClean="0"/>
              <a:t>Complexity of teacher talk</a:t>
            </a:r>
            <a:r>
              <a:rPr lang="en-US" sz="1500" dirty="0"/>
              <a:t> (e.g., Justice et al., 2013)</a:t>
            </a:r>
          </a:p>
          <a:p>
            <a:pPr lvl="1"/>
            <a:r>
              <a:rPr lang="en-US" dirty="0" smtClean="0"/>
              <a:t>The skills of their peers </a:t>
            </a:r>
            <a:r>
              <a:rPr lang="en-US" sz="1500" dirty="0"/>
              <a:t>(e.g., Justice, Logan, Lin, &amp; </a:t>
            </a:r>
            <a:r>
              <a:rPr lang="en-US" sz="1500" dirty="0" err="1"/>
              <a:t>Kaderavek</a:t>
            </a:r>
            <a:r>
              <a:rPr lang="en-US" sz="1500" dirty="0"/>
              <a:t>, 2016)</a:t>
            </a:r>
            <a:endParaRPr lang="en-US" dirty="0" smtClean="0"/>
          </a:p>
          <a:p>
            <a:endParaRPr lang="en-US" dirty="0"/>
          </a:p>
          <a:p>
            <a:r>
              <a:rPr lang="en-US" dirty="0" smtClean="0"/>
              <a:t>Classroom social networks </a:t>
            </a:r>
            <a:r>
              <a:rPr lang="en-US" i="1" dirty="0" smtClean="0"/>
              <a:t>directly </a:t>
            </a:r>
            <a:r>
              <a:rPr lang="en-US" dirty="0" smtClean="0"/>
              <a:t>measure who children spend time with, and can be characterized </a:t>
            </a:r>
          </a:p>
          <a:p>
            <a:endParaRPr lang="en-US" dirty="0"/>
          </a:p>
          <a:p>
            <a:r>
              <a:rPr lang="en-US" dirty="0"/>
              <a:t>C</a:t>
            </a:r>
            <a:r>
              <a:rPr lang="en-US" dirty="0" smtClean="0"/>
              <a:t>hildren’s </a:t>
            </a:r>
            <a:r>
              <a:rPr lang="en-US" dirty="0"/>
              <a:t>academic growth is likely affected </a:t>
            </a:r>
            <a:r>
              <a:rPr lang="en-US" dirty="0" smtClean="0"/>
              <a:t>by </a:t>
            </a:r>
            <a:r>
              <a:rPr lang="en-US" dirty="0"/>
              <a:t>both </a:t>
            </a:r>
            <a:r>
              <a:rPr lang="en-US" dirty="0" smtClean="0"/>
              <a:t>classroom quality </a:t>
            </a:r>
            <a:r>
              <a:rPr lang="en-US" i="1" dirty="0" smtClean="0"/>
              <a:t>and </a:t>
            </a:r>
            <a:r>
              <a:rPr lang="en-US" dirty="0" smtClean="0"/>
              <a:t>the </a:t>
            </a:r>
            <a:r>
              <a:rPr lang="en-US" dirty="0"/>
              <a:t>nature of the social network </a:t>
            </a:r>
            <a:r>
              <a:rPr lang="en-US" dirty="0" smtClean="0"/>
              <a:t>created </a:t>
            </a:r>
            <a:r>
              <a:rPr lang="en-US" dirty="0"/>
              <a:t>by their peers </a:t>
            </a:r>
            <a:r>
              <a:rPr lang="en-US" sz="1650" dirty="0"/>
              <a:t>(Gest et al., 2014)</a:t>
            </a:r>
            <a:endParaRPr lang="en-US" sz="1200" dirty="0"/>
          </a:p>
          <a:p>
            <a:endParaRPr lang="en-US" dirty="0"/>
          </a:p>
          <a:p>
            <a:r>
              <a:rPr lang="en-US" dirty="0" smtClean="0"/>
              <a:t>Children’s language is significantly predictive of classroom density in preschool </a:t>
            </a:r>
            <a:r>
              <a:rPr lang="en-US" sz="1650" dirty="0"/>
              <a:t>(Chen et al., 2017).</a:t>
            </a:r>
            <a:endParaRPr lang="en-US" dirty="0" smtClean="0"/>
          </a:p>
          <a:p>
            <a:pPr lvl="1"/>
            <a:r>
              <a:rPr lang="en-US" dirty="0" smtClean="0"/>
              <a:t>Higher language scores </a:t>
            </a:r>
            <a:r>
              <a:rPr lang="en-US" dirty="0" smtClean="0">
                <a:sym typeface="Wingdings" panose="05000000000000000000" pitchFamily="2" charset="2"/>
              </a:rPr>
              <a:t> </a:t>
            </a:r>
            <a:r>
              <a:rPr lang="en-US" dirty="0" smtClean="0"/>
              <a:t>more dense classrooms</a:t>
            </a:r>
          </a:p>
          <a:p>
            <a:endParaRPr lang="en-US" dirty="0"/>
          </a:p>
        </p:txBody>
      </p:sp>
    </p:spTree>
    <p:extLst>
      <p:ext uri="{BB962C8B-B14F-4D97-AF65-F5344CB8AC3E}">
        <p14:creationId xmlns:p14="http://schemas.microsoft.com/office/powerpoint/2010/main" val="19729599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16" y="857251"/>
            <a:ext cx="7886700" cy="994172"/>
          </a:xfrm>
        </p:spPr>
        <p:txBody>
          <a:bodyPr/>
          <a:lstStyle/>
          <a:p>
            <a:r>
              <a:rPr lang="en-US" i="1" dirty="0" smtClean="0"/>
              <a:t>Classroom</a:t>
            </a:r>
            <a:r>
              <a:rPr lang="en-US" dirty="0" smtClean="0"/>
              <a:t> Density</a:t>
            </a:r>
            <a:endParaRPr lang="en-US" dirty="0"/>
          </a:p>
        </p:txBody>
      </p:sp>
      <p:pic>
        <p:nvPicPr>
          <p:cNvPr id="4" name="Picture 3"/>
          <p:cNvPicPr>
            <a:picLocks noChangeAspect="1"/>
          </p:cNvPicPr>
          <p:nvPr/>
        </p:nvPicPr>
        <p:blipFill>
          <a:blip r:embed="rId3"/>
          <a:stretch>
            <a:fillRect/>
          </a:stretch>
        </p:blipFill>
        <p:spPr>
          <a:xfrm>
            <a:off x="738576" y="1837362"/>
            <a:ext cx="3488039" cy="4086311"/>
          </a:xfrm>
          <a:prstGeom prst="rect">
            <a:avLst/>
          </a:prstGeom>
        </p:spPr>
      </p:pic>
      <p:pic>
        <p:nvPicPr>
          <p:cNvPr id="5" name="Picture 4"/>
          <p:cNvPicPr>
            <a:picLocks noChangeAspect="1"/>
          </p:cNvPicPr>
          <p:nvPr/>
        </p:nvPicPr>
        <p:blipFill>
          <a:blip r:embed="rId4"/>
          <a:stretch>
            <a:fillRect/>
          </a:stretch>
        </p:blipFill>
        <p:spPr>
          <a:xfrm>
            <a:off x="4796117" y="1846998"/>
            <a:ext cx="4073153" cy="3975398"/>
          </a:xfrm>
          <a:prstGeom prst="rect">
            <a:avLst/>
          </a:prstGeom>
        </p:spPr>
      </p:pic>
    </p:spTree>
    <p:extLst>
      <p:ext uri="{BB962C8B-B14F-4D97-AF65-F5344CB8AC3E}">
        <p14:creationId xmlns:p14="http://schemas.microsoft.com/office/powerpoint/2010/main" val="1613902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252" y="945115"/>
            <a:ext cx="7886700" cy="994172"/>
          </a:xfrm>
        </p:spPr>
        <p:txBody>
          <a:bodyPr>
            <a:noAutofit/>
          </a:bodyPr>
          <a:lstStyle/>
          <a:p>
            <a:pPr algn="ctr"/>
            <a:r>
              <a:rPr lang="en-US" dirty="0" smtClean="0"/>
              <a:t>ELO: Cross-Sectional Study Numbers</a:t>
            </a:r>
            <a:endParaRPr lang="en-US" dirty="0"/>
          </a:p>
        </p:txBody>
      </p:sp>
      <p:sp>
        <p:nvSpPr>
          <p:cNvPr id="6" name="Content Placeholder 5"/>
          <p:cNvSpPr>
            <a:spLocks noGrp="1"/>
          </p:cNvSpPr>
          <p:nvPr>
            <p:ph idx="1"/>
          </p:nvPr>
        </p:nvSpPr>
        <p:spPr>
          <a:xfrm>
            <a:off x="548253" y="1763902"/>
            <a:ext cx="7967098" cy="4091552"/>
          </a:xfrm>
        </p:spPr>
        <p:txBody>
          <a:bodyPr>
            <a:normAutofit fontScale="92500" lnSpcReduction="20000"/>
          </a:bodyPr>
          <a:lstStyle/>
          <a:p>
            <a:pPr marL="0" indent="0" algn="ctr">
              <a:buNone/>
            </a:pPr>
            <a:r>
              <a:rPr lang="en-US" sz="2400" dirty="0"/>
              <a:t>Study Year 1 (2016-2017 school year)</a:t>
            </a:r>
          </a:p>
          <a:p>
            <a:pPr marL="0" indent="0" algn="ctr">
              <a:buNone/>
            </a:pPr>
            <a:endParaRPr lang="en-US" sz="825" dirty="0"/>
          </a:p>
          <a:p>
            <a:pPr lvl="1"/>
            <a:r>
              <a:rPr lang="en-US" sz="2100" dirty="0"/>
              <a:t>One school district</a:t>
            </a:r>
          </a:p>
          <a:p>
            <a:pPr lvl="2"/>
            <a:r>
              <a:rPr lang="en-US" sz="1800" dirty="0"/>
              <a:t>Private </a:t>
            </a:r>
            <a:r>
              <a:rPr lang="en-US" sz="1800" dirty="0" err="1"/>
              <a:t>PreK</a:t>
            </a:r>
            <a:r>
              <a:rPr lang="en-US" sz="1800" dirty="0"/>
              <a:t> programs</a:t>
            </a:r>
          </a:p>
          <a:p>
            <a:pPr marL="685800" lvl="2" indent="0">
              <a:buNone/>
            </a:pPr>
            <a:endParaRPr lang="en-US" sz="1800" dirty="0"/>
          </a:p>
          <a:p>
            <a:pPr lvl="1"/>
            <a:r>
              <a:rPr lang="en-US" sz="2100" dirty="0"/>
              <a:t>79 classrooms in five grades: (</a:t>
            </a:r>
            <a:r>
              <a:rPr lang="en-US" sz="2100" dirty="0" err="1"/>
              <a:t>Prek</a:t>
            </a:r>
            <a:r>
              <a:rPr lang="en-US" sz="2100" dirty="0"/>
              <a:t> – 3</a:t>
            </a:r>
            <a:r>
              <a:rPr lang="en-US" sz="2100" baseline="30000" dirty="0"/>
              <a:t>rd</a:t>
            </a:r>
            <a:r>
              <a:rPr lang="en-US" sz="2100" dirty="0"/>
              <a:t> Grade)</a:t>
            </a:r>
          </a:p>
          <a:p>
            <a:pPr lvl="2"/>
            <a:r>
              <a:rPr lang="en-US" sz="1800" dirty="0"/>
              <a:t>Attempted to enroll all children in each classroom</a:t>
            </a:r>
          </a:p>
          <a:p>
            <a:pPr lvl="1"/>
            <a:endParaRPr lang="en-US" sz="2100" dirty="0"/>
          </a:p>
          <a:p>
            <a:pPr lvl="1"/>
            <a:r>
              <a:rPr lang="en-US" sz="2100" dirty="0"/>
              <a:t>1,142 students with active and passive consent </a:t>
            </a:r>
          </a:p>
          <a:p>
            <a:pPr lvl="2"/>
            <a:r>
              <a:rPr lang="en-US" sz="1800" dirty="0"/>
              <a:t>80% consent rate</a:t>
            </a:r>
          </a:p>
          <a:p>
            <a:pPr lvl="2"/>
            <a:r>
              <a:rPr lang="en-US" sz="1800" dirty="0"/>
              <a:t>Used for social network measures</a:t>
            </a:r>
          </a:p>
          <a:p>
            <a:pPr lvl="2"/>
            <a:endParaRPr lang="en-US" sz="1800" dirty="0"/>
          </a:p>
          <a:p>
            <a:pPr lvl="1"/>
            <a:r>
              <a:rPr lang="en-US" sz="2100" dirty="0"/>
              <a:t>915 with active consent</a:t>
            </a:r>
          </a:p>
          <a:p>
            <a:pPr lvl="2"/>
            <a:r>
              <a:rPr lang="en-US" sz="1800" dirty="0"/>
              <a:t>Used for child outcomes</a:t>
            </a:r>
          </a:p>
          <a:p>
            <a:pPr lvl="2"/>
            <a:r>
              <a:rPr lang="en-US" sz="1800" dirty="0"/>
              <a:t>58% white, 78% speak fluent English, 60% moms have HS degree or less</a:t>
            </a:r>
          </a:p>
          <a:p>
            <a:pPr lvl="1"/>
            <a:endParaRPr lang="en-US" sz="2100" dirty="0"/>
          </a:p>
        </p:txBody>
      </p:sp>
    </p:spTree>
    <p:extLst>
      <p:ext uri="{BB962C8B-B14F-4D97-AF65-F5344CB8AC3E}">
        <p14:creationId xmlns:p14="http://schemas.microsoft.com/office/powerpoint/2010/main" val="1893956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52457"/>
            <a:ext cx="7886700" cy="4237516"/>
          </a:xfrm>
        </p:spPr>
        <p:txBody>
          <a:bodyPr>
            <a:normAutofit fontScale="85000" lnSpcReduction="20000"/>
          </a:bodyPr>
          <a:lstStyle/>
          <a:p>
            <a:pPr marL="0" indent="0" algn="ctr">
              <a:buNone/>
            </a:pPr>
            <a:r>
              <a:rPr lang="en-US" sz="3000" dirty="0"/>
              <a:t>Quality</a:t>
            </a:r>
            <a:endParaRPr lang="en-US" dirty="0" smtClean="0"/>
          </a:p>
          <a:p>
            <a:r>
              <a:rPr lang="en-US" dirty="0" smtClean="0"/>
              <a:t>Classroom quality rated by the CLASS </a:t>
            </a:r>
            <a:r>
              <a:rPr lang="en-US" sz="1800" dirty="0"/>
              <a:t>(</a:t>
            </a:r>
            <a:r>
              <a:rPr lang="en-US" sz="1800" dirty="0" err="1"/>
              <a:t>Pianta</a:t>
            </a:r>
            <a:r>
              <a:rPr lang="en-US" sz="1800" dirty="0"/>
              <a:t>, La Paro, &amp; </a:t>
            </a:r>
            <a:r>
              <a:rPr lang="en-US" sz="1800" dirty="0" err="1"/>
              <a:t>Hamre</a:t>
            </a:r>
            <a:r>
              <a:rPr lang="en-US" sz="1800" dirty="0"/>
              <a:t>, 2008)</a:t>
            </a:r>
            <a:endParaRPr lang="en-US" dirty="0" smtClean="0"/>
          </a:p>
          <a:p>
            <a:r>
              <a:rPr lang="en-US" dirty="0" smtClean="0"/>
              <a:t>Live coded by trained observers, 2 cycles per classroom</a:t>
            </a:r>
          </a:p>
          <a:p>
            <a:endParaRPr lang="en-US" dirty="0" smtClean="0"/>
          </a:p>
          <a:p>
            <a:pPr marL="0" indent="0" algn="ctr">
              <a:buNone/>
            </a:pPr>
            <a:r>
              <a:rPr lang="en-US" sz="3000" dirty="0"/>
              <a:t>Density</a:t>
            </a:r>
            <a:endParaRPr lang="en-US" dirty="0" smtClean="0"/>
          </a:p>
          <a:p>
            <a:r>
              <a:rPr lang="en-US" dirty="0" smtClean="0"/>
              <a:t>Rated per classroom in two ways: </a:t>
            </a:r>
          </a:p>
          <a:p>
            <a:pPr lvl="1"/>
            <a:r>
              <a:rPr lang="en-US" u="sng" dirty="0" smtClean="0"/>
              <a:t>Students</a:t>
            </a:r>
            <a:r>
              <a:rPr lang="en-US" dirty="0" smtClean="0"/>
              <a:t>: Viewed a class roster and asked them who they like to play with.</a:t>
            </a:r>
          </a:p>
          <a:p>
            <a:pPr lvl="1"/>
            <a:r>
              <a:rPr lang="en-US" u="sng" dirty="0" smtClean="0"/>
              <a:t>Teachers</a:t>
            </a:r>
            <a:r>
              <a:rPr lang="en-US" dirty="0" smtClean="0"/>
              <a:t>: Asked to rate how frequently each pair of students in their class play or work together</a:t>
            </a:r>
          </a:p>
          <a:p>
            <a:endParaRPr lang="en-US" dirty="0" smtClean="0"/>
          </a:p>
          <a:p>
            <a:r>
              <a:rPr lang="en-US" dirty="0" smtClean="0"/>
              <a:t>Network density generated using SNA package in R </a:t>
            </a:r>
            <a:r>
              <a:rPr lang="en-US" sz="1800" dirty="0"/>
              <a:t>(Butts 2016)</a:t>
            </a:r>
            <a:endParaRPr lang="en-US" dirty="0" smtClean="0"/>
          </a:p>
          <a:p>
            <a:endParaRPr lang="en-US" dirty="0"/>
          </a:p>
        </p:txBody>
      </p:sp>
    </p:spTree>
    <p:extLst>
      <p:ext uri="{BB962C8B-B14F-4D97-AF65-F5344CB8AC3E}">
        <p14:creationId xmlns:p14="http://schemas.microsoft.com/office/powerpoint/2010/main" val="7305440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Capturing the classroom network</a:t>
            </a:r>
            <a:endParaRPr lang="en-US" dirty="0"/>
          </a:p>
        </p:txBody>
      </p:sp>
      <p:graphicFrame>
        <p:nvGraphicFramePr>
          <p:cNvPr id="5" name="Content Placeholder 4"/>
          <p:cNvGraphicFramePr>
            <a:graphicFrameLocks noGrp="1"/>
          </p:cNvGraphicFramePr>
          <p:nvPr>
            <p:ph idx="1"/>
            <p:extLst/>
          </p:nvPr>
        </p:nvGraphicFramePr>
        <p:xfrm>
          <a:off x="1128470" y="2598428"/>
          <a:ext cx="6583680" cy="22555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xmlns="" val="1008324651"/>
                    </a:ext>
                  </a:extLst>
                </a:gridCol>
                <a:gridCol w="822960">
                  <a:extLst>
                    <a:ext uri="{9D8B030D-6E8A-4147-A177-3AD203B41FA5}">
                      <a16:colId xmlns:a16="http://schemas.microsoft.com/office/drawing/2014/main" xmlns="" val="3850934407"/>
                    </a:ext>
                  </a:extLst>
                </a:gridCol>
                <a:gridCol w="822960">
                  <a:extLst>
                    <a:ext uri="{9D8B030D-6E8A-4147-A177-3AD203B41FA5}">
                      <a16:colId xmlns:a16="http://schemas.microsoft.com/office/drawing/2014/main" xmlns="" val="54505018"/>
                    </a:ext>
                  </a:extLst>
                </a:gridCol>
                <a:gridCol w="822960">
                  <a:extLst>
                    <a:ext uri="{9D8B030D-6E8A-4147-A177-3AD203B41FA5}">
                      <a16:colId xmlns:a16="http://schemas.microsoft.com/office/drawing/2014/main" xmlns="" val="577175939"/>
                    </a:ext>
                  </a:extLst>
                </a:gridCol>
                <a:gridCol w="822960">
                  <a:extLst>
                    <a:ext uri="{9D8B030D-6E8A-4147-A177-3AD203B41FA5}">
                      <a16:colId xmlns:a16="http://schemas.microsoft.com/office/drawing/2014/main" xmlns="" val="2618054618"/>
                    </a:ext>
                  </a:extLst>
                </a:gridCol>
                <a:gridCol w="822960">
                  <a:extLst>
                    <a:ext uri="{9D8B030D-6E8A-4147-A177-3AD203B41FA5}">
                      <a16:colId xmlns:a16="http://schemas.microsoft.com/office/drawing/2014/main" xmlns="" val="1834528685"/>
                    </a:ext>
                  </a:extLst>
                </a:gridCol>
                <a:gridCol w="822960">
                  <a:extLst>
                    <a:ext uri="{9D8B030D-6E8A-4147-A177-3AD203B41FA5}">
                      <a16:colId xmlns:a16="http://schemas.microsoft.com/office/drawing/2014/main" xmlns="" val="538873422"/>
                    </a:ext>
                  </a:extLst>
                </a:gridCol>
                <a:gridCol w="822960">
                  <a:extLst>
                    <a:ext uri="{9D8B030D-6E8A-4147-A177-3AD203B41FA5}">
                      <a16:colId xmlns:a16="http://schemas.microsoft.com/office/drawing/2014/main" xmlns="" val="327323599"/>
                    </a:ext>
                  </a:extLst>
                </a:gridCol>
              </a:tblGrid>
              <a:tr h="278130">
                <a:tc>
                  <a:txBody>
                    <a:bodyPr/>
                    <a:lstStyle/>
                    <a:p>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Stella</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err="1" smtClean="0">
                          <a:solidFill>
                            <a:schemeClr val="tx1"/>
                          </a:solidFill>
                        </a:rPr>
                        <a:t>D’Andre</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Poppy</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Lake</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Destiny</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Dylan</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Serenity</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17715011"/>
                  </a:ext>
                </a:extLst>
              </a:tr>
              <a:tr h="278130">
                <a:tc>
                  <a:txBody>
                    <a:bodyPr/>
                    <a:lstStyle/>
                    <a:p>
                      <a:r>
                        <a:rPr lang="en-US" sz="1400" b="0" u="none" dirty="0" smtClean="0">
                          <a:solidFill>
                            <a:schemeClr val="tx1"/>
                          </a:solidFill>
                        </a:rPr>
                        <a:t>Stella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smtClean="0">
                          <a:solidFill>
                            <a:schemeClr val="tx1"/>
                          </a:solidFill>
                        </a:rPr>
                        <a:t>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83262596"/>
                  </a:ext>
                </a:extLst>
              </a:tr>
              <a:tr h="278130">
                <a:tc>
                  <a:txBody>
                    <a:bodyPr/>
                    <a:lstStyle/>
                    <a:p>
                      <a:r>
                        <a:rPr lang="en-US" sz="1400" b="0" u="none" dirty="0" err="1" smtClean="0">
                          <a:solidFill>
                            <a:schemeClr val="tx1"/>
                          </a:solidFill>
                        </a:rPr>
                        <a:t>D’Andre</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0</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844316"/>
                  </a:ext>
                </a:extLst>
              </a:tr>
              <a:tr h="278130">
                <a:tc>
                  <a:txBody>
                    <a:bodyPr/>
                    <a:lstStyle/>
                    <a:p>
                      <a:r>
                        <a:rPr lang="en-US" sz="1400" b="0" u="none" dirty="0" smtClean="0">
                          <a:solidFill>
                            <a:schemeClr val="tx1"/>
                          </a:solidFill>
                        </a:rPr>
                        <a:t>Poppy</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2</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0</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0813600"/>
                  </a:ext>
                </a:extLst>
              </a:tr>
              <a:tr h="278130">
                <a:tc>
                  <a:txBody>
                    <a:bodyPr/>
                    <a:lstStyle/>
                    <a:p>
                      <a:r>
                        <a:rPr lang="en-US" sz="1400" b="0" u="none" dirty="0" smtClean="0">
                          <a:solidFill>
                            <a:schemeClr val="tx1"/>
                          </a:solidFill>
                        </a:rPr>
                        <a:t>Lake</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0</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2</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1</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X</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t>X</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X</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70474836"/>
                  </a:ext>
                </a:extLst>
              </a:tr>
              <a:tr h="278130">
                <a:tc>
                  <a:txBody>
                    <a:bodyPr/>
                    <a:lstStyle/>
                    <a:p>
                      <a:r>
                        <a:rPr lang="en-US" sz="1400" b="0" u="none" dirty="0" smtClean="0">
                          <a:solidFill>
                            <a:schemeClr val="tx1"/>
                          </a:solidFill>
                        </a:rPr>
                        <a:t>Destiny</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1</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1</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1</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2</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X</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X</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41616925"/>
                  </a:ext>
                </a:extLst>
              </a:tr>
              <a:tr h="278130">
                <a:tc>
                  <a:txBody>
                    <a:bodyPr/>
                    <a:lstStyle/>
                    <a:p>
                      <a:r>
                        <a:rPr lang="en-US" sz="1400" b="0" u="none" dirty="0" smtClean="0">
                          <a:solidFill>
                            <a:schemeClr val="tx1"/>
                          </a:solidFill>
                        </a:rPr>
                        <a:t>Dylan</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1</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1</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0</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0</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1</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smtClean="0">
                          <a:solidFill>
                            <a:schemeClr val="tx1"/>
                          </a:solidFill>
                        </a:rPr>
                        <a:t>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6492258"/>
                  </a:ext>
                </a:extLst>
              </a:tr>
              <a:tr h="278130">
                <a:tc>
                  <a:txBody>
                    <a:bodyPr/>
                    <a:lstStyle/>
                    <a:p>
                      <a:r>
                        <a:rPr lang="en-US" sz="1400" b="0" u="none" dirty="0" smtClean="0">
                          <a:solidFill>
                            <a:schemeClr val="tx1"/>
                          </a:solidFill>
                        </a:rPr>
                        <a:t>Serenity</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1</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0</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0</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1</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2</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1</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u="none" dirty="0" smtClean="0">
                          <a:solidFill>
                            <a:schemeClr val="tx1"/>
                          </a:solidFill>
                        </a:rPr>
                        <a:t>X</a:t>
                      </a:r>
                      <a:endParaRPr lang="en-US" sz="1400" b="0" u="none"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74506392"/>
                  </a:ext>
                </a:extLst>
              </a:tr>
            </a:tbl>
          </a:graphicData>
        </a:graphic>
      </p:graphicFrame>
    </p:spTree>
    <p:extLst>
      <p:ext uri="{BB962C8B-B14F-4D97-AF65-F5344CB8AC3E}">
        <p14:creationId xmlns:p14="http://schemas.microsoft.com/office/powerpoint/2010/main" val="811987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108" y="5108534"/>
            <a:ext cx="2008772" cy="453356"/>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1057"/>
          <a:stretch/>
        </p:blipFill>
        <p:spPr>
          <a:xfrm>
            <a:off x="4811167" y="2043729"/>
            <a:ext cx="4218533" cy="3752090"/>
          </a:xfrm>
          <a:prstGeom prst="rect">
            <a:avLst/>
          </a:prstGeom>
        </p:spPr>
      </p:pic>
      <p:sp>
        <p:nvSpPr>
          <p:cNvPr id="12" name="Title 1"/>
          <p:cNvSpPr txBox="1">
            <a:spLocks/>
          </p:cNvSpPr>
          <p:nvPr/>
        </p:nvSpPr>
        <p:spPr>
          <a:xfrm>
            <a:off x="201268" y="1081327"/>
            <a:ext cx="882843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Results: Student Ratings</a:t>
            </a:r>
          </a:p>
        </p:txBody>
      </p:sp>
      <p:sp>
        <p:nvSpPr>
          <p:cNvPr id="13" name="Content Placeholder 2"/>
          <p:cNvSpPr>
            <a:spLocks noGrp="1"/>
          </p:cNvSpPr>
          <p:nvPr>
            <p:ph idx="1"/>
          </p:nvPr>
        </p:nvSpPr>
        <p:spPr>
          <a:xfrm>
            <a:off x="283265" y="2043728"/>
            <a:ext cx="4860486" cy="3845774"/>
          </a:xfrm>
        </p:spPr>
        <p:txBody>
          <a:bodyPr>
            <a:normAutofit fontScale="85000" lnSpcReduction="10000"/>
          </a:bodyPr>
          <a:lstStyle/>
          <a:p>
            <a:r>
              <a:rPr lang="en-US" dirty="0" smtClean="0"/>
              <a:t>This is the network of a randomly selected Preschool Classroom</a:t>
            </a:r>
          </a:p>
          <a:p>
            <a:r>
              <a:rPr lang="en-US" dirty="0" smtClean="0"/>
              <a:t>Children were asked: “who do you like to play with the most” </a:t>
            </a:r>
          </a:p>
          <a:p>
            <a:r>
              <a:rPr lang="en-US" dirty="0" smtClean="0"/>
              <a:t>Children with no paths didn’t select anyone and no one selected them.</a:t>
            </a:r>
          </a:p>
          <a:p>
            <a:r>
              <a:rPr lang="en-US" dirty="0" smtClean="0"/>
              <a:t>Bi-directional arrows are reciprocal friendships.</a:t>
            </a:r>
          </a:p>
          <a:p>
            <a:r>
              <a:rPr lang="en-US" dirty="0" smtClean="0"/>
              <a:t>Directional arrows show child A likes to play with child B.</a:t>
            </a:r>
          </a:p>
        </p:txBody>
      </p:sp>
      <p:sp>
        <p:nvSpPr>
          <p:cNvPr id="14" name="Oval 13"/>
          <p:cNvSpPr/>
          <p:nvPr/>
        </p:nvSpPr>
        <p:spPr>
          <a:xfrm>
            <a:off x="8020606" y="5279990"/>
            <a:ext cx="143394" cy="1433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8020606" y="5593796"/>
            <a:ext cx="143394" cy="143395"/>
          </a:xfrm>
          <a:prstGeom prst="ellipse">
            <a:avLst/>
          </a:prstGeom>
          <a:solidFill>
            <a:srgbClr val="082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8259283" y="5190421"/>
            <a:ext cx="802178" cy="300082"/>
          </a:xfrm>
          <a:prstGeom prst="rect">
            <a:avLst/>
          </a:prstGeom>
          <a:noFill/>
        </p:spPr>
        <p:txBody>
          <a:bodyPr wrap="square" rtlCol="0">
            <a:spAutoFit/>
          </a:bodyPr>
          <a:lstStyle/>
          <a:p>
            <a:r>
              <a:rPr lang="en-US" sz="1350" dirty="0"/>
              <a:t>girl</a:t>
            </a:r>
          </a:p>
        </p:txBody>
      </p:sp>
      <p:sp>
        <p:nvSpPr>
          <p:cNvPr id="17" name="TextBox 16"/>
          <p:cNvSpPr txBox="1"/>
          <p:nvPr/>
        </p:nvSpPr>
        <p:spPr>
          <a:xfrm>
            <a:off x="8259283" y="5503186"/>
            <a:ext cx="802178" cy="300082"/>
          </a:xfrm>
          <a:prstGeom prst="rect">
            <a:avLst/>
          </a:prstGeom>
          <a:noFill/>
        </p:spPr>
        <p:txBody>
          <a:bodyPr wrap="square" rtlCol="0">
            <a:spAutoFit/>
          </a:bodyPr>
          <a:lstStyle/>
          <a:p>
            <a:r>
              <a:rPr lang="en-US" sz="1350" dirty="0"/>
              <a:t>boy</a:t>
            </a:r>
          </a:p>
        </p:txBody>
      </p:sp>
      <p:cxnSp>
        <p:nvCxnSpPr>
          <p:cNvPr id="18" name="Straight Arrow Connector 17"/>
          <p:cNvCxnSpPr/>
          <p:nvPr/>
        </p:nvCxnSpPr>
        <p:spPr>
          <a:xfrm flipV="1">
            <a:off x="5934974" y="2302122"/>
            <a:ext cx="278202" cy="252322"/>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504357" y="3984273"/>
            <a:ext cx="304042" cy="114301"/>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920435" y="3653290"/>
            <a:ext cx="476717" cy="143357"/>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172200" y="3825252"/>
            <a:ext cx="207133" cy="247444"/>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769952" y="2554442"/>
            <a:ext cx="38447" cy="402326"/>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873696" y="2692391"/>
            <a:ext cx="61278" cy="450879"/>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6309048" y="2302120"/>
            <a:ext cx="460904" cy="68639"/>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721675" y="3281219"/>
            <a:ext cx="152021" cy="510715"/>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064861" y="3024944"/>
            <a:ext cx="575204" cy="135264"/>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7332603" y="3440064"/>
            <a:ext cx="99872" cy="351869"/>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158793" y="4513308"/>
            <a:ext cx="102865" cy="403583"/>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514644" y="4141426"/>
            <a:ext cx="695580" cy="263086"/>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213177" y="3639097"/>
            <a:ext cx="541502" cy="122587"/>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291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609600" y="1219200"/>
            <a:ext cx="8229600" cy="5181600"/>
          </a:xfrm>
        </p:spPr>
        <p:txBody>
          <a:bodyPr/>
          <a:lstStyle/>
          <a:p>
            <a:r>
              <a:rPr lang="en-US" dirty="0"/>
              <a:t>Process quality</a:t>
            </a:r>
          </a:p>
          <a:p>
            <a:pPr lvl="1"/>
            <a:r>
              <a:rPr lang="en-US" dirty="0"/>
              <a:t>Widely examined; modest associations</a:t>
            </a:r>
          </a:p>
          <a:p>
            <a:r>
              <a:rPr lang="en-US" dirty="0"/>
              <a:t>Verbal interactions with adults</a:t>
            </a:r>
          </a:p>
          <a:p>
            <a:pPr lvl="1"/>
            <a:r>
              <a:rPr lang="en-US" dirty="0"/>
              <a:t>Associations with language and literacy skills</a:t>
            </a:r>
          </a:p>
          <a:p>
            <a:pPr lvl="1"/>
            <a:r>
              <a:rPr lang="en-US" dirty="0"/>
              <a:t>Basis for teacher scaffolding</a:t>
            </a:r>
          </a:p>
          <a:p>
            <a:r>
              <a:rPr lang="en-US" dirty="0"/>
              <a:t>Instruction time</a:t>
            </a:r>
          </a:p>
          <a:p>
            <a:r>
              <a:rPr lang="en-US" dirty="0"/>
              <a:t>Setting</a:t>
            </a:r>
          </a:p>
          <a:p>
            <a:pPr lvl="1"/>
            <a:r>
              <a:rPr lang="en-US" dirty="0"/>
              <a:t>Small groups help young children learn</a:t>
            </a:r>
          </a:p>
          <a:p>
            <a:r>
              <a:rPr lang="en-US" dirty="0"/>
              <a:t>Curriculum</a:t>
            </a:r>
          </a:p>
          <a:p>
            <a:pPr lvl="2"/>
            <a:r>
              <a:rPr lang="en-US" dirty="0"/>
              <a:t>Wide-scale belief in whole child curricula</a:t>
            </a:r>
          </a:p>
          <a:p>
            <a:pPr lvl="2"/>
            <a:r>
              <a:rPr lang="en-US" dirty="0"/>
              <a:t>Evidence for domain-specific curricula</a:t>
            </a:r>
          </a:p>
        </p:txBody>
      </p:sp>
      <p:sp>
        <p:nvSpPr>
          <p:cNvPr id="3" name="Title 2"/>
          <p:cNvSpPr>
            <a:spLocks noGrp="1"/>
          </p:cNvSpPr>
          <p:nvPr>
            <p:ph type="title"/>
          </p:nvPr>
        </p:nvSpPr>
        <p:spPr/>
        <p:txBody>
          <a:bodyPr>
            <a:normAutofit/>
          </a:bodyPr>
          <a:lstStyle/>
          <a:p>
            <a:pPr>
              <a:defRPr/>
            </a:pPr>
            <a:r>
              <a:rPr lang="en-US" dirty="0"/>
              <a:t>ECE quality dimensions</a:t>
            </a:r>
          </a:p>
        </p:txBody>
      </p:sp>
    </p:spTree>
    <p:extLst>
      <p:ext uri="{BB962C8B-B14F-4D97-AF65-F5344CB8AC3E}">
        <p14:creationId xmlns:p14="http://schemas.microsoft.com/office/powerpoint/2010/main" val="17216512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4099" y="1305191"/>
            <a:ext cx="9414252"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Teacher Ratings	</a:t>
            </a:r>
          </a:p>
        </p:txBody>
      </p:sp>
      <p:sp>
        <p:nvSpPr>
          <p:cNvPr id="8" name="Content Placeholder 2"/>
          <p:cNvSpPr txBox="1">
            <a:spLocks/>
          </p:cNvSpPr>
          <p:nvPr/>
        </p:nvSpPr>
        <p:spPr>
          <a:xfrm>
            <a:off x="397042" y="2226469"/>
            <a:ext cx="4148003" cy="3263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The same Preschool Classroom</a:t>
            </a:r>
          </a:p>
          <a:p>
            <a:endParaRPr lang="en-US" sz="2100" dirty="0"/>
          </a:p>
          <a:p>
            <a:r>
              <a:rPr lang="en-US" sz="2100" dirty="0"/>
              <a:t>Teacher reported who plays and works together</a:t>
            </a:r>
          </a:p>
          <a:p>
            <a:endParaRPr lang="en-US" sz="2100" dirty="0"/>
          </a:p>
          <a:p>
            <a:r>
              <a:rPr lang="en-US" sz="2100" dirty="0"/>
              <a:t>Frequency is collapsed for this analysis: </a:t>
            </a:r>
          </a:p>
          <a:p>
            <a:pPr lvl="1"/>
            <a:r>
              <a:rPr lang="en-US" sz="1800" dirty="0"/>
              <a:t>A pair of children is rated as either having a tie (1) or not (0).</a:t>
            </a:r>
          </a:p>
          <a:p>
            <a:pPr marL="0" indent="0">
              <a:buNone/>
            </a:pPr>
            <a:endParaRPr lang="en-US" sz="2100" dirty="0"/>
          </a:p>
        </p:txBody>
      </p:sp>
      <p:grpSp>
        <p:nvGrpSpPr>
          <p:cNvPr id="2" name="Group 1"/>
          <p:cNvGrpSpPr/>
          <p:nvPr/>
        </p:nvGrpSpPr>
        <p:grpSpPr>
          <a:xfrm>
            <a:off x="4910413" y="2054403"/>
            <a:ext cx="4544138" cy="3911257"/>
            <a:chOff x="6547217" y="1596203"/>
            <a:chExt cx="6058851" cy="5215009"/>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949" t="11239" b="13513"/>
            <a:stretch/>
          </p:blipFill>
          <p:spPr>
            <a:xfrm>
              <a:off x="6547217" y="1596203"/>
              <a:ext cx="4604124" cy="3934627"/>
            </a:xfrm>
            <a:prstGeom prst="rect">
              <a:avLst/>
            </a:prstGeom>
          </p:spPr>
        </p:pic>
        <p:sp>
          <p:nvSpPr>
            <p:cNvPr id="10" name="Oval 9"/>
            <p:cNvSpPr/>
            <p:nvPr/>
          </p:nvSpPr>
          <p:spPr>
            <a:xfrm>
              <a:off x="11151341" y="6135399"/>
              <a:ext cx="191192" cy="1911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p:cNvSpPr/>
            <p:nvPr/>
          </p:nvSpPr>
          <p:spPr>
            <a:xfrm>
              <a:off x="11151341" y="6553807"/>
              <a:ext cx="191192" cy="191193"/>
            </a:xfrm>
            <a:prstGeom prst="ellipse">
              <a:avLst/>
            </a:prstGeom>
            <a:solidFill>
              <a:srgbClr val="082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11536499" y="5994083"/>
              <a:ext cx="1069569" cy="400109"/>
            </a:xfrm>
            <a:prstGeom prst="rect">
              <a:avLst/>
            </a:prstGeom>
            <a:noFill/>
          </p:spPr>
          <p:txBody>
            <a:bodyPr wrap="square" rtlCol="0">
              <a:spAutoFit/>
            </a:bodyPr>
            <a:lstStyle/>
            <a:p>
              <a:r>
                <a:rPr lang="en-US" sz="1350" dirty="0"/>
                <a:t>girl</a:t>
              </a:r>
            </a:p>
          </p:txBody>
        </p:sp>
        <p:sp>
          <p:nvSpPr>
            <p:cNvPr id="14" name="TextBox 13"/>
            <p:cNvSpPr txBox="1"/>
            <p:nvPr/>
          </p:nvSpPr>
          <p:spPr>
            <a:xfrm>
              <a:off x="11536499" y="6411103"/>
              <a:ext cx="1069569" cy="400109"/>
            </a:xfrm>
            <a:prstGeom prst="rect">
              <a:avLst/>
            </a:prstGeom>
            <a:noFill/>
          </p:spPr>
          <p:txBody>
            <a:bodyPr wrap="square" rtlCol="0">
              <a:spAutoFit/>
            </a:bodyPr>
            <a:lstStyle/>
            <a:p>
              <a:r>
                <a:rPr lang="en-US" sz="1350" dirty="0"/>
                <a:t>boy</a:t>
              </a:r>
            </a:p>
          </p:txBody>
        </p:sp>
      </p:grpSp>
    </p:spTree>
    <p:extLst>
      <p:ext uri="{BB962C8B-B14F-4D97-AF65-F5344CB8AC3E}">
        <p14:creationId xmlns:p14="http://schemas.microsoft.com/office/powerpoint/2010/main" val="12125603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450713" y="5057056"/>
            <a:ext cx="143394" cy="1433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7450713" y="5322246"/>
            <a:ext cx="143394" cy="143395"/>
          </a:xfrm>
          <a:prstGeom prst="ellipse">
            <a:avLst/>
          </a:prstGeom>
          <a:solidFill>
            <a:srgbClr val="082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7663815" y="4970719"/>
            <a:ext cx="802178" cy="300082"/>
          </a:xfrm>
          <a:prstGeom prst="rect">
            <a:avLst/>
          </a:prstGeom>
          <a:noFill/>
        </p:spPr>
        <p:txBody>
          <a:bodyPr wrap="square" rtlCol="0">
            <a:spAutoFit/>
          </a:bodyPr>
          <a:lstStyle/>
          <a:p>
            <a:r>
              <a:rPr lang="en-US" sz="1350" dirty="0"/>
              <a:t>girl</a:t>
            </a:r>
          </a:p>
        </p:txBody>
      </p:sp>
      <p:sp>
        <p:nvSpPr>
          <p:cNvPr id="8" name="TextBox 7"/>
          <p:cNvSpPr txBox="1"/>
          <p:nvPr/>
        </p:nvSpPr>
        <p:spPr>
          <a:xfrm>
            <a:off x="7661088" y="5245039"/>
            <a:ext cx="802178" cy="300082"/>
          </a:xfrm>
          <a:prstGeom prst="rect">
            <a:avLst/>
          </a:prstGeom>
          <a:noFill/>
        </p:spPr>
        <p:txBody>
          <a:bodyPr wrap="square" rtlCol="0">
            <a:spAutoFit/>
          </a:bodyPr>
          <a:lstStyle/>
          <a:p>
            <a:r>
              <a:rPr lang="en-US" sz="1350" dirty="0"/>
              <a:t>boy</a:t>
            </a:r>
          </a:p>
        </p:txBody>
      </p:sp>
      <p:sp>
        <p:nvSpPr>
          <p:cNvPr id="9" name="TextBox 8"/>
          <p:cNvSpPr txBox="1"/>
          <p:nvPr/>
        </p:nvSpPr>
        <p:spPr>
          <a:xfrm>
            <a:off x="1047201" y="2019367"/>
            <a:ext cx="686599" cy="369332"/>
          </a:xfrm>
          <a:prstGeom prst="rect">
            <a:avLst/>
          </a:prstGeom>
          <a:noFill/>
        </p:spPr>
        <p:txBody>
          <a:bodyPr wrap="none" rtlCol="0">
            <a:spAutoFit/>
          </a:bodyPr>
          <a:lstStyle/>
          <a:p>
            <a:pPr algn="ctr"/>
            <a:r>
              <a:rPr lang="en-US" dirty="0"/>
              <a:t>Pre-K</a:t>
            </a:r>
          </a:p>
        </p:txBody>
      </p:sp>
      <p:sp>
        <p:nvSpPr>
          <p:cNvPr id="10" name="TextBox 9"/>
          <p:cNvSpPr txBox="1"/>
          <p:nvPr/>
        </p:nvSpPr>
        <p:spPr>
          <a:xfrm>
            <a:off x="3336964" y="1999922"/>
            <a:ext cx="304892" cy="369332"/>
          </a:xfrm>
          <a:prstGeom prst="rect">
            <a:avLst/>
          </a:prstGeom>
          <a:noFill/>
        </p:spPr>
        <p:txBody>
          <a:bodyPr wrap="none" rtlCol="0">
            <a:spAutoFit/>
          </a:bodyPr>
          <a:lstStyle/>
          <a:p>
            <a:pPr algn="ctr"/>
            <a:r>
              <a:rPr lang="en-US" dirty="0"/>
              <a:t>K</a:t>
            </a:r>
          </a:p>
        </p:txBody>
      </p:sp>
      <p:sp>
        <p:nvSpPr>
          <p:cNvPr id="11" name="TextBox 10"/>
          <p:cNvSpPr txBox="1"/>
          <p:nvPr/>
        </p:nvSpPr>
        <p:spPr>
          <a:xfrm>
            <a:off x="5659462" y="1852074"/>
            <a:ext cx="447558" cy="369332"/>
          </a:xfrm>
          <a:prstGeom prst="rect">
            <a:avLst/>
          </a:prstGeom>
          <a:noFill/>
        </p:spPr>
        <p:txBody>
          <a:bodyPr wrap="none" rtlCol="0">
            <a:spAutoFit/>
          </a:bodyPr>
          <a:lstStyle/>
          <a:p>
            <a:pPr algn="ctr"/>
            <a:r>
              <a:rPr lang="en-US" dirty="0"/>
              <a:t>G1</a:t>
            </a: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1201" t="13530" r="11818" b="14017"/>
          <a:stretch/>
        </p:blipFill>
        <p:spPr>
          <a:xfrm>
            <a:off x="2454482" y="2346115"/>
            <a:ext cx="2175141" cy="2047193"/>
          </a:xfrm>
          <a:prstGeom prst="rect">
            <a:avLst/>
          </a:prstGeom>
          <a:ln>
            <a:solidFill>
              <a:schemeClr val="tx1"/>
            </a:solidFill>
          </a:ln>
          <a:effectLst/>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4337" t="12547" r="10569" b="15377"/>
          <a:stretch/>
        </p:blipFill>
        <p:spPr>
          <a:xfrm>
            <a:off x="4617325" y="2340945"/>
            <a:ext cx="2132900" cy="2047156"/>
          </a:xfrm>
          <a:prstGeom prst="rect">
            <a:avLst/>
          </a:prstGeom>
          <a:ln>
            <a:solidFill>
              <a:schemeClr val="tx1"/>
            </a:solidFill>
          </a:ln>
          <a:effectLst/>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1949" t="11239" b="13513"/>
          <a:stretch/>
        </p:blipFill>
        <p:spPr>
          <a:xfrm>
            <a:off x="64885" y="2346115"/>
            <a:ext cx="2395534" cy="2047193"/>
          </a:xfrm>
          <a:prstGeom prst="rect">
            <a:avLst/>
          </a:prstGeom>
          <a:ln>
            <a:solidFill>
              <a:schemeClr val="tx1"/>
            </a:solidFill>
          </a:ln>
        </p:spPr>
      </p:pic>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8053" t="12603" r="5999" b="12457"/>
          <a:stretch/>
        </p:blipFill>
        <p:spPr>
          <a:xfrm>
            <a:off x="6750225" y="2346115"/>
            <a:ext cx="2347874" cy="2047193"/>
          </a:xfrm>
          <a:prstGeom prst="rect">
            <a:avLst/>
          </a:prstGeom>
          <a:ln>
            <a:solidFill>
              <a:schemeClr val="tx1"/>
            </a:solidFill>
          </a:ln>
        </p:spPr>
      </p:pic>
      <p:sp>
        <p:nvSpPr>
          <p:cNvPr id="21" name="TextBox 20"/>
          <p:cNvSpPr txBox="1"/>
          <p:nvPr/>
        </p:nvSpPr>
        <p:spPr>
          <a:xfrm>
            <a:off x="7820260" y="1889442"/>
            <a:ext cx="447558" cy="369332"/>
          </a:xfrm>
          <a:prstGeom prst="rect">
            <a:avLst/>
          </a:prstGeom>
          <a:noFill/>
        </p:spPr>
        <p:txBody>
          <a:bodyPr wrap="none" rtlCol="0">
            <a:spAutoFit/>
          </a:bodyPr>
          <a:lstStyle/>
          <a:p>
            <a:pPr algn="ctr"/>
            <a:r>
              <a:rPr lang="en-US" dirty="0"/>
              <a:t>G3</a:t>
            </a:r>
          </a:p>
        </p:txBody>
      </p:sp>
      <p:sp>
        <p:nvSpPr>
          <p:cNvPr id="2" name="TextBox 1"/>
          <p:cNvSpPr txBox="1"/>
          <p:nvPr/>
        </p:nvSpPr>
        <p:spPr>
          <a:xfrm>
            <a:off x="244099" y="4848626"/>
            <a:ext cx="4564738" cy="646331"/>
          </a:xfrm>
          <a:prstGeom prst="rect">
            <a:avLst/>
          </a:prstGeom>
          <a:noFill/>
        </p:spPr>
        <p:txBody>
          <a:bodyPr wrap="square" rtlCol="0">
            <a:spAutoFit/>
          </a:bodyPr>
          <a:lstStyle/>
          <a:p>
            <a:r>
              <a:rPr lang="en-US" dirty="0"/>
              <a:t>On average, density is significantly higher in </a:t>
            </a:r>
            <a:r>
              <a:rPr lang="en-US" dirty="0" err="1"/>
              <a:t>PreK</a:t>
            </a:r>
            <a:r>
              <a:rPr lang="en-US" dirty="0"/>
              <a:t> compared to all other grades.</a:t>
            </a:r>
          </a:p>
        </p:txBody>
      </p:sp>
      <p:sp>
        <p:nvSpPr>
          <p:cNvPr id="17" name="Title 1"/>
          <p:cNvSpPr txBox="1">
            <a:spLocks/>
          </p:cNvSpPr>
          <p:nvPr/>
        </p:nvSpPr>
        <p:spPr>
          <a:xfrm>
            <a:off x="244099" y="1305191"/>
            <a:ext cx="9414252"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Results: Teacher Ratings of Density</a:t>
            </a:r>
          </a:p>
        </p:txBody>
      </p:sp>
      <p:sp>
        <p:nvSpPr>
          <p:cNvPr id="18" name="Oval 17"/>
          <p:cNvSpPr/>
          <p:nvPr/>
        </p:nvSpPr>
        <p:spPr>
          <a:xfrm>
            <a:off x="7450713" y="4776929"/>
            <a:ext cx="143394" cy="143395"/>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p:cNvSpPr txBox="1"/>
          <p:nvPr/>
        </p:nvSpPr>
        <p:spPr>
          <a:xfrm>
            <a:off x="7632089" y="4710126"/>
            <a:ext cx="1224491" cy="507831"/>
          </a:xfrm>
          <a:prstGeom prst="rect">
            <a:avLst/>
          </a:prstGeom>
          <a:noFill/>
        </p:spPr>
        <p:txBody>
          <a:bodyPr wrap="square" rtlCol="0">
            <a:spAutoFit/>
          </a:bodyPr>
          <a:lstStyle/>
          <a:p>
            <a:r>
              <a:rPr lang="en-US" sz="1350" dirty="0"/>
              <a:t>No information</a:t>
            </a:r>
          </a:p>
        </p:txBody>
      </p:sp>
    </p:spTree>
    <p:extLst>
      <p:ext uri="{BB962C8B-B14F-4D97-AF65-F5344CB8AC3E}">
        <p14:creationId xmlns:p14="http://schemas.microsoft.com/office/powerpoint/2010/main" val="3295589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1" grpId="0"/>
      <p:bldP spid="2" grpId="0"/>
      <p:bldP spid="18" grpId="0" animBg="1"/>
      <p:bldP spid="1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rotWithShape="1">
          <a:blip r:embed="rId3">
            <a:extLst>
              <a:ext uri="{28A0092B-C50C-407E-A947-70E740481C1C}">
                <a14:useLocalDpi xmlns:a14="http://schemas.microsoft.com/office/drawing/2010/main" val="0"/>
              </a:ext>
            </a:extLst>
          </a:blip>
          <a:srcRect l="11342" t="11058" r="10297" b="14871"/>
          <a:stretch/>
        </p:blipFill>
        <p:spPr>
          <a:xfrm>
            <a:off x="1438291" y="2154204"/>
            <a:ext cx="1844802" cy="1796796"/>
          </a:xfrm>
          <a:prstGeom prst="rect">
            <a:avLst/>
          </a:prstGeom>
          <a:ln>
            <a:solidFill>
              <a:schemeClr val="tx1"/>
            </a:solidFill>
          </a:ln>
        </p:spPr>
      </p:pic>
      <p:sp>
        <p:nvSpPr>
          <p:cNvPr id="7" name="Title 1"/>
          <p:cNvSpPr txBox="1">
            <a:spLocks/>
          </p:cNvSpPr>
          <p:nvPr/>
        </p:nvSpPr>
        <p:spPr>
          <a:xfrm>
            <a:off x="1" y="989507"/>
            <a:ext cx="7939283" cy="5651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t>Results: Child Report vs Teacher Report</a:t>
            </a:r>
          </a:p>
        </p:txBody>
      </p:sp>
      <p:pic>
        <p:nvPicPr>
          <p:cNvPr id="14" name="Picture 13"/>
          <p:cNvPicPr>
            <a:picLocks/>
          </p:cNvPicPr>
          <p:nvPr/>
        </p:nvPicPr>
        <p:blipFill rotWithShape="1">
          <a:blip r:embed="rId4">
            <a:extLst>
              <a:ext uri="{28A0092B-C50C-407E-A947-70E740481C1C}">
                <a14:useLocalDpi xmlns:a14="http://schemas.microsoft.com/office/drawing/2010/main" val="0"/>
              </a:ext>
            </a:extLst>
          </a:blip>
          <a:srcRect l="17166" t="10826" r="8269" b="16476"/>
          <a:stretch/>
        </p:blipFill>
        <p:spPr>
          <a:xfrm>
            <a:off x="3594261" y="2137696"/>
            <a:ext cx="1843283" cy="1797134"/>
          </a:xfrm>
          <a:prstGeom prst="rect">
            <a:avLst/>
          </a:prstGeom>
          <a:ln>
            <a:solidFill>
              <a:schemeClr val="tx1"/>
            </a:solidFill>
          </a:ln>
        </p:spPr>
      </p:pic>
      <p:sp>
        <p:nvSpPr>
          <p:cNvPr id="15" name="TextBox 14"/>
          <p:cNvSpPr txBox="1"/>
          <p:nvPr/>
        </p:nvSpPr>
        <p:spPr>
          <a:xfrm>
            <a:off x="1990163" y="1721356"/>
            <a:ext cx="746664" cy="369332"/>
          </a:xfrm>
          <a:prstGeom prst="rect">
            <a:avLst/>
          </a:prstGeom>
          <a:noFill/>
        </p:spPr>
        <p:txBody>
          <a:bodyPr wrap="square" rtlCol="0">
            <a:spAutoFit/>
          </a:bodyPr>
          <a:lstStyle/>
          <a:p>
            <a:pPr algn="ctr"/>
            <a:r>
              <a:rPr lang="en-US" dirty="0"/>
              <a:t>Pre-K</a:t>
            </a:r>
          </a:p>
        </p:txBody>
      </p:sp>
      <p:sp>
        <p:nvSpPr>
          <p:cNvPr id="16" name="TextBox 15"/>
          <p:cNvSpPr txBox="1"/>
          <p:nvPr/>
        </p:nvSpPr>
        <p:spPr>
          <a:xfrm>
            <a:off x="4427508" y="1696244"/>
            <a:ext cx="210922" cy="369332"/>
          </a:xfrm>
          <a:prstGeom prst="rect">
            <a:avLst/>
          </a:prstGeom>
          <a:noFill/>
        </p:spPr>
        <p:txBody>
          <a:bodyPr wrap="square" rtlCol="0">
            <a:spAutoFit/>
          </a:bodyPr>
          <a:lstStyle/>
          <a:p>
            <a:pPr algn="ctr"/>
            <a:r>
              <a:rPr lang="en-US" dirty="0"/>
              <a:t>K</a:t>
            </a:r>
          </a:p>
        </p:txBody>
      </p:sp>
      <p:pic>
        <p:nvPicPr>
          <p:cNvPr id="19" name="Picture 18"/>
          <p:cNvPicPr>
            <a:picLocks/>
          </p:cNvPicPr>
          <p:nvPr/>
        </p:nvPicPr>
        <p:blipFill rotWithShape="1">
          <a:blip r:embed="rId5">
            <a:extLst>
              <a:ext uri="{28A0092B-C50C-407E-A947-70E740481C1C}">
                <a14:useLocalDpi xmlns:a14="http://schemas.microsoft.com/office/drawing/2010/main" val="0"/>
              </a:ext>
            </a:extLst>
          </a:blip>
          <a:srcRect l="9444" t="10619" r="9234" b="11578"/>
          <a:stretch/>
        </p:blipFill>
        <p:spPr>
          <a:xfrm>
            <a:off x="5795369" y="2142530"/>
            <a:ext cx="1844802" cy="1796796"/>
          </a:xfrm>
          <a:prstGeom prst="rect">
            <a:avLst/>
          </a:prstGeom>
          <a:ln>
            <a:solidFill>
              <a:schemeClr val="tx1"/>
            </a:solidFill>
          </a:ln>
        </p:spPr>
      </p:pic>
      <p:sp>
        <p:nvSpPr>
          <p:cNvPr id="20" name="TextBox 19"/>
          <p:cNvSpPr txBox="1"/>
          <p:nvPr/>
        </p:nvSpPr>
        <p:spPr>
          <a:xfrm>
            <a:off x="6194461" y="1676452"/>
            <a:ext cx="647612" cy="369332"/>
          </a:xfrm>
          <a:prstGeom prst="rect">
            <a:avLst/>
          </a:prstGeom>
          <a:noFill/>
        </p:spPr>
        <p:txBody>
          <a:bodyPr wrap="square" rtlCol="0">
            <a:spAutoFit/>
          </a:bodyPr>
          <a:lstStyle/>
          <a:p>
            <a:pPr algn="ctr"/>
            <a:r>
              <a:rPr lang="en-US" dirty="0"/>
              <a:t>G1</a:t>
            </a:r>
          </a:p>
        </p:txBody>
      </p:sp>
      <p:pic>
        <p:nvPicPr>
          <p:cNvPr id="22" name="Picture 21"/>
          <p:cNvPicPr>
            <a:picLocks/>
          </p:cNvPicPr>
          <p:nvPr/>
        </p:nvPicPr>
        <p:blipFill rotWithShape="1">
          <a:blip r:embed="rId6">
            <a:extLst>
              <a:ext uri="{28A0092B-C50C-407E-A947-70E740481C1C}">
                <a14:useLocalDpi xmlns:a14="http://schemas.microsoft.com/office/drawing/2010/main" val="0"/>
              </a:ext>
            </a:extLst>
          </a:blip>
          <a:srcRect l="11201" t="13530" r="11818" b="14017"/>
          <a:stretch/>
        </p:blipFill>
        <p:spPr>
          <a:xfrm>
            <a:off x="3592742" y="4064022"/>
            <a:ext cx="1844802" cy="1796796"/>
          </a:xfrm>
          <a:prstGeom prst="rect">
            <a:avLst/>
          </a:prstGeom>
          <a:ln>
            <a:solidFill>
              <a:schemeClr val="tx1"/>
            </a:solidFill>
          </a:ln>
          <a:effectLst/>
        </p:spPr>
      </p:pic>
      <p:pic>
        <p:nvPicPr>
          <p:cNvPr id="23" name="Picture 22"/>
          <p:cNvPicPr>
            <a:picLocks/>
          </p:cNvPicPr>
          <p:nvPr/>
        </p:nvPicPr>
        <p:blipFill rotWithShape="1">
          <a:blip r:embed="rId7">
            <a:extLst>
              <a:ext uri="{28A0092B-C50C-407E-A947-70E740481C1C}">
                <a14:useLocalDpi xmlns:a14="http://schemas.microsoft.com/office/drawing/2010/main" val="0"/>
              </a:ext>
            </a:extLst>
          </a:blip>
          <a:srcRect l="14337" t="12547" r="10569" b="15377"/>
          <a:stretch/>
        </p:blipFill>
        <p:spPr>
          <a:xfrm>
            <a:off x="5795369" y="4065909"/>
            <a:ext cx="1844802" cy="1796796"/>
          </a:xfrm>
          <a:prstGeom prst="rect">
            <a:avLst/>
          </a:prstGeom>
          <a:ln>
            <a:solidFill>
              <a:schemeClr val="tx1"/>
            </a:solidFill>
          </a:ln>
          <a:effectLst/>
        </p:spPr>
      </p:pic>
      <p:pic>
        <p:nvPicPr>
          <p:cNvPr id="24" name="Picture 23"/>
          <p:cNvPicPr>
            <a:picLocks/>
          </p:cNvPicPr>
          <p:nvPr/>
        </p:nvPicPr>
        <p:blipFill rotWithShape="1">
          <a:blip r:embed="rId8">
            <a:extLst>
              <a:ext uri="{28A0092B-C50C-407E-A947-70E740481C1C}">
                <a14:useLocalDpi xmlns:a14="http://schemas.microsoft.com/office/drawing/2010/main" val="0"/>
              </a:ext>
            </a:extLst>
          </a:blip>
          <a:srcRect l="11949" t="11239" b="13513"/>
          <a:stretch/>
        </p:blipFill>
        <p:spPr>
          <a:xfrm>
            <a:off x="1438291" y="4064022"/>
            <a:ext cx="1844802" cy="1796796"/>
          </a:xfrm>
          <a:prstGeom prst="rect">
            <a:avLst/>
          </a:prstGeom>
          <a:ln>
            <a:solidFill>
              <a:schemeClr val="tx1"/>
            </a:solidFill>
          </a:ln>
        </p:spPr>
      </p:pic>
      <p:sp>
        <p:nvSpPr>
          <p:cNvPr id="2" name="TextBox 1"/>
          <p:cNvSpPr txBox="1"/>
          <p:nvPr/>
        </p:nvSpPr>
        <p:spPr>
          <a:xfrm>
            <a:off x="1178423" y="2069966"/>
            <a:ext cx="540533" cy="300082"/>
          </a:xfrm>
          <a:prstGeom prst="rect">
            <a:avLst/>
          </a:prstGeom>
          <a:solidFill>
            <a:schemeClr val="tx2">
              <a:lumMod val="20000"/>
              <a:lumOff val="80000"/>
            </a:schemeClr>
          </a:solidFill>
          <a:ln>
            <a:solidFill>
              <a:schemeClr val="tx1"/>
            </a:solidFill>
          </a:ln>
        </p:spPr>
        <p:txBody>
          <a:bodyPr wrap="none" rtlCol="0">
            <a:spAutoFit/>
          </a:bodyPr>
          <a:lstStyle/>
          <a:p>
            <a:r>
              <a:rPr lang="en-US" sz="1350" dirty="0"/>
              <a:t>Child</a:t>
            </a:r>
          </a:p>
        </p:txBody>
      </p:sp>
      <p:sp>
        <p:nvSpPr>
          <p:cNvPr id="25" name="TextBox 24"/>
          <p:cNvSpPr txBox="1"/>
          <p:nvPr/>
        </p:nvSpPr>
        <p:spPr>
          <a:xfrm>
            <a:off x="1178423" y="3976112"/>
            <a:ext cx="736740" cy="300082"/>
          </a:xfrm>
          <a:prstGeom prst="rect">
            <a:avLst/>
          </a:prstGeom>
          <a:solidFill>
            <a:schemeClr val="tx2">
              <a:lumMod val="20000"/>
              <a:lumOff val="80000"/>
            </a:schemeClr>
          </a:solidFill>
          <a:ln>
            <a:solidFill>
              <a:schemeClr val="tx1"/>
            </a:solidFill>
          </a:ln>
        </p:spPr>
        <p:txBody>
          <a:bodyPr wrap="none" rtlCol="0">
            <a:spAutoFit/>
          </a:bodyPr>
          <a:lstStyle/>
          <a:p>
            <a:r>
              <a:rPr lang="en-US" sz="1350" dirty="0"/>
              <a:t>Teacher</a:t>
            </a:r>
          </a:p>
        </p:txBody>
      </p:sp>
      <p:sp>
        <p:nvSpPr>
          <p:cNvPr id="21" name="Oval 20"/>
          <p:cNvSpPr/>
          <p:nvPr/>
        </p:nvSpPr>
        <p:spPr>
          <a:xfrm>
            <a:off x="7738133" y="5043340"/>
            <a:ext cx="143394" cy="1433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p:cNvSpPr/>
          <p:nvPr/>
        </p:nvSpPr>
        <p:spPr>
          <a:xfrm>
            <a:off x="7738133" y="5308530"/>
            <a:ext cx="143394" cy="143395"/>
          </a:xfrm>
          <a:prstGeom prst="ellipse">
            <a:avLst/>
          </a:prstGeom>
          <a:solidFill>
            <a:srgbClr val="082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extBox 30"/>
          <p:cNvSpPr txBox="1"/>
          <p:nvPr/>
        </p:nvSpPr>
        <p:spPr>
          <a:xfrm>
            <a:off x="7951235" y="4957003"/>
            <a:ext cx="802178" cy="300082"/>
          </a:xfrm>
          <a:prstGeom prst="rect">
            <a:avLst/>
          </a:prstGeom>
          <a:noFill/>
        </p:spPr>
        <p:txBody>
          <a:bodyPr wrap="square" rtlCol="0">
            <a:spAutoFit/>
          </a:bodyPr>
          <a:lstStyle/>
          <a:p>
            <a:r>
              <a:rPr lang="en-US" sz="1350" dirty="0"/>
              <a:t>girl</a:t>
            </a:r>
          </a:p>
        </p:txBody>
      </p:sp>
      <p:sp>
        <p:nvSpPr>
          <p:cNvPr id="32" name="TextBox 31"/>
          <p:cNvSpPr txBox="1"/>
          <p:nvPr/>
        </p:nvSpPr>
        <p:spPr>
          <a:xfrm>
            <a:off x="7948508" y="5231323"/>
            <a:ext cx="802178" cy="300082"/>
          </a:xfrm>
          <a:prstGeom prst="rect">
            <a:avLst/>
          </a:prstGeom>
          <a:noFill/>
        </p:spPr>
        <p:txBody>
          <a:bodyPr wrap="square" rtlCol="0">
            <a:spAutoFit/>
          </a:bodyPr>
          <a:lstStyle/>
          <a:p>
            <a:r>
              <a:rPr lang="en-US" sz="1350" dirty="0"/>
              <a:t>boy</a:t>
            </a:r>
          </a:p>
        </p:txBody>
      </p:sp>
      <p:sp>
        <p:nvSpPr>
          <p:cNvPr id="33" name="Oval 32"/>
          <p:cNvSpPr/>
          <p:nvPr/>
        </p:nvSpPr>
        <p:spPr>
          <a:xfrm>
            <a:off x="7738133" y="4763213"/>
            <a:ext cx="143394" cy="143395"/>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p:cNvSpPr txBox="1"/>
          <p:nvPr/>
        </p:nvSpPr>
        <p:spPr>
          <a:xfrm>
            <a:off x="7919509" y="4696410"/>
            <a:ext cx="1224491" cy="507831"/>
          </a:xfrm>
          <a:prstGeom prst="rect">
            <a:avLst/>
          </a:prstGeom>
          <a:noFill/>
        </p:spPr>
        <p:txBody>
          <a:bodyPr wrap="square" rtlCol="0">
            <a:spAutoFit/>
          </a:bodyPr>
          <a:lstStyle/>
          <a:p>
            <a:r>
              <a:rPr lang="en-US" sz="1350" dirty="0"/>
              <a:t>No information</a:t>
            </a:r>
          </a:p>
        </p:txBody>
      </p:sp>
    </p:spTree>
    <p:extLst>
      <p:ext uri="{BB962C8B-B14F-4D97-AF65-F5344CB8AC3E}">
        <p14:creationId xmlns:p14="http://schemas.microsoft.com/office/powerpoint/2010/main" val="18362732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4896" y="990687"/>
            <a:ext cx="6812630" cy="5651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t>Child Report vs Teacher Report</a:t>
            </a:r>
          </a:p>
        </p:txBody>
      </p:sp>
      <p:grpSp>
        <p:nvGrpSpPr>
          <p:cNvPr id="5" name="Group 4"/>
          <p:cNvGrpSpPr/>
          <p:nvPr/>
        </p:nvGrpSpPr>
        <p:grpSpPr>
          <a:xfrm>
            <a:off x="577385" y="1555836"/>
            <a:ext cx="6539985" cy="4233480"/>
            <a:chOff x="2237322" y="554682"/>
            <a:chExt cx="7715250" cy="4812538"/>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27910"/>
            <a:stretch/>
          </p:blipFill>
          <p:spPr>
            <a:xfrm>
              <a:off x="2237322" y="554682"/>
              <a:ext cx="7715250" cy="4435772"/>
            </a:xfrm>
            <a:prstGeom prst="rect">
              <a:avLst/>
            </a:prstGeom>
          </p:spPr>
        </p:pic>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91154"/>
            <a:stretch/>
          </p:blipFill>
          <p:spPr>
            <a:xfrm>
              <a:off x="2237322" y="4822907"/>
              <a:ext cx="7715250" cy="544313"/>
            </a:xfrm>
            <a:prstGeom prst="rect">
              <a:avLst/>
            </a:prstGeom>
          </p:spPr>
        </p:pic>
      </p:grpSp>
      <p:sp>
        <p:nvSpPr>
          <p:cNvPr id="6" name="TextBox 5"/>
          <p:cNvSpPr txBox="1"/>
          <p:nvPr/>
        </p:nvSpPr>
        <p:spPr>
          <a:xfrm>
            <a:off x="5885415" y="2013120"/>
            <a:ext cx="1342918" cy="323165"/>
          </a:xfrm>
          <a:prstGeom prst="rect">
            <a:avLst/>
          </a:prstGeom>
          <a:solidFill>
            <a:schemeClr val="bg1"/>
          </a:solidFill>
        </p:spPr>
        <p:txBody>
          <a:bodyPr wrap="square" rtlCol="0">
            <a:spAutoFit/>
          </a:bodyPr>
          <a:lstStyle/>
          <a:p>
            <a:r>
              <a:rPr lang="en-US" sz="1500" dirty="0" err="1"/>
              <a:t>PreK</a:t>
            </a:r>
            <a:r>
              <a:rPr lang="en-US" sz="1500" dirty="0"/>
              <a:t> </a:t>
            </a:r>
          </a:p>
        </p:txBody>
      </p:sp>
      <p:sp>
        <p:nvSpPr>
          <p:cNvPr id="8" name="TextBox 7"/>
          <p:cNvSpPr txBox="1"/>
          <p:nvPr/>
        </p:nvSpPr>
        <p:spPr>
          <a:xfrm>
            <a:off x="5878373" y="4702065"/>
            <a:ext cx="740908" cy="323165"/>
          </a:xfrm>
          <a:prstGeom prst="rect">
            <a:avLst/>
          </a:prstGeom>
          <a:solidFill>
            <a:schemeClr val="bg1"/>
          </a:solidFill>
        </p:spPr>
        <p:txBody>
          <a:bodyPr wrap="none" rtlCol="0">
            <a:spAutoFit/>
          </a:bodyPr>
          <a:lstStyle/>
          <a:p>
            <a:r>
              <a:rPr lang="en-US" sz="1500" dirty="0"/>
              <a:t>G2 /G3</a:t>
            </a:r>
          </a:p>
        </p:txBody>
      </p:sp>
      <p:sp>
        <p:nvSpPr>
          <p:cNvPr id="9" name="Rectangle 8"/>
          <p:cNvSpPr/>
          <p:nvPr/>
        </p:nvSpPr>
        <p:spPr>
          <a:xfrm>
            <a:off x="6282332" y="3366057"/>
            <a:ext cx="835038" cy="1240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rot="16200000">
            <a:off x="-1127042" y="3246820"/>
            <a:ext cx="3705134" cy="323165"/>
          </a:xfrm>
          <a:prstGeom prst="rect">
            <a:avLst/>
          </a:prstGeom>
          <a:solidFill>
            <a:schemeClr val="bg1"/>
          </a:solidFill>
        </p:spPr>
        <p:txBody>
          <a:bodyPr wrap="square" rtlCol="0">
            <a:spAutoFit/>
          </a:bodyPr>
          <a:lstStyle/>
          <a:p>
            <a:pPr algn="ctr"/>
            <a:r>
              <a:rPr lang="en-US" sz="1500" dirty="0"/>
              <a:t>Child rated density</a:t>
            </a:r>
          </a:p>
        </p:txBody>
      </p:sp>
      <p:sp>
        <p:nvSpPr>
          <p:cNvPr id="11" name="TextBox 10"/>
          <p:cNvSpPr txBox="1"/>
          <p:nvPr/>
        </p:nvSpPr>
        <p:spPr>
          <a:xfrm>
            <a:off x="2033209" y="5570148"/>
            <a:ext cx="2947766" cy="323165"/>
          </a:xfrm>
          <a:prstGeom prst="rect">
            <a:avLst/>
          </a:prstGeom>
          <a:solidFill>
            <a:schemeClr val="bg1"/>
          </a:solidFill>
        </p:spPr>
        <p:txBody>
          <a:bodyPr wrap="square" rtlCol="0">
            <a:spAutoFit/>
          </a:bodyPr>
          <a:lstStyle/>
          <a:p>
            <a:pPr algn="ctr"/>
            <a:r>
              <a:rPr lang="en-US" sz="1500" dirty="0"/>
              <a:t>Teacher rated density</a:t>
            </a:r>
          </a:p>
        </p:txBody>
      </p:sp>
      <p:sp>
        <p:nvSpPr>
          <p:cNvPr id="7" name="TextBox 6"/>
          <p:cNvSpPr txBox="1"/>
          <p:nvPr/>
        </p:nvSpPr>
        <p:spPr>
          <a:xfrm>
            <a:off x="5950160" y="3366057"/>
            <a:ext cx="663964" cy="323165"/>
          </a:xfrm>
          <a:prstGeom prst="rect">
            <a:avLst/>
          </a:prstGeom>
          <a:solidFill>
            <a:schemeClr val="bg1"/>
          </a:solidFill>
        </p:spPr>
        <p:txBody>
          <a:bodyPr wrap="none" rtlCol="0">
            <a:spAutoFit/>
          </a:bodyPr>
          <a:lstStyle/>
          <a:p>
            <a:r>
              <a:rPr lang="en-US" sz="1500" dirty="0"/>
              <a:t>K / G1</a:t>
            </a:r>
          </a:p>
        </p:txBody>
      </p:sp>
      <p:sp>
        <p:nvSpPr>
          <p:cNvPr id="18" name="Rectangle 17"/>
          <p:cNvSpPr/>
          <p:nvPr/>
        </p:nvSpPr>
        <p:spPr>
          <a:xfrm>
            <a:off x="873666" y="2895703"/>
            <a:ext cx="5847175" cy="1280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820821" y="4177375"/>
            <a:ext cx="5886955" cy="11331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852676" y="1502619"/>
            <a:ext cx="5847175" cy="1280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162951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342508" y="1608310"/>
            <a:ext cx="6482228" cy="4415522"/>
            <a:chOff x="400123" y="500333"/>
            <a:chExt cx="8642970" cy="5887362"/>
          </a:xfrm>
        </p:grpSpPr>
        <p:grpSp>
          <p:nvGrpSpPr>
            <p:cNvPr id="4" name="Group 3"/>
            <p:cNvGrpSpPr/>
            <p:nvPr/>
          </p:nvGrpSpPr>
          <p:grpSpPr>
            <a:xfrm>
              <a:off x="569071" y="500333"/>
              <a:ext cx="8367895" cy="5822830"/>
              <a:chOff x="2328861" y="352425"/>
              <a:chExt cx="7534276" cy="4849303"/>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9461"/>
              <a:stretch/>
            </p:blipFill>
            <p:spPr>
              <a:xfrm>
                <a:off x="2328862" y="352425"/>
                <a:ext cx="7534275" cy="434034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9906"/>
              <a:stretch/>
            </p:blipFill>
            <p:spPr>
              <a:xfrm>
                <a:off x="2328861" y="4580626"/>
                <a:ext cx="7534275" cy="621102"/>
              </a:xfrm>
              <a:prstGeom prst="rect">
                <a:avLst/>
              </a:prstGeom>
            </p:spPr>
          </p:pic>
        </p:grpSp>
        <p:sp>
          <p:nvSpPr>
            <p:cNvPr id="5" name="TextBox 4"/>
            <p:cNvSpPr txBox="1"/>
            <p:nvPr/>
          </p:nvSpPr>
          <p:spPr>
            <a:xfrm>
              <a:off x="7289280" y="1246692"/>
              <a:ext cx="1702604" cy="430887"/>
            </a:xfrm>
            <a:prstGeom prst="rect">
              <a:avLst/>
            </a:prstGeom>
            <a:solidFill>
              <a:schemeClr val="bg1"/>
            </a:solidFill>
          </p:spPr>
          <p:txBody>
            <a:bodyPr wrap="none" rtlCol="0">
              <a:spAutoFit/>
            </a:bodyPr>
            <a:lstStyle/>
            <a:p>
              <a:r>
                <a:rPr lang="en-US" sz="1500" dirty="0" err="1"/>
                <a:t>PreK</a:t>
              </a:r>
              <a:r>
                <a:rPr lang="en-US" sz="1500" dirty="0"/>
                <a:t>:  </a:t>
              </a:r>
              <a:r>
                <a:rPr lang="en-US" sz="1500" i="1" dirty="0"/>
                <a:t>r </a:t>
              </a:r>
              <a:r>
                <a:rPr lang="en-US" sz="1500" dirty="0"/>
                <a:t>= - .44</a:t>
              </a:r>
            </a:p>
          </p:txBody>
        </p:sp>
        <p:sp>
          <p:nvSpPr>
            <p:cNvPr id="7" name="TextBox 6"/>
            <p:cNvSpPr txBox="1"/>
            <p:nvPr/>
          </p:nvSpPr>
          <p:spPr>
            <a:xfrm>
              <a:off x="7274620" y="4770345"/>
              <a:ext cx="1768473" cy="738664"/>
            </a:xfrm>
            <a:prstGeom prst="rect">
              <a:avLst/>
            </a:prstGeom>
            <a:solidFill>
              <a:schemeClr val="bg1"/>
            </a:solidFill>
          </p:spPr>
          <p:txBody>
            <a:bodyPr wrap="square" rtlCol="0">
              <a:spAutoFit/>
            </a:bodyPr>
            <a:lstStyle/>
            <a:p>
              <a:r>
                <a:rPr lang="en-US" sz="1500" dirty="0"/>
                <a:t>G2 /G3: </a:t>
              </a:r>
              <a:r>
                <a:rPr lang="en-US" sz="1500" i="1" dirty="0"/>
                <a:t> r</a:t>
              </a:r>
              <a:r>
                <a:rPr lang="en-US" sz="1500" dirty="0"/>
                <a:t> = .14</a:t>
              </a:r>
            </a:p>
          </p:txBody>
        </p:sp>
        <p:sp>
          <p:nvSpPr>
            <p:cNvPr id="8" name="Rectangle 7"/>
            <p:cNvSpPr/>
            <p:nvPr/>
          </p:nvSpPr>
          <p:spPr>
            <a:xfrm>
              <a:off x="7787739" y="3161654"/>
              <a:ext cx="1149225" cy="149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7375608" y="3050607"/>
              <a:ext cx="1667485" cy="430887"/>
            </a:xfrm>
            <a:prstGeom prst="rect">
              <a:avLst/>
            </a:prstGeom>
            <a:solidFill>
              <a:schemeClr val="bg1"/>
            </a:solidFill>
          </p:spPr>
          <p:txBody>
            <a:bodyPr wrap="square" rtlCol="0">
              <a:spAutoFit/>
            </a:bodyPr>
            <a:lstStyle/>
            <a:p>
              <a:r>
                <a:rPr lang="en-US" sz="1500" dirty="0"/>
                <a:t>K / G1: </a:t>
              </a:r>
              <a:r>
                <a:rPr lang="en-US" sz="1500" i="1" dirty="0"/>
                <a:t>r</a:t>
              </a:r>
              <a:r>
                <a:rPr lang="en-US" sz="1500" dirty="0"/>
                <a:t> = .04</a:t>
              </a:r>
            </a:p>
          </p:txBody>
        </p:sp>
        <p:sp>
          <p:nvSpPr>
            <p:cNvPr id="9" name="TextBox 8"/>
            <p:cNvSpPr txBox="1"/>
            <p:nvPr/>
          </p:nvSpPr>
          <p:spPr>
            <a:xfrm>
              <a:off x="3412959" y="5956808"/>
              <a:ext cx="1577495" cy="430887"/>
            </a:xfrm>
            <a:prstGeom prst="rect">
              <a:avLst/>
            </a:prstGeom>
            <a:solidFill>
              <a:schemeClr val="bg1"/>
            </a:solidFill>
          </p:spPr>
          <p:txBody>
            <a:bodyPr wrap="square" rtlCol="0">
              <a:spAutoFit/>
            </a:bodyPr>
            <a:lstStyle/>
            <a:p>
              <a:pPr algn="ctr"/>
              <a:r>
                <a:rPr lang="en-US" sz="1500" dirty="0"/>
                <a:t>CLASS</a:t>
              </a:r>
            </a:p>
          </p:txBody>
        </p:sp>
        <p:sp>
          <p:nvSpPr>
            <p:cNvPr id="10" name="TextBox 9"/>
            <p:cNvSpPr txBox="1"/>
            <p:nvPr/>
          </p:nvSpPr>
          <p:spPr>
            <a:xfrm rot="16200000">
              <a:off x="-1349611" y="3235275"/>
              <a:ext cx="3930356" cy="430887"/>
            </a:xfrm>
            <a:prstGeom prst="rect">
              <a:avLst/>
            </a:prstGeom>
            <a:solidFill>
              <a:schemeClr val="bg1"/>
            </a:solidFill>
          </p:spPr>
          <p:txBody>
            <a:bodyPr wrap="square" rtlCol="0">
              <a:spAutoFit/>
            </a:bodyPr>
            <a:lstStyle/>
            <a:p>
              <a:pPr algn="ctr"/>
              <a:r>
                <a:rPr lang="en-US" sz="1500" dirty="0"/>
                <a:t>Teacher rated density</a:t>
              </a:r>
            </a:p>
          </p:txBody>
        </p:sp>
      </p:grpSp>
      <p:sp>
        <p:nvSpPr>
          <p:cNvPr id="12" name="Title 1"/>
          <p:cNvSpPr txBox="1">
            <a:spLocks/>
          </p:cNvSpPr>
          <p:nvPr/>
        </p:nvSpPr>
        <p:spPr>
          <a:xfrm>
            <a:off x="1164896" y="990687"/>
            <a:ext cx="6812630" cy="5651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t>Teacher Report vs CLASS</a:t>
            </a:r>
          </a:p>
        </p:txBody>
      </p:sp>
      <p:sp>
        <p:nvSpPr>
          <p:cNvPr id="13" name="Rectangle 12"/>
          <p:cNvSpPr/>
          <p:nvPr/>
        </p:nvSpPr>
        <p:spPr>
          <a:xfrm>
            <a:off x="1654132" y="2919925"/>
            <a:ext cx="6575468" cy="2688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683592" y="1656834"/>
            <a:ext cx="6293934" cy="1280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579817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 y="857251"/>
            <a:ext cx="7902892" cy="1022888"/>
          </a:xfrm>
        </p:spPr>
        <p:txBody>
          <a:bodyPr>
            <a:normAutofit fontScale="90000"/>
          </a:bodyPr>
          <a:lstStyle/>
          <a:p>
            <a:r>
              <a:rPr lang="en-US" dirty="0" smtClean="0"/>
              <a:t>Predicting Student Outcomes: Model building</a:t>
            </a:r>
            <a:endParaRPr lang="en-US" dirty="0"/>
          </a:p>
        </p:txBody>
      </p:sp>
      <p:sp>
        <p:nvSpPr>
          <p:cNvPr id="7" name="Content Placeholder 6"/>
          <p:cNvSpPr>
            <a:spLocks noGrp="1"/>
          </p:cNvSpPr>
          <p:nvPr>
            <p:ph idx="1"/>
          </p:nvPr>
        </p:nvSpPr>
        <p:spPr>
          <a:xfrm>
            <a:off x="274320" y="2019623"/>
            <a:ext cx="8241030" cy="4138047"/>
          </a:xfrm>
        </p:spPr>
        <p:txBody>
          <a:bodyPr>
            <a:normAutofit lnSpcReduction="10000"/>
          </a:bodyPr>
          <a:lstStyle/>
          <a:p>
            <a:r>
              <a:rPr lang="en-US" dirty="0"/>
              <a:t>HLM </a:t>
            </a:r>
            <a:r>
              <a:rPr lang="en-US" dirty="0" smtClean="0"/>
              <a:t>models </a:t>
            </a:r>
            <a:r>
              <a:rPr lang="en-US" dirty="0"/>
              <a:t>nesting students within classrooms</a:t>
            </a:r>
            <a:r>
              <a:rPr lang="en-US" dirty="0" smtClean="0"/>
              <a:t>.</a:t>
            </a:r>
          </a:p>
          <a:p>
            <a:r>
              <a:rPr lang="en-US" dirty="0" smtClean="0"/>
              <a:t>Outcomes (raw scores): </a:t>
            </a:r>
          </a:p>
          <a:p>
            <a:pPr lvl="1"/>
            <a:r>
              <a:rPr lang="en-US" dirty="0" smtClean="0"/>
              <a:t>Social Skills, Problem Behaviors: TCRS (Hightower, 1986)</a:t>
            </a:r>
          </a:p>
          <a:p>
            <a:pPr lvl="1"/>
            <a:r>
              <a:rPr lang="en-US" dirty="0" smtClean="0"/>
              <a:t>Vocabulary, Reading, Math: Woodcock Johnson III (</a:t>
            </a:r>
            <a:r>
              <a:rPr lang="en-US" dirty="0"/>
              <a:t>Woodcock, McGrew, &amp; Mather, </a:t>
            </a:r>
            <a:r>
              <a:rPr lang="en-US" dirty="0" smtClean="0"/>
              <a:t>2007)</a:t>
            </a:r>
            <a:endParaRPr lang="en-US" dirty="0"/>
          </a:p>
          <a:p>
            <a:r>
              <a:rPr lang="en-US" dirty="0" smtClean="0"/>
              <a:t>Covariates: Pretest, Gender, Age, Grade, Class size</a:t>
            </a:r>
          </a:p>
          <a:p>
            <a:r>
              <a:rPr lang="en-US" dirty="0" smtClean="0"/>
              <a:t>Predictors of interest:</a:t>
            </a:r>
          </a:p>
          <a:p>
            <a:pPr marL="728663" lvl="1" indent="-385763">
              <a:buAutoNum type="arabicParenR"/>
            </a:pPr>
            <a:r>
              <a:rPr lang="en-US" sz="2100" dirty="0"/>
              <a:t>CLASS composite, Child-rated density, Teacher rated density</a:t>
            </a:r>
          </a:p>
          <a:p>
            <a:pPr marL="728663" lvl="1" indent="-385763">
              <a:buAutoNum type="arabicParenR"/>
            </a:pPr>
            <a:r>
              <a:rPr lang="en-US" sz="2100" dirty="0"/>
              <a:t>Interaction between pretest and density</a:t>
            </a:r>
          </a:p>
          <a:p>
            <a:pPr marL="728663" lvl="1" indent="-385763">
              <a:buAutoNum type="arabicParenR"/>
            </a:pPr>
            <a:r>
              <a:rPr lang="en-US" sz="2100" dirty="0"/>
              <a:t>Interaction between CLASS and density</a:t>
            </a:r>
          </a:p>
          <a:p>
            <a:endParaRPr lang="en-US" dirty="0" smtClean="0"/>
          </a:p>
        </p:txBody>
      </p:sp>
    </p:spTree>
    <p:extLst>
      <p:ext uri="{BB962C8B-B14F-4D97-AF65-F5344CB8AC3E}">
        <p14:creationId xmlns:p14="http://schemas.microsoft.com/office/powerpoint/2010/main" val="4426136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Main Effects</a:t>
            </a:r>
            <a:endParaRPr lang="en-US" dirty="0"/>
          </a:p>
        </p:txBody>
      </p:sp>
      <p:graphicFrame>
        <p:nvGraphicFramePr>
          <p:cNvPr id="4" name="Content Placeholder 3"/>
          <p:cNvGraphicFramePr>
            <a:graphicFrameLocks noGrp="1"/>
          </p:cNvGraphicFramePr>
          <p:nvPr>
            <p:ph idx="1"/>
            <p:extLst/>
          </p:nvPr>
        </p:nvGraphicFramePr>
        <p:xfrm>
          <a:off x="628650" y="2125266"/>
          <a:ext cx="6822160" cy="1576146"/>
        </p:xfrm>
        <a:graphic>
          <a:graphicData uri="http://schemas.openxmlformats.org/drawingml/2006/table">
            <a:tbl>
              <a:tblPr>
                <a:tableStyleId>{5C22544A-7EE6-4342-B048-85BDC9FD1C3A}</a:tableStyleId>
              </a:tblPr>
              <a:tblGrid>
                <a:gridCol w="1977390">
                  <a:extLst>
                    <a:ext uri="{9D8B030D-6E8A-4147-A177-3AD203B41FA5}">
                      <a16:colId xmlns:a16="http://schemas.microsoft.com/office/drawing/2014/main" xmlns="" val="2347364879"/>
                    </a:ext>
                  </a:extLst>
                </a:gridCol>
                <a:gridCol w="923050">
                  <a:extLst>
                    <a:ext uri="{9D8B030D-6E8A-4147-A177-3AD203B41FA5}">
                      <a16:colId xmlns:a16="http://schemas.microsoft.com/office/drawing/2014/main" xmlns="" val="2345915620"/>
                    </a:ext>
                  </a:extLst>
                </a:gridCol>
                <a:gridCol w="980430">
                  <a:extLst>
                    <a:ext uri="{9D8B030D-6E8A-4147-A177-3AD203B41FA5}">
                      <a16:colId xmlns:a16="http://schemas.microsoft.com/office/drawing/2014/main" xmlns="" val="3163036141"/>
                    </a:ext>
                  </a:extLst>
                </a:gridCol>
                <a:gridCol w="980430">
                  <a:extLst>
                    <a:ext uri="{9D8B030D-6E8A-4147-A177-3AD203B41FA5}">
                      <a16:colId xmlns:a16="http://schemas.microsoft.com/office/drawing/2014/main" xmlns="" val="4269638645"/>
                    </a:ext>
                  </a:extLst>
                </a:gridCol>
                <a:gridCol w="980430">
                  <a:extLst>
                    <a:ext uri="{9D8B030D-6E8A-4147-A177-3AD203B41FA5}">
                      <a16:colId xmlns:a16="http://schemas.microsoft.com/office/drawing/2014/main" xmlns="" val="1953607926"/>
                    </a:ext>
                  </a:extLst>
                </a:gridCol>
                <a:gridCol w="980430">
                  <a:extLst>
                    <a:ext uri="{9D8B030D-6E8A-4147-A177-3AD203B41FA5}">
                      <a16:colId xmlns:a16="http://schemas.microsoft.com/office/drawing/2014/main" xmlns="" val="397170400"/>
                    </a:ext>
                  </a:extLst>
                </a:gridCol>
              </a:tblGrid>
              <a:tr h="262691">
                <a:tc>
                  <a:txBody>
                    <a:bodyPr/>
                    <a:lstStyle/>
                    <a:p>
                      <a:pPr algn="r" fontAlgn="b"/>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smtClean="0">
                          <a:effectLst/>
                        </a:rPr>
                        <a:t>SS</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smtClean="0">
                          <a:effectLst/>
                        </a:rPr>
                        <a:t>PB</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smtClean="0">
                          <a:effectLst/>
                        </a:rPr>
                        <a:t>PV</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smtClean="0">
                          <a:effectLst/>
                        </a:rPr>
                        <a:t>LW</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smtClean="0">
                          <a:effectLst/>
                        </a:rPr>
                        <a:t>AP</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17777893"/>
                  </a:ext>
                </a:extLst>
              </a:tr>
              <a:tr h="262691">
                <a:tc>
                  <a:txBody>
                    <a:bodyPr/>
                    <a:lstStyle/>
                    <a:p>
                      <a:pPr algn="r" fontAlgn="b"/>
                      <a:r>
                        <a:rPr lang="en-US" sz="1500" u="none" strike="noStrike" dirty="0" smtClean="0">
                          <a:effectLst/>
                        </a:rPr>
                        <a:t>Intercept</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US" sz="1500" u="none" strike="noStrike" dirty="0">
                          <a:effectLst/>
                        </a:rPr>
                        <a:t>-</a:t>
                      </a:r>
                      <a:r>
                        <a:rPr lang="en-US" sz="1500" u="none" strike="noStrike" dirty="0" smtClean="0">
                          <a:effectLst/>
                        </a:rPr>
                        <a:t>7.08</a:t>
                      </a:r>
                      <a:r>
                        <a:rPr lang="en-US" sz="1500" u="none" strike="noStrike" dirty="0" smtClean="0">
                          <a:solidFill>
                            <a:schemeClr val="bg1"/>
                          </a:solidFill>
                          <a:effectLst/>
                        </a:rPr>
                        <a:t>*</a:t>
                      </a:r>
                      <a:endParaRPr lang="en-US" sz="1500" b="0" i="0" u="none" strike="noStrike" dirty="0">
                        <a:solidFill>
                          <a:schemeClr val="bg1"/>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US" sz="1500" u="none" strike="noStrike" dirty="0">
                          <a:effectLst/>
                        </a:rPr>
                        <a:t>-</a:t>
                      </a:r>
                      <a:r>
                        <a:rPr lang="en-US" sz="1500" u="none" strike="noStrike" dirty="0" smtClean="0">
                          <a:effectLst/>
                        </a:rPr>
                        <a:t>0.42</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US" sz="1500" u="none" strike="noStrike" dirty="0" smtClean="0">
                          <a:effectLst/>
                        </a:rPr>
                        <a:t>3.06</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US" sz="1500" u="none" strike="noStrike" dirty="0">
                          <a:effectLst/>
                        </a:rPr>
                        <a:t>-</a:t>
                      </a:r>
                      <a:r>
                        <a:rPr lang="en-US" sz="1500" u="none" strike="noStrike" dirty="0" smtClean="0">
                          <a:effectLst/>
                        </a:rPr>
                        <a:t>12.88</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US" sz="1500" u="none" strike="noStrike" dirty="0" smtClean="0">
                          <a:effectLst/>
                        </a:rPr>
                        <a:t>4.88</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303996044"/>
                  </a:ext>
                </a:extLst>
              </a:tr>
              <a:tr h="262691">
                <a:tc>
                  <a:txBody>
                    <a:bodyPr/>
                    <a:lstStyle/>
                    <a:p>
                      <a:pPr algn="r" fontAlgn="b"/>
                      <a:r>
                        <a:rPr lang="en-US" sz="1500" u="none" strike="noStrike" dirty="0" smtClean="0">
                          <a:effectLst/>
                        </a:rPr>
                        <a:t>Pretest</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1.03*</a:t>
                      </a:r>
                      <a:endParaRPr lang="en-US" sz="1500" b="1"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0.88*</a:t>
                      </a:r>
                      <a:endParaRPr lang="en-US" sz="1500" b="1"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0.74*</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0.88*</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0.78*</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extLst>
                  <a:ext uri="{0D108BD9-81ED-4DB2-BD59-A6C34878D82A}">
                    <a16:rowId xmlns:a16="http://schemas.microsoft.com/office/drawing/2014/main" xmlns="" val="1750686930"/>
                  </a:ext>
                </a:extLst>
              </a:tr>
              <a:tr h="262691">
                <a:tc>
                  <a:txBody>
                    <a:bodyPr/>
                    <a:lstStyle/>
                    <a:p>
                      <a:pPr algn="r" fontAlgn="b"/>
                      <a:r>
                        <a:rPr lang="en-US" sz="1500" u="none" strike="noStrike">
                          <a:effectLst/>
                        </a:rPr>
                        <a:t>CLASS</a:t>
                      </a:r>
                      <a:endParaRPr lang="en-US" sz="1500" b="0" i="0" u="none" strike="noStrike">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0.08</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0.14</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0.23</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1.29*</a:t>
                      </a:r>
                      <a:endParaRPr lang="en-US" sz="1500" b="1"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a:effectLst/>
                        </a:rPr>
                        <a:t>-</a:t>
                      </a:r>
                      <a:r>
                        <a:rPr lang="en-US" sz="1500" u="none" strike="noStrike" dirty="0" smtClean="0">
                          <a:effectLst/>
                        </a:rPr>
                        <a:t>0.25</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extLst>
                  <a:ext uri="{0D108BD9-81ED-4DB2-BD59-A6C34878D82A}">
                    <a16:rowId xmlns:a16="http://schemas.microsoft.com/office/drawing/2014/main" xmlns="" val="3799264304"/>
                  </a:ext>
                </a:extLst>
              </a:tr>
              <a:tr h="262691">
                <a:tc>
                  <a:txBody>
                    <a:bodyPr/>
                    <a:lstStyle/>
                    <a:p>
                      <a:pPr algn="r" fontAlgn="b"/>
                      <a:r>
                        <a:rPr lang="en-US" sz="1500" u="none" strike="noStrike">
                          <a:effectLst/>
                        </a:rPr>
                        <a:t>Child Density</a:t>
                      </a:r>
                      <a:endParaRPr lang="en-US" sz="1500" b="0" i="0" u="none" strike="noStrike">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13.91</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7.89</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a:effectLst/>
                        </a:rPr>
                        <a:t>-</a:t>
                      </a:r>
                      <a:r>
                        <a:rPr lang="en-US" sz="1500" u="none" strike="noStrike" dirty="0" smtClean="0">
                          <a:effectLst/>
                        </a:rPr>
                        <a:t>1.94</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19.68</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5.43</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extLst>
                  <a:ext uri="{0D108BD9-81ED-4DB2-BD59-A6C34878D82A}">
                    <a16:rowId xmlns:a16="http://schemas.microsoft.com/office/drawing/2014/main" xmlns="" val="3196983837"/>
                  </a:ext>
                </a:extLst>
              </a:tr>
              <a:tr h="262691">
                <a:tc>
                  <a:txBody>
                    <a:bodyPr/>
                    <a:lstStyle/>
                    <a:p>
                      <a:pPr algn="r" fontAlgn="b"/>
                      <a:r>
                        <a:rPr lang="en-US" sz="1500" u="none" strike="noStrike" dirty="0" smtClean="0">
                          <a:effectLst/>
                        </a:rPr>
                        <a:t>Teacher</a:t>
                      </a:r>
                      <a:r>
                        <a:rPr lang="en-US" sz="1500" u="none" strike="noStrike" baseline="0" dirty="0" smtClean="0">
                          <a:effectLst/>
                        </a:rPr>
                        <a:t> Density</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smtClean="0">
                          <a:effectLst/>
                        </a:rPr>
                        <a:t>3.53*</a:t>
                      </a:r>
                      <a:endParaRPr lang="en-US" sz="1500" b="1"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smtClean="0">
                          <a:effectLst/>
                        </a:rPr>
                        <a:t>0.64</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smtClean="0">
                          <a:effectLst/>
                        </a:rPr>
                        <a:t>0.00</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smtClean="0">
                          <a:effectLst/>
                        </a:rPr>
                        <a:t>1.12</a:t>
                      </a:r>
                      <a:r>
                        <a:rPr lang="en-US" sz="1500" u="none" strike="noStrike" dirty="0" smtClean="0">
                          <a:solidFill>
                            <a:schemeClr val="bg1"/>
                          </a:solidFill>
                          <a:effectLst/>
                        </a:rPr>
                        <a:t>*</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a:effectLst/>
                        </a:rPr>
                        <a:t>0.004</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39317047"/>
                  </a:ext>
                </a:extLst>
              </a:tr>
            </a:tbl>
          </a:graphicData>
        </a:graphic>
      </p:graphicFrame>
      <p:sp>
        <p:nvSpPr>
          <p:cNvPr id="5" name="Rectangle 4"/>
          <p:cNvSpPr/>
          <p:nvPr/>
        </p:nvSpPr>
        <p:spPr>
          <a:xfrm>
            <a:off x="628650" y="3820233"/>
            <a:ext cx="4787273" cy="300082"/>
          </a:xfrm>
          <a:prstGeom prst="rect">
            <a:avLst/>
          </a:prstGeom>
        </p:spPr>
        <p:txBody>
          <a:bodyPr wrap="none">
            <a:spAutoFit/>
          </a:bodyPr>
          <a:lstStyle/>
          <a:p>
            <a:r>
              <a:rPr lang="en-US" sz="1350" dirty="0"/>
              <a:t>*</a:t>
            </a:r>
            <a:r>
              <a:rPr lang="en-US" sz="1350" i="1" dirty="0"/>
              <a:t>p</a:t>
            </a:r>
            <a:r>
              <a:rPr lang="en-US" sz="1350" dirty="0"/>
              <a:t> &lt; .05, HLMs also included several covariates not pictured here.</a:t>
            </a:r>
          </a:p>
        </p:txBody>
      </p:sp>
    </p:spTree>
    <p:extLst>
      <p:ext uri="{BB962C8B-B14F-4D97-AF65-F5344CB8AC3E}">
        <p14:creationId xmlns:p14="http://schemas.microsoft.com/office/powerpoint/2010/main" val="20304132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Pretest Interaction</a:t>
            </a:r>
            <a:endParaRPr lang="en-US" dirty="0"/>
          </a:p>
        </p:txBody>
      </p:sp>
      <p:graphicFrame>
        <p:nvGraphicFramePr>
          <p:cNvPr id="4" name="Content Placeholder 3"/>
          <p:cNvGraphicFramePr>
            <a:graphicFrameLocks noGrp="1"/>
          </p:cNvGraphicFramePr>
          <p:nvPr>
            <p:ph idx="1"/>
            <p:extLst/>
          </p:nvPr>
        </p:nvGraphicFramePr>
        <p:xfrm>
          <a:off x="628650" y="2125266"/>
          <a:ext cx="6822160" cy="1838837"/>
        </p:xfrm>
        <a:graphic>
          <a:graphicData uri="http://schemas.openxmlformats.org/drawingml/2006/table">
            <a:tbl>
              <a:tblPr>
                <a:tableStyleId>{5C22544A-7EE6-4342-B048-85BDC9FD1C3A}</a:tableStyleId>
              </a:tblPr>
              <a:tblGrid>
                <a:gridCol w="2195917">
                  <a:extLst>
                    <a:ext uri="{9D8B030D-6E8A-4147-A177-3AD203B41FA5}">
                      <a16:colId xmlns:a16="http://schemas.microsoft.com/office/drawing/2014/main" xmlns="" val="2347364879"/>
                    </a:ext>
                  </a:extLst>
                </a:gridCol>
                <a:gridCol w="704523">
                  <a:extLst>
                    <a:ext uri="{9D8B030D-6E8A-4147-A177-3AD203B41FA5}">
                      <a16:colId xmlns:a16="http://schemas.microsoft.com/office/drawing/2014/main" xmlns="" val="2345915620"/>
                    </a:ext>
                  </a:extLst>
                </a:gridCol>
                <a:gridCol w="980430">
                  <a:extLst>
                    <a:ext uri="{9D8B030D-6E8A-4147-A177-3AD203B41FA5}">
                      <a16:colId xmlns:a16="http://schemas.microsoft.com/office/drawing/2014/main" xmlns="" val="3163036141"/>
                    </a:ext>
                  </a:extLst>
                </a:gridCol>
                <a:gridCol w="980430">
                  <a:extLst>
                    <a:ext uri="{9D8B030D-6E8A-4147-A177-3AD203B41FA5}">
                      <a16:colId xmlns:a16="http://schemas.microsoft.com/office/drawing/2014/main" xmlns="" val="4269638645"/>
                    </a:ext>
                  </a:extLst>
                </a:gridCol>
                <a:gridCol w="980430">
                  <a:extLst>
                    <a:ext uri="{9D8B030D-6E8A-4147-A177-3AD203B41FA5}">
                      <a16:colId xmlns:a16="http://schemas.microsoft.com/office/drawing/2014/main" xmlns="" val="1953607926"/>
                    </a:ext>
                  </a:extLst>
                </a:gridCol>
                <a:gridCol w="980430">
                  <a:extLst>
                    <a:ext uri="{9D8B030D-6E8A-4147-A177-3AD203B41FA5}">
                      <a16:colId xmlns:a16="http://schemas.microsoft.com/office/drawing/2014/main" xmlns="" val="397170400"/>
                    </a:ext>
                  </a:extLst>
                </a:gridCol>
              </a:tblGrid>
              <a:tr h="262691">
                <a:tc>
                  <a:txBody>
                    <a:bodyPr/>
                    <a:lstStyle/>
                    <a:p>
                      <a:pPr algn="r" fontAlgn="b"/>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a:effectLst/>
                        </a:rPr>
                        <a:t>SS</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a:effectLst/>
                        </a:rPr>
                        <a:t>PB</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a:effectLst/>
                        </a:rPr>
                        <a:t>PV</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a:effectLst/>
                        </a:rPr>
                        <a:t>LW</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a:effectLst/>
                        </a:rPr>
                        <a:t>AP</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17777893"/>
                  </a:ext>
                </a:extLst>
              </a:tr>
              <a:tr h="262691">
                <a:tc>
                  <a:txBody>
                    <a:bodyPr/>
                    <a:lstStyle/>
                    <a:p>
                      <a:pPr algn="r" fontAlgn="b"/>
                      <a:r>
                        <a:rPr lang="en-US" sz="1500" u="none" strike="noStrike" dirty="0" smtClean="0">
                          <a:effectLst/>
                        </a:rPr>
                        <a:t>Intercept</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US" sz="1500" u="none" strike="noStrike" dirty="0">
                          <a:effectLst/>
                        </a:rPr>
                        <a:t>-7.08</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US" sz="1500" u="none" strike="noStrike">
                          <a:effectLst/>
                        </a:rPr>
                        <a:t>-0.42</a:t>
                      </a:r>
                      <a:endParaRPr lang="en-US" sz="1500" b="0" i="0" u="none" strike="noStrike">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US" sz="1500" u="none" strike="noStrike">
                          <a:effectLst/>
                        </a:rPr>
                        <a:t>3.06</a:t>
                      </a:r>
                      <a:endParaRPr lang="en-US" sz="1500" b="0" i="0" u="none" strike="noStrike">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US" sz="1500" u="none" strike="noStrike">
                          <a:effectLst/>
                        </a:rPr>
                        <a:t>-12.88</a:t>
                      </a:r>
                      <a:endParaRPr lang="en-US" sz="1500" b="0" i="0" u="none" strike="noStrike">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US" sz="1500" u="none" strike="noStrike">
                          <a:effectLst/>
                        </a:rPr>
                        <a:t>4.88</a:t>
                      </a:r>
                      <a:endParaRPr lang="en-US" sz="1500" b="0" i="0" u="none" strike="noStrike">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303996044"/>
                  </a:ext>
                </a:extLst>
              </a:tr>
              <a:tr h="262691">
                <a:tc>
                  <a:txBody>
                    <a:bodyPr/>
                    <a:lstStyle/>
                    <a:p>
                      <a:pPr algn="r" fontAlgn="b"/>
                      <a:r>
                        <a:rPr lang="en-US" sz="1500" u="none" strike="noStrike" dirty="0" smtClean="0">
                          <a:effectLst/>
                        </a:rPr>
                        <a:t>Pretest</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1.03*</a:t>
                      </a:r>
                      <a:endParaRPr lang="en-US" sz="1500" b="1"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0.88*</a:t>
                      </a:r>
                      <a:endParaRPr lang="en-US" sz="1500" b="1"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0.74*</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0.88*</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0.78*</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extLst>
                  <a:ext uri="{0D108BD9-81ED-4DB2-BD59-A6C34878D82A}">
                    <a16:rowId xmlns:a16="http://schemas.microsoft.com/office/drawing/2014/main" xmlns="" val="1750686930"/>
                  </a:ext>
                </a:extLst>
              </a:tr>
              <a:tr h="262691">
                <a:tc>
                  <a:txBody>
                    <a:bodyPr/>
                    <a:lstStyle/>
                    <a:p>
                      <a:pPr algn="r" fontAlgn="b"/>
                      <a:r>
                        <a:rPr lang="en-US" sz="1500" u="none" strike="noStrike">
                          <a:effectLst/>
                        </a:rPr>
                        <a:t>CLASS</a:t>
                      </a:r>
                      <a:endParaRPr lang="en-US" sz="1500" b="0" i="0" u="none" strike="noStrike">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a:effectLst/>
                        </a:rPr>
                        <a:t>0.08</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a:effectLst/>
                        </a:rPr>
                        <a:t>0.14</a:t>
                      </a:r>
                      <a:endParaRPr lang="en-US" sz="1500" b="0" i="0" u="none" strike="noStrike">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a:effectLst/>
                        </a:rPr>
                        <a:t>0.23</a:t>
                      </a:r>
                      <a:endParaRPr lang="en-US" sz="1500" b="0" i="0" u="none" strike="noStrike">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1.29*</a:t>
                      </a:r>
                      <a:endParaRPr lang="en-US" sz="1500" b="1"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a:effectLst/>
                        </a:rPr>
                        <a:t>-0.25</a:t>
                      </a:r>
                      <a:endParaRPr lang="en-US" sz="1500" b="0" i="0" u="none" strike="noStrike">
                        <a:solidFill>
                          <a:srgbClr val="000000"/>
                        </a:solidFill>
                        <a:effectLst/>
                        <a:latin typeface="Calibri" panose="020F0502020204030204" pitchFamily="34" charset="0"/>
                      </a:endParaRPr>
                    </a:p>
                  </a:txBody>
                  <a:tcPr marL="7144" marR="7144" marT="7144" marB="0" anchor="b">
                    <a:solidFill>
                      <a:schemeClr val="bg1"/>
                    </a:solidFill>
                  </a:tcPr>
                </a:tc>
                <a:extLst>
                  <a:ext uri="{0D108BD9-81ED-4DB2-BD59-A6C34878D82A}">
                    <a16:rowId xmlns:a16="http://schemas.microsoft.com/office/drawing/2014/main" xmlns="" val="3799264304"/>
                  </a:ext>
                </a:extLst>
              </a:tr>
              <a:tr h="262691">
                <a:tc>
                  <a:txBody>
                    <a:bodyPr/>
                    <a:lstStyle/>
                    <a:p>
                      <a:pPr algn="r" fontAlgn="b"/>
                      <a:r>
                        <a:rPr lang="en-US" sz="1500" u="none" strike="noStrike">
                          <a:effectLst/>
                        </a:rPr>
                        <a:t>Child Density</a:t>
                      </a:r>
                      <a:endParaRPr lang="en-US" sz="1500" b="0" i="0" u="none" strike="noStrike">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a:effectLst/>
                        </a:rPr>
                        <a:t>13.91</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a:effectLst/>
                        </a:rPr>
                        <a:t>7.89</a:t>
                      </a:r>
                      <a:endParaRPr lang="en-US" sz="1500" b="0" i="0" u="none" strike="noStrike">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a:effectLst/>
                        </a:rPr>
                        <a:t>-1.94</a:t>
                      </a:r>
                      <a:endParaRPr lang="en-US" sz="1500" b="0" i="0" u="none" strike="noStrike">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a:effectLst/>
                        </a:rPr>
                        <a:t>19.68</a:t>
                      </a:r>
                      <a:endParaRPr lang="en-US" sz="1500" b="0" i="0" u="none" strike="noStrike">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a:effectLst/>
                        </a:rPr>
                        <a:t>5.43</a:t>
                      </a:r>
                      <a:endParaRPr lang="en-US" sz="1500" b="0" i="0" u="none" strike="noStrike">
                        <a:solidFill>
                          <a:srgbClr val="000000"/>
                        </a:solidFill>
                        <a:effectLst/>
                        <a:latin typeface="Calibri" panose="020F0502020204030204" pitchFamily="34" charset="0"/>
                      </a:endParaRPr>
                    </a:p>
                  </a:txBody>
                  <a:tcPr marL="7144" marR="7144" marT="7144" marB="0" anchor="b">
                    <a:solidFill>
                      <a:schemeClr val="bg1"/>
                    </a:solidFill>
                  </a:tcPr>
                </a:tc>
                <a:extLst>
                  <a:ext uri="{0D108BD9-81ED-4DB2-BD59-A6C34878D82A}">
                    <a16:rowId xmlns:a16="http://schemas.microsoft.com/office/drawing/2014/main" xmlns="" val="3196983837"/>
                  </a:ext>
                </a:extLst>
              </a:tr>
              <a:tr h="262691">
                <a:tc>
                  <a:txBody>
                    <a:bodyPr/>
                    <a:lstStyle/>
                    <a:p>
                      <a:pPr algn="r" fontAlgn="b"/>
                      <a:r>
                        <a:rPr lang="en-US" sz="1500" u="none" strike="noStrike" dirty="0" smtClean="0">
                          <a:effectLst/>
                        </a:rPr>
                        <a:t>Teacher</a:t>
                      </a:r>
                      <a:r>
                        <a:rPr lang="en-US" sz="1500" u="none" strike="noStrike" baseline="0" dirty="0" smtClean="0">
                          <a:effectLst/>
                        </a:rPr>
                        <a:t> Density</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3.53*</a:t>
                      </a:r>
                      <a:endParaRPr lang="en-US" sz="1500" b="1"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a:effectLst/>
                        </a:rPr>
                        <a:t>0.64</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dirty="0" smtClean="0">
                          <a:effectLst/>
                        </a:rPr>
                        <a:t>0.00</a:t>
                      </a:r>
                      <a:endParaRPr lang="en-US" sz="1500" b="0" i="0" u="none" strike="noStrike" dirty="0">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a:effectLst/>
                        </a:rPr>
                        <a:t>1.12</a:t>
                      </a:r>
                      <a:endParaRPr lang="en-US" sz="1500" b="0" i="0" u="none" strike="noStrike">
                        <a:solidFill>
                          <a:srgbClr val="000000"/>
                        </a:solidFill>
                        <a:effectLst/>
                        <a:latin typeface="Calibri" panose="020F0502020204030204" pitchFamily="34" charset="0"/>
                      </a:endParaRPr>
                    </a:p>
                  </a:txBody>
                  <a:tcPr marL="7144" marR="7144" marT="7144" marB="0" anchor="b">
                    <a:solidFill>
                      <a:schemeClr val="bg1"/>
                    </a:solidFill>
                  </a:tcPr>
                </a:tc>
                <a:tc>
                  <a:txBody>
                    <a:bodyPr/>
                    <a:lstStyle/>
                    <a:p>
                      <a:pPr algn="r" fontAlgn="b"/>
                      <a:r>
                        <a:rPr lang="en-US" sz="1500" u="none" strike="noStrike">
                          <a:effectLst/>
                        </a:rPr>
                        <a:t>0.004</a:t>
                      </a:r>
                      <a:endParaRPr lang="en-US" sz="1500" b="0" i="0" u="none" strike="noStrike">
                        <a:solidFill>
                          <a:srgbClr val="000000"/>
                        </a:solidFill>
                        <a:effectLst/>
                        <a:latin typeface="Calibri" panose="020F0502020204030204" pitchFamily="34" charset="0"/>
                      </a:endParaRPr>
                    </a:p>
                  </a:txBody>
                  <a:tcPr marL="7144" marR="7144" marT="7144" marB="0" anchor="b">
                    <a:solidFill>
                      <a:schemeClr val="bg1"/>
                    </a:solidFill>
                  </a:tcPr>
                </a:tc>
                <a:extLst>
                  <a:ext uri="{0D108BD9-81ED-4DB2-BD59-A6C34878D82A}">
                    <a16:rowId xmlns:a16="http://schemas.microsoft.com/office/drawing/2014/main" xmlns="" val="539317047"/>
                  </a:ext>
                </a:extLst>
              </a:tr>
              <a:tr h="262691">
                <a:tc>
                  <a:txBody>
                    <a:bodyPr/>
                    <a:lstStyle/>
                    <a:p>
                      <a:pPr algn="r" fontAlgn="b"/>
                      <a:r>
                        <a:rPr lang="en-US" sz="1500" u="none" strike="noStrike" dirty="0" smtClean="0">
                          <a:effectLst/>
                        </a:rPr>
                        <a:t>Pretest*Teacher Interaction</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a:effectLst/>
                        </a:rPr>
                        <a:t>-</a:t>
                      </a:r>
                      <a:r>
                        <a:rPr lang="en-US" sz="1500" u="none" strike="noStrike" dirty="0" smtClean="0">
                          <a:effectLst/>
                        </a:rPr>
                        <a:t>0.14*</a:t>
                      </a:r>
                      <a:endParaRPr lang="en-US" sz="1500" b="1"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a:effectLst/>
                        </a:rPr>
                        <a:t>-0.01</a:t>
                      </a:r>
                      <a:endParaRPr lang="en-US" sz="1500" b="0" i="0" u="none" strike="noStrike">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a:effectLst/>
                        </a:rPr>
                        <a:t>-0.02</a:t>
                      </a:r>
                      <a:endParaRPr lang="en-US" sz="1500" b="0" i="0" u="none" strike="noStrike">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a:effectLst/>
                        </a:rPr>
                        <a:t>0.02</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500" u="none" strike="noStrike" dirty="0">
                          <a:effectLst/>
                        </a:rPr>
                        <a:t>-0.07</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87300106"/>
                  </a:ext>
                </a:extLst>
              </a:tr>
            </a:tbl>
          </a:graphicData>
        </a:graphic>
      </p:graphicFrame>
      <p:sp>
        <p:nvSpPr>
          <p:cNvPr id="7" name="Rectangle 6"/>
          <p:cNvSpPr/>
          <p:nvPr/>
        </p:nvSpPr>
        <p:spPr>
          <a:xfrm>
            <a:off x="628650" y="3964105"/>
            <a:ext cx="4787273" cy="300082"/>
          </a:xfrm>
          <a:prstGeom prst="rect">
            <a:avLst/>
          </a:prstGeom>
        </p:spPr>
        <p:txBody>
          <a:bodyPr wrap="none">
            <a:spAutoFit/>
          </a:bodyPr>
          <a:lstStyle/>
          <a:p>
            <a:r>
              <a:rPr lang="en-US" sz="1350" dirty="0"/>
              <a:t>*</a:t>
            </a:r>
            <a:r>
              <a:rPr lang="en-US" sz="1350" i="1" dirty="0"/>
              <a:t>p</a:t>
            </a:r>
            <a:r>
              <a:rPr lang="en-US" sz="1350" dirty="0"/>
              <a:t> &lt; .05, HLMs also included several covariates not pictured here.</a:t>
            </a:r>
          </a:p>
        </p:txBody>
      </p:sp>
      <p:sp>
        <p:nvSpPr>
          <p:cNvPr id="8" name="Rectangle 7"/>
          <p:cNvSpPr/>
          <p:nvPr/>
        </p:nvSpPr>
        <p:spPr>
          <a:xfrm>
            <a:off x="628650" y="5190442"/>
            <a:ext cx="6644704" cy="323165"/>
          </a:xfrm>
          <a:prstGeom prst="rect">
            <a:avLst/>
          </a:prstGeom>
        </p:spPr>
        <p:txBody>
          <a:bodyPr wrap="none">
            <a:spAutoFit/>
          </a:bodyPr>
          <a:lstStyle/>
          <a:p>
            <a:r>
              <a:rPr lang="en-US" sz="1500" dirty="0"/>
              <a:t>Q3: Interactions of CLASS with density: None were significantly different from zero.</a:t>
            </a:r>
          </a:p>
        </p:txBody>
      </p:sp>
      <p:sp>
        <p:nvSpPr>
          <p:cNvPr id="9" name="Rectangle 8"/>
          <p:cNvSpPr/>
          <p:nvPr/>
        </p:nvSpPr>
        <p:spPr>
          <a:xfrm>
            <a:off x="628651" y="4636444"/>
            <a:ext cx="5076903" cy="323165"/>
          </a:xfrm>
          <a:prstGeom prst="rect">
            <a:avLst/>
          </a:prstGeom>
        </p:spPr>
        <p:txBody>
          <a:bodyPr wrap="none">
            <a:spAutoFit/>
          </a:bodyPr>
          <a:lstStyle/>
          <a:p>
            <a:r>
              <a:rPr lang="en-US" sz="1500" dirty="0"/>
              <a:t>Denser classrooms matter more for children with a low pretest</a:t>
            </a:r>
          </a:p>
        </p:txBody>
      </p:sp>
    </p:spTree>
    <p:extLst>
      <p:ext uri="{BB962C8B-B14F-4D97-AF65-F5344CB8AC3E}">
        <p14:creationId xmlns:p14="http://schemas.microsoft.com/office/powerpoint/2010/main" val="18178877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980218"/>
            <a:ext cx="7886700" cy="994172"/>
          </a:xfrm>
        </p:spPr>
        <p:txBody>
          <a:bodyPr/>
          <a:lstStyle/>
          <a:p>
            <a:r>
              <a:rPr lang="en-US" dirty="0" smtClean="0"/>
              <a:t>Conclusions</a:t>
            </a:r>
            <a:endParaRPr lang="en-US" dirty="0"/>
          </a:p>
        </p:txBody>
      </p:sp>
      <p:sp>
        <p:nvSpPr>
          <p:cNvPr id="5" name="Content Placeholder 4"/>
          <p:cNvSpPr>
            <a:spLocks noGrp="1"/>
          </p:cNvSpPr>
          <p:nvPr>
            <p:ph idx="1"/>
          </p:nvPr>
        </p:nvSpPr>
        <p:spPr>
          <a:xfrm>
            <a:off x="628650" y="1974390"/>
            <a:ext cx="7886700" cy="3875484"/>
          </a:xfrm>
        </p:spPr>
        <p:txBody>
          <a:bodyPr>
            <a:normAutofit fontScale="85000" lnSpcReduction="20000"/>
          </a:bodyPr>
          <a:lstStyle/>
          <a:p>
            <a:r>
              <a:rPr lang="en-US" dirty="0" smtClean="0"/>
              <a:t>This is a preliminary look at these data.</a:t>
            </a:r>
          </a:p>
          <a:p>
            <a:pPr lvl="1"/>
            <a:r>
              <a:rPr lang="en-US" dirty="0" smtClean="0"/>
              <a:t>Another 90 classrooms are currently being collected.</a:t>
            </a:r>
          </a:p>
          <a:p>
            <a:pPr lvl="1"/>
            <a:r>
              <a:rPr lang="en-US" dirty="0" smtClean="0"/>
              <a:t>For academic outcomes, will use W-scores (not yet all calculated)</a:t>
            </a:r>
          </a:p>
          <a:p>
            <a:endParaRPr lang="en-US" dirty="0" smtClean="0"/>
          </a:p>
          <a:p>
            <a:r>
              <a:rPr lang="en-US" dirty="0" smtClean="0"/>
              <a:t>Only one of several proposed network-based predictors</a:t>
            </a:r>
          </a:p>
          <a:p>
            <a:pPr lvl="1"/>
            <a:r>
              <a:rPr lang="en-US" dirty="0" smtClean="0"/>
              <a:t>Classroom hierarchical vs egalitarian</a:t>
            </a:r>
          </a:p>
          <a:p>
            <a:pPr lvl="1"/>
            <a:r>
              <a:rPr lang="en-US" dirty="0" smtClean="0"/>
              <a:t>Norms (social and academic)</a:t>
            </a:r>
          </a:p>
          <a:p>
            <a:pPr lvl="1"/>
            <a:endParaRPr lang="en-US" dirty="0" smtClean="0"/>
          </a:p>
          <a:p>
            <a:r>
              <a:rPr lang="en-US" dirty="0" smtClean="0"/>
              <a:t>Will also examine student-level network information</a:t>
            </a:r>
          </a:p>
          <a:p>
            <a:pPr lvl="1"/>
            <a:r>
              <a:rPr lang="en-US" dirty="0" smtClean="0"/>
              <a:t>Number of ties a child has</a:t>
            </a:r>
          </a:p>
          <a:p>
            <a:pPr lvl="1"/>
            <a:r>
              <a:rPr lang="en-US" dirty="0" smtClean="0"/>
              <a:t>Position within the network</a:t>
            </a:r>
          </a:p>
          <a:p>
            <a:pPr lvl="1"/>
            <a:r>
              <a:rPr lang="en-US" dirty="0" smtClean="0"/>
              <a:t>Victimization</a:t>
            </a:r>
            <a:endParaRPr lang="en-US" dirty="0"/>
          </a:p>
        </p:txBody>
      </p:sp>
      <p:grpSp>
        <p:nvGrpSpPr>
          <p:cNvPr id="6" name="Group 5"/>
          <p:cNvGrpSpPr/>
          <p:nvPr/>
        </p:nvGrpSpPr>
        <p:grpSpPr>
          <a:xfrm>
            <a:off x="6779415" y="3778758"/>
            <a:ext cx="2230478" cy="1916742"/>
            <a:chOff x="6547217" y="1596203"/>
            <a:chExt cx="4604124" cy="3934627"/>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949" t="11239" b="13513"/>
            <a:stretch/>
          </p:blipFill>
          <p:spPr>
            <a:xfrm>
              <a:off x="6547217" y="1596203"/>
              <a:ext cx="4604124" cy="3934627"/>
            </a:xfrm>
            <a:prstGeom prst="rect">
              <a:avLst/>
            </a:prstGeom>
          </p:spPr>
        </p:pic>
        <p:sp>
          <p:nvSpPr>
            <p:cNvPr id="8" name="Oval 7"/>
            <p:cNvSpPr/>
            <p:nvPr/>
          </p:nvSpPr>
          <p:spPr>
            <a:xfrm>
              <a:off x="7538572" y="4574772"/>
              <a:ext cx="191192" cy="1911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7538572" y="4993181"/>
              <a:ext cx="191192" cy="191192"/>
            </a:xfrm>
            <a:prstGeom prst="ellipse">
              <a:avLst/>
            </a:prstGeom>
            <a:solidFill>
              <a:srgbClr val="082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7923728" y="4433455"/>
              <a:ext cx="1069571" cy="615999"/>
            </a:xfrm>
            <a:prstGeom prst="rect">
              <a:avLst/>
            </a:prstGeom>
            <a:noFill/>
          </p:spPr>
          <p:txBody>
            <a:bodyPr wrap="square" rtlCol="0">
              <a:spAutoFit/>
            </a:bodyPr>
            <a:lstStyle/>
            <a:p>
              <a:r>
                <a:rPr lang="en-US" sz="1350" dirty="0"/>
                <a:t>girl</a:t>
              </a:r>
            </a:p>
          </p:txBody>
        </p:sp>
        <p:sp>
          <p:nvSpPr>
            <p:cNvPr id="11" name="TextBox 10"/>
            <p:cNvSpPr txBox="1"/>
            <p:nvPr/>
          </p:nvSpPr>
          <p:spPr>
            <a:xfrm>
              <a:off x="7923728" y="4850477"/>
              <a:ext cx="1069571" cy="615999"/>
            </a:xfrm>
            <a:prstGeom prst="rect">
              <a:avLst/>
            </a:prstGeom>
            <a:noFill/>
          </p:spPr>
          <p:txBody>
            <a:bodyPr wrap="square" rtlCol="0">
              <a:spAutoFit/>
            </a:bodyPr>
            <a:lstStyle/>
            <a:p>
              <a:r>
                <a:rPr lang="en-US" sz="1350" dirty="0"/>
                <a:t>boy</a:t>
              </a:r>
            </a:p>
          </p:txBody>
        </p:sp>
      </p:grpSp>
    </p:spTree>
    <p:extLst>
      <p:ext uri="{BB962C8B-B14F-4D97-AF65-F5344CB8AC3E}">
        <p14:creationId xmlns:p14="http://schemas.microsoft.com/office/powerpoint/2010/main" val="37221202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980218"/>
            <a:ext cx="7886700" cy="994172"/>
          </a:xfrm>
        </p:spPr>
        <p:txBody>
          <a:bodyPr/>
          <a:lstStyle/>
          <a:p>
            <a:r>
              <a:rPr lang="en-US" dirty="0" smtClean="0"/>
              <a:t>Future Directions</a:t>
            </a:r>
            <a:endParaRPr lang="en-US" dirty="0"/>
          </a:p>
        </p:txBody>
      </p:sp>
      <p:sp>
        <p:nvSpPr>
          <p:cNvPr id="5" name="Content Placeholder 4"/>
          <p:cNvSpPr>
            <a:spLocks noGrp="1"/>
          </p:cNvSpPr>
          <p:nvPr>
            <p:ph idx="1"/>
          </p:nvPr>
        </p:nvSpPr>
        <p:spPr>
          <a:xfrm>
            <a:off x="628650" y="1974390"/>
            <a:ext cx="7886700" cy="3875484"/>
          </a:xfrm>
        </p:spPr>
        <p:txBody>
          <a:bodyPr>
            <a:normAutofit fontScale="92500" lnSpcReduction="10000"/>
          </a:bodyPr>
          <a:lstStyle/>
          <a:p>
            <a:r>
              <a:rPr lang="en-US" dirty="0" smtClean="0"/>
              <a:t>We are also simultaneously conducting a longitudinal study</a:t>
            </a:r>
          </a:p>
          <a:p>
            <a:pPr lvl="1"/>
            <a:r>
              <a:rPr lang="en-US" dirty="0" smtClean="0"/>
              <a:t>240 preschool children</a:t>
            </a:r>
          </a:p>
          <a:p>
            <a:pPr lvl="1"/>
            <a:r>
              <a:rPr lang="en-US" dirty="0" smtClean="0"/>
              <a:t>160 non-preschool attending peers (recruited in K)</a:t>
            </a:r>
          </a:p>
          <a:p>
            <a:endParaRPr lang="en-US" dirty="0"/>
          </a:p>
          <a:p>
            <a:r>
              <a:rPr lang="en-US" dirty="0" smtClean="0"/>
              <a:t>Does the classroom ecology look different for students who attended </a:t>
            </a:r>
            <a:r>
              <a:rPr lang="en-US" dirty="0" err="1" smtClean="0"/>
              <a:t>PreK</a:t>
            </a:r>
            <a:r>
              <a:rPr lang="en-US" dirty="0" smtClean="0"/>
              <a:t> and those who did not?</a:t>
            </a:r>
          </a:p>
          <a:p>
            <a:endParaRPr lang="en-US" dirty="0"/>
          </a:p>
          <a:p>
            <a:r>
              <a:rPr lang="en-US" dirty="0" smtClean="0"/>
              <a:t>Does the classroom ecology play a special role in students’ transitions to Kindergarten?</a:t>
            </a:r>
          </a:p>
          <a:p>
            <a:pPr marL="0" indent="0">
              <a:buNone/>
            </a:pPr>
            <a:endParaRPr lang="en-US" dirty="0" smtClean="0"/>
          </a:p>
        </p:txBody>
      </p:sp>
    </p:spTree>
    <p:extLst>
      <p:ext uri="{BB962C8B-B14F-4D97-AF65-F5344CB8AC3E}">
        <p14:creationId xmlns:p14="http://schemas.microsoft.com/office/powerpoint/2010/main" val="28260942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pPr>
              <a:buClr>
                <a:srgbClr val="2DA2BF"/>
              </a:buClr>
            </a:pPr>
            <a:r>
              <a:rPr lang="en-US" dirty="0"/>
              <a:t>Academic skills</a:t>
            </a:r>
          </a:p>
          <a:p>
            <a:pPr lvl="1">
              <a:buClr>
                <a:srgbClr val="2DA2BF"/>
              </a:buClr>
            </a:pPr>
            <a:r>
              <a:rPr lang="en-US" dirty="0"/>
              <a:t>Increasing attention in Pre-K classrooms</a:t>
            </a:r>
          </a:p>
          <a:p>
            <a:pPr lvl="3">
              <a:buClr>
                <a:srgbClr val="2DA2BF"/>
              </a:buClr>
            </a:pPr>
            <a:r>
              <a:rPr lang="en-US" dirty="0"/>
              <a:t>Phonemic  skills and letter-word recognition</a:t>
            </a:r>
          </a:p>
          <a:p>
            <a:pPr lvl="3"/>
            <a:r>
              <a:rPr lang="en-US" dirty="0"/>
              <a:t>Early numeracy </a:t>
            </a:r>
          </a:p>
          <a:p>
            <a:pPr lvl="0">
              <a:buClr>
                <a:srgbClr val="2DA2BF"/>
              </a:buClr>
            </a:pPr>
            <a:r>
              <a:rPr lang="en-US" dirty="0"/>
              <a:t>Cognitive </a:t>
            </a:r>
            <a:r>
              <a:rPr lang="en-US" dirty="0">
                <a:solidFill>
                  <a:prstClr val="black"/>
                </a:solidFill>
              </a:rPr>
              <a:t>skills</a:t>
            </a:r>
          </a:p>
          <a:p>
            <a:pPr lvl="1">
              <a:buClr>
                <a:srgbClr val="2DA2BF"/>
              </a:buClr>
            </a:pPr>
            <a:r>
              <a:rPr lang="en-US" dirty="0"/>
              <a:t>Higher-order cognitive skills </a:t>
            </a:r>
          </a:p>
          <a:p>
            <a:pPr lvl="3">
              <a:buClr>
                <a:srgbClr val="2DA2BF"/>
              </a:buClr>
            </a:pPr>
            <a:r>
              <a:rPr lang="en-US" dirty="0"/>
              <a:t>Language </a:t>
            </a:r>
          </a:p>
          <a:p>
            <a:pPr lvl="3"/>
            <a:r>
              <a:rPr lang="en-US" dirty="0"/>
              <a:t>Executive functioning</a:t>
            </a:r>
          </a:p>
        </p:txBody>
      </p:sp>
      <p:sp>
        <p:nvSpPr>
          <p:cNvPr id="3" name="Title 2"/>
          <p:cNvSpPr>
            <a:spLocks noGrp="1"/>
          </p:cNvSpPr>
          <p:nvPr>
            <p:ph type="title"/>
          </p:nvPr>
        </p:nvSpPr>
        <p:spPr/>
        <p:txBody>
          <a:bodyPr>
            <a:normAutofit fontScale="90000"/>
          </a:bodyPr>
          <a:lstStyle/>
          <a:p>
            <a:pPr>
              <a:defRPr/>
            </a:pPr>
            <a:r>
              <a:rPr lang="en-US" b="0" dirty="0"/>
              <a:t>Types of child early academic and cognitive skills</a:t>
            </a:r>
          </a:p>
        </p:txBody>
      </p:sp>
    </p:spTree>
    <p:extLst>
      <p:ext uri="{BB962C8B-B14F-4D97-AF65-F5344CB8AC3E}">
        <p14:creationId xmlns:p14="http://schemas.microsoft.com/office/powerpoint/2010/main" val="28428149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604" y="1127488"/>
            <a:ext cx="8648054" cy="2088914"/>
          </a:xfrm>
        </p:spPr>
        <p:txBody>
          <a:bodyPr>
            <a:normAutofit/>
          </a:bodyPr>
          <a:lstStyle/>
          <a:p>
            <a:r>
              <a:rPr lang="en-US" sz="3600" dirty="0"/>
              <a:t>Thank you!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013" y="1032050"/>
            <a:ext cx="2711599" cy="611976"/>
          </a:xfrm>
          <a:prstGeom prst="rect">
            <a:avLst/>
          </a:prstGeom>
        </p:spPr>
      </p:pic>
      <p:pic>
        <p:nvPicPr>
          <p:cNvPr id="1026"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308" y="903362"/>
            <a:ext cx="2115404" cy="805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p:cNvPicPr>
          <p:nvPr/>
        </p:nvPicPr>
        <p:blipFill rotWithShape="1">
          <a:blip r:embed="rId5">
            <a:extLst>
              <a:ext uri="{28A0092B-C50C-407E-A947-70E740481C1C}">
                <a14:useLocalDpi xmlns:a14="http://schemas.microsoft.com/office/drawing/2010/main" val="0"/>
              </a:ext>
            </a:extLst>
          </a:blip>
          <a:srcRect l="11342" t="11058" r="10297" b="14871"/>
          <a:stretch/>
        </p:blipFill>
        <p:spPr>
          <a:xfrm>
            <a:off x="1536670" y="4034030"/>
            <a:ext cx="1844802" cy="1796796"/>
          </a:xfrm>
          <a:prstGeom prst="rect">
            <a:avLst/>
          </a:prstGeom>
          <a:ln>
            <a:solidFill>
              <a:schemeClr val="tx1"/>
            </a:solidFill>
          </a:ln>
        </p:spPr>
      </p:pic>
      <p:pic>
        <p:nvPicPr>
          <p:cNvPr id="7" name="Picture 6"/>
          <p:cNvPicPr>
            <a:picLocks/>
          </p:cNvPicPr>
          <p:nvPr/>
        </p:nvPicPr>
        <p:blipFill rotWithShape="1">
          <a:blip r:embed="rId6">
            <a:extLst>
              <a:ext uri="{28A0092B-C50C-407E-A947-70E740481C1C}">
                <a14:useLocalDpi xmlns:a14="http://schemas.microsoft.com/office/drawing/2010/main" val="0"/>
              </a:ext>
            </a:extLst>
          </a:blip>
          <a:srcRect l="17166" t="10826" r="8269" b="16476"/>
          <a:stretch/>
        </p:blipFill>
        <p:spPr>
          <a:xfrm>
            <a:off x="3692640" y="4017522"/>
            <a:ext cx="1843283" cy="1797134"/>
          </a:xfrm>
          <a:prstGeom prst="rect">
            <a:avLst/>
          </a:prstGeom>
          <a:ln>
            <a:solidFill>
              <a:schemeClr val="tx1"/>
            </a:solidFill>
          </a:ln>
        </p:spPr>
      </p:pic>
      <p:sp>
        <p:nvSpPr>
          <p:cNvPr id="8" name="TextBox 7"/>
          <p:cNvSpPr txBox="1"/>
          <p:nvPr/>
        </p:nvSpPr>
        <p:spPr>
          <a:xfrm>
            <a:off x="2088542" y="3601182"/>
            <a:ext cx="746664" cy="369332"/>
          </a:xfrm>
          <a:prstGeom prst="rect">
            <a:avLst/>
          </a:prstGeom>
          <a:noFill/>
        </p:spPr>
        <p:txBody>
          <a:bodyPr wrap="square" rtlCol="0">
            <a:spAutoFit/>
          </a:bodyPr>
          <a:lstStyle/>
          <a:p>
            <a:pPr algn="ctr"/>
            <a:r>
              <a:rPr lang="en-US" dirty="0"/>
              <a:t>Pre-K</a:t>
            </a:r>
          </a:p>
        </p:txBody>
      </p:sp>
      <p:sp>
        <p:nvSpPr>
          <p:cNvPr id="9" name="TextBox 8"/>
          <p:cNvSpPr txBox="1"/>
          <p:nvPr/>
        </p:nvSpPr>
        <p:spPr>
          <a:xfrm>
            <a:off x="4525887" y="3576070"/>
            <a:ext cx="210922" cy="369332"/>
          </a:xfrm>
          <a:prstGeom prst="rect">
            <a:avLst/>
          </a:prstGeom>
          <a:noFill/>
        </p:spPr>
        <p:txBody>
          <a:bodyPr wrap="square" rtlCol="0">
            <a:spAutoFit/>
          </a:bodyPr>
          <a:lstStyle/>
          <a:p>
            <a:pPr algn="ctr"/>
            <a:r>
              <a:rPr lang="en-US" dirty="0"/>
              <a:t>K</a:t>
            </a:r>
          </a:p>
        </p:txBody>
      </p:sp>
      <p:pic>
        <p:nvPicPr>
          <p:cNvPr id="10" name="Picture 9"/>
          <p:cNvPicPr>
            <a:picLocks/>
          </p:cNvPicPr>
          <p:nvPr/>
        </p:nvPicPr>
        <p:blipFill rotWithShape="1">
          <a:blip r:embed="rId7">
            <a:extLst>
              <a:ext uri="{28A0092B-C50C-407E-A947-70E740481C1C}">
                <a14:useLocalDpi xmlns:a14="http://schemas.microsoft.com/office/drawing/2010/main" val="0"/>
              </a:ext>
            </a:extLst>
          </a:blip>
          <a:srcRect l="9444" t="10619" r="9234" b="11578"/>
          <a:stretch/>
        </p:blipFill>
        <p:spPr>
          <a:xfrm>
            <a:off x="5893748" y="4022356"/>
            <a:ext cx="1844802" cy="1796796"/>
          </a:xfrm>
          <a:prstGeom prst="rect">
            <a:avLst/>
          </a:prstGeom>
          <a:ln>
            <a:solidFill>
              <a:schemeClr val="tx1"/>
            </a:solidFill>
          </a:ln>
        </p:spPr>
      </p:pic>
      <p:sp>
        <p:nvSpPr>
          <p:cNvPr id="11" name="TextBox 10"/>
          <p:cNvSpPr txBox="1"/>
          <p:nvPr/>
        </p:nvSpPr>
        <p:spPr>
          <a:xfrm>
            <a:off x="6292840" y="3556278"/>
            <a:ext cx="647612" cy="369332"/>
          </a:xfrm>
          <a:prstGeom prst="rect">
            <a:avLst/>
          </a:prstGeom>
          <a:noFill/>
        </p:spPr>
        <p:txBody>
          <a:bodyPr wrap="square" rtlCol="0">
            <a:spAutoFit/>
          </a:bodyPr>
          <a:lstStyle/>
          <a:p>
            <a:pPr algn="ctr"/>
            <a:r>
              <a:rPr lang="en-US" dirty="0"/>
              <a:t>G1</a:t>
            </a:r>
          </a:p>
        </p:txBody>
      </p:sp>
    </p:spTree>
    <p:extLst>
      <p:ext uri="{BB962C8B-B14F-4D97-AF65-F5344CB8AC3E}">
        <p14:creationId xmlns:p14="http://schemas.microsoft.com/office/powerpoint/2010/main" val="369163241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10DDF05-D84A-D646-8DDF-CC9DCA6C2D6B}" vid="{0CADED14-E044-7642-8A26-650FD9590D03}"/>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10DDF05-D84A-D646-8DDF-CC9DCA6C2D6B}" vid="{0CADED14-E044-7642-8A26-650FD9590D03}"/>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ELN</Template>
  <TotalTime>110</TotalTime>
  <Words>4605</Words>
  <Application>Microsoft Macintosh PowerPoint</Application>
  <PresentationFormat>On-screen Show (4:3)</PresentationFormat>
  <Paragraphs>1170</Paragraphs>
  <Slides>90</Slides>
  <Notes>52</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90</vt:i4>
      </vt:variant>
    </vt:vector>
  </HeadingPairs>
  <TitlesOfParts>
    <vt:vector size="108" baseType="lpstr">
      <vt:lpstr>Arial</vt:lpstr>
      <vt:lpstr>Calibri</vt:lpstr>
      <vt:lpstr>Calibri Light</vt:lpstr>
      <vt:lpstr>Cambria Math</vt:lpstr>
      <vt:lpstr>Gotham-Book</vt:lpstr>
      <vt:lpstr>Gotham-Medium</vt:lpstr>
      <vt:lpstr>Helvetica</vt:lpstr>
      <vt:lpstr>Lucida Sans Unicode</vt:lpstr>
      <vt:lpstr>Symbol</vt:lpstr>
      <vt:lpstr>Times New Roman</vt:lpstr>
      <vt:lpstr>Verdana</vt:lpstr>
      <vt:lpstr>Wingdings</vt:lpstr>
      <vt:lpstr>Wingdings 2</vt:lpstr>
      <vt:lpstr>Wingdings 3</vt:lpstr>
      <vt:lpstr>Office Theme</vt:lpstr>
      <vt:lpstr>Concourse</vt:lpstr>
      <vt:lpstr>1_Office Theme</vt:lpstr>
      <vt:lpstr>2_Office Theme</vt:lpstr>
      <vt:lpstr>Early Learning Network  Year 1 Results:</vt:lpstr>
      <vt:lpstr>PowerPoint Presentation</vt:lpstr>
      <vt:lpstr>PowerPoint Presentation</vt:lpstr>
      <vt:lpstr>Complementary Research Studies</vt:lpstr>
      <vt:lpstr>Symposium Agenda</vt:lpstr>
      <vt:lpstr>Pre-K classroom characteristics and Pre-K gains of children living in rural areas</vt:lpstr>
      <vt:lpstr>Educational practices and child outcomes in Pre-K</vt:lpstr>
      <vt:lpstr>ECE quality dimensions</vt:lpstr>
      <vt:lpstr>Types of child early academic and cognitive skills</vt:lpstr>
      <vt:lpstr>Specific Classroom Practices Predict Specific Outcomes?</vt:lpstr>
      <vt:lpstr>Design and participants</vt:lpstr>
      <vt:lpstr>Classroom Quality </vt:lpstr>
      <vt:lpstr>Classroom Quality </vt:lpstr>
      <vt:lpstr>Correlations among Quality Dimensions</vt:lpstr>
      <vt:lpstr>Child Outcomes</vt:lpstr>
      <vt:lpstr>HLMs:  Backward Elimination Process</vt:lpstr>
      <vt:lpstr>HLM Results, Reduced models</vt:lpstr>
      <vt:lpstr>Conclusions</vt:lpstr>
      <vt:lpstr>Take-away message</vt:lpstr>
      <vt:lpstr>Our appreciation</vt:lpstr>
      <vt:lpstr>How Does Quality of Curricular Implementation Support Diverse Children’s Skills in Prekindergarten?: Evidence from Boston</vt:lpstr>
      <vt:lpstr>Current issues in the field of early education</vt:lpstr>
      <vt:lpstr>The BPS Model as a Case Study for Examining Fidelity of Implementation</vt:lpstr>
      <vt:lpstr>Research questions</vt:lpstr>
      <vt:lpstr>Schools participating in study  (N = 20 public schools with prekindergarten program)</vt:lpstr>
      <vt:lpstr>Classroom &amp; teacher participants  (N = 41 public school classrooms across 20 schools)</vt:lpstr>
      <vt:lpstr>Student sample  (N = 299 BPS prekindergarten students)</vt:lpstr>
      <vt:lpstr>Research &amp; BPS teams Co-construct Tool to Measure Fidelity of Implementation</vt:lpstr>
      <vt:lpstr>Fidelity Data in Public School Classrooms</vt:lpstr>
      <vt:lpstr>Procedure (thus far) for analyzing fidelity data</vt:lpstr>
      <vt:lpstr>Cross-component fidelity measures</vt:lpstr>
      <vt:lpstr>What does fidelity look like overall in BPS public school prekindergarten classrooms?</vt:lpstr>
      <vt:lpstr>How does this compare to CLASS scores?</vt:lpstr>
      <vt:lpstr>How does implementation vary depending on classroom composition?</vt:lpstr>
      <vt:lpstr>Example of variation in fidelity by classroom composition: Eligibility for free/reduced price lunch</vt:lpstr>
      <vt:lpstr>How do fidelity measures relate with CLASS? </vt:lpstr>
      <vt:lpstr>Is fidelity associated with children’s language/math skills in the Spring of PreK?: Some preliminary findings</vt:lpstr>
      <vt:lpstr>Student math skills across the prekindergarten year</vt:lpstr>
      <vt:lpstr>Links between fidelity of implementation and improvements in language and math across prekindergarten year</vt:lpstr>
      <vt:lpstr>Example of Predicted Math Skills for Hispanic Students at End of Prekindergarten Year</vt:lpstr>
      <vt:lpstr>Example of Predicted Math Skills for White Students at End of Prekindergarten Year</vt:lpstr>
      <vt:lpstr>Example of Predicted Math Skills for Dual Language Learner Students at End of Prekindergarten Year</vt:lpstr>
      <vt:lpstr>Limitations &amp; Next Steps</vt:lpstr>
      <vt:lpstr>Some preliminary conclusions</vt:lpstr>
      <vt:lpstr>Acknowledgments</vt:lpstr>
      <vt:lpstr>Funding Acknowledgment</vt:lpstr>
      <vt:lpstr>Questions?</vt:lpstr>
      <vt:lpstr>PowerPoint Presentation</vt:lpstr>
      <vt:lpstr>Research Team </vt:lpstr>
      <vt:lpstr>FP3 – Pre-K Year Early Results</vt:lpstr>
      <vt:lpstr>Study Context</vt:lpstr>
      <vt:lpstr>Pre-k – K Procedures</vt:lpstr>
      <vt:lpstr>Children’s Race/Ethnicity</vt:lpstr>
      <vt:lpstr>Primary Language Spoken at Home </vt:lpstr>
      <vt:lpstr>Characteristics by Program </vt:lpstr>
      <vt:lpstr>Classroom Observations  </vt:lpstr>
      <vt:lpstr>Activity Settings in Public Pre-K Programs </vt:lpstr>
      <vt:lpstr>Activities in Public Pre-K Programs </vt:lpstr>
      <vt:lpstr>PowerPoint Presentation</vt:lpstr>
      <vt:lpstr>PowerPoint Presentation</vt:lpstr>
      <vt:lpstr>Differences in Classroom Process and Practices in Public Pre-K Programs</vt:lpstr>
      <vt:lpstr>PowerPoint Presentation</vt:lpstr>
      <vt:lpstr>Measures – Child Outcomes</vt:lpstr>
      <vt:lpstr>Analyses</vt:lpstr>
      <vt:lpstr>Teacher-Child Relationships</vt:lpstr>
      <vt:lpstr>Social and Emotional Skills</vt:lpstr>
      <vt:lpstr>Executive Function Skills</vt:lpstr>
      <vt:lpstr>Academic Skills </vt:lpstr>
      <vt:lpstr>Conclusions </vt:lpstr>
      <vt:lpstr>PowerPoint Presentation</vt:lpstr>
      <vt:lpstr>Classroom quality and classroom network structure:  Interplay and prediction of student outcomes</vt:lpstr>
      <vt:lpstr>Early Learning Ohio Team</vt:lpstr>
      <vt:lpstr>Early Learning Ohio</vt:lpstr>
      <vt:lpstr>Classroom Network</vt:lpstr>
      <vt:lpstr>Classroom Density</vt:lpstr>
      <vt:lpstr>ELO: Cross-Sectional Study Numbers</vt:lpstr>
      <vt:lpstr>PowerPoint Presentation</vt:lpstr>
      <vt:lpstr>Capturing the classroom network</vt:lpstr>
      <vt:lpstr>PowerPoint Presentation</vt:lpstr>
      <vt:lpstr>PowerPoint Presentation</vt:lpstr>
      <vt:lpstr>PowerPoint Presentation</vt:lpstr>
      <vt:lpstr>PowerPoint Presentation</vt:lpstr>
      <vt:lpstr>PowerPoint Presentation</vt:lpstr>
      <vt:lpstr>PowerPoint Presentation</vt:lpstr>
      <vt:lpstr>Predicting Student Outcomes: Model building</vt:lpstr>
      <vt:lpstr>Results: Main Effects</vt:lpstr>
      <vt:lpstr>Results: Pretest Interaction</vt:lpstr>
      <vt:lpstr>Conclusions</vt:lpstr>
      <vt:lpstr>Future Directions</vt:lpstr>
      <vt:lpstr>Thank you!</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Seth Teager</dc:creator>
  <cp:lastModifiedBy>Microsoft Office User</cp:lastModifiedBy>
  <cp:revision>25</cp:revision>
  <dcterms:created xsi:type="dcterms:W3CDTF">2016-10-27T20:41:19Z</dcterms:created>
  <dcterms:modified xsi:type="dcterms:W3CDTF">2018-06-25T14:46:24Z</dcterms:modified>
</cp:coreProperties>
</file>