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rts/chart11.xml" ContentType="application/vnd.openxmlformats-officedocument.drawingml.chart+xml"/>
  <Override PartName="/ppt/notesSlides/notesSlide77.xml" ContentType="application/vnd.openxmlformats-officedocument.presentationml.notesSlide+xml"/>
  <Override PartName="/ppt/charts/chart12.xml" ContentType="application/vnd.openxmlformats-officedocument.drawingml.chart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charts/chart13.xml" ContentType="application/vnd.openxmlformats-officedocument.drawingml.chart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98" r:id="rId3"/>
    <p:sldMasterId id="2147483708" r:id="rId4"/>
    <p:sldMasterId id="2147483720" r:id="rId5"/>
  </p:sldMasterIdLst>
  <p:notesMasterIdLst>
    <p:notesMasterId r:id="rId99"/>
  </p:notesMasterIdLst>
  <p:sldIdLst>
    <p:sldId id="261" r:id="rId6"/>
    <p:sldId id="263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193"/>
    <a:srgbClr val="F67C1F"/>
    <a:srgbClr val="23BFD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/>
    <p:restoredTop sz="84447" autoAdjust="0"/>
  </p:normalViewPr>
  <p:slideViewPr>
    <p:cSldViewPr snapToGrid="0" snapToObjects="1">
      <p:cViewPr varScale="1">
        <p:scale>
          <a:sx n="116" d="100"/>
          <a:sy n="116" d="100"/>
        </p:scale>
        <p:origin x="2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5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presProps" Target="presProps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ccormick\AppData\Roaming\Microsoft\Excel\SREE%20Analysis_Descriptives_02.16%20(version%201).xlsb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v9m:Box%20Sync:FP3:Papers_Presentations:NRCEC%202018:teacher%20level%20data%206.15.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v9m:Box%20Sync:FP3:Papers_Presentations:NRCEC%202018:teacher%20level%20data%206.15.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ccormick\AppData\Roaming\Microsoft\Excel\SREE%20Analysis_Descriptives_02.16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ccormick\AppData\Roaming\Microsoft\Excel\SREE%20Analysis_Descriptives_02.16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ccormick\AppData\Roaming\Microsoft\Excel\SREE%20Analysis_Descriptives_02.16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Fidelity component</c:v>
          </c:tx>
          <c:invertIfNegative val="0"/>
          <c:errBars>
            <c:errBarType val="both"/>
            <c:errValType val="cust"/>
            <c:noEndCap val="0"/>
            <c:plus>
              <c:numRef>
                <c:f>'Class and fidelity scores'!$E$15:$E$18</c:f>
                <c:numCache>
                  <c:formatCode>General</c:formatCode>
                  <c:ptCount val="4"/>
                  <c:pt idx="0">
                    <c:v>0.89</c:v>
                  </c:pt>
                  <c:pt idx="1">
                    <c:v>0.99</c:v>
                  </c:pt>
                  <c:pt idx="2">
                    <c:v>0.66</c:v>
                  </c:pt>
                  <c:pt idx="3">
                    <c:v>0.82</c:v>
                  </c:pt>
                </c:numCache>
              </c:numRef>
            </c:plus>
            <c:minus>
              <c:numRef>
                <c:f>'Class and fidelity scores'!$E$15:$E$18</c:f>
                <c:numCache>
                  <c:formatCode>General</c:formatCode>
                  <c:ptCount val="4"/>
                  <c:pt idx="0">
                    <c:v>0.89</c:v>
                  </c:pt>
                  <c:pt idx="1">
                    <c:v>0.99</c:v>
                  </c:pt>
                  <c:pt idx="2">
                    <c:v>0.66</c:v>
                  </c:pt>
                  <c:pt idx="3">
                    <c:v>0.82</c:v>
                  </c:pt>
                </c:numCache>
              </c:numRef>
            </c:minus>
          </c:errBars>
          <c:cat>
            <c:strRef>
              <c:f>'Class and fidelity scores'!$A$15:$A$18</c:f>
              <c:strCache>
                <c:ptCount val="4"/>
                <c:pt idx="0">
                  <c:v>Extending/Building</c:v>
                </c:pt>
                <c:pt idx="1">
                  <c:v>Scaffolding/Differentiation</c:v>
                </c:pt>
                <c:pt idx="2">
                  <c:v>Summary/Reflection</c:v>
                </c:pt>
                <c:pt idx="3">
                  <c:v>Vocabulary</c:v>
                </c:pt>
              </c:strCache>
            </c:strRef>
          </c:cat>
          <c:val>
            <c:numRef>
              <c:f>'Class and fidelity scores'!$D$15:$D$18</c:f>
              <c:numCache>
                <c:formatCode>General</c:formatCode>
                <c:ptCount val="4"/>
                <c:pt idx="0">
                  <c:v>2.79</c:v>
                </c:pt>
                <c:pt idx="1">
                  <c:v>2.42</c:v>
                </c:pt>
                <c:pt idx="2">
                  <c:v>2.93</c:v>
                </c:pt>
                <c:pt idx="3">
                  <c:v>3.17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FD-4EF8-AB15-A8A0204CC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921648"/>
        <c:axId val="2011923696"/>
      </c:barChart>
      <c:catAx>
        <c:axId val="201192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1923696"/>
        <c:crosses val="autoZero"/>
        <c:auto val="1"/>
        <c:lblAlgn val="ctr"/>
        <c:lblOffset val="100"/>
        <c:noMultiLvlLbl val="0"/>
      </c:catAx>
      <c:valAx>
        <c:axId val="2011923696"/>
        <c:scaling>
          <c:orientation val="minMax"/>
          <c:max val="5.0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Fidelity score (1 - 5)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1192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96654031364"/>
          <c:y val="0.0586535566974919"/>
          <c:w val="0.863453325179976"/>
          <c:h val="0.81630441288569"/>
        </c:manualLayout>
      </c:layout>
      <c:lineChart>
        <c:grouping val="standard"/>
        <c:varyColors val="0"/>
        <c:ser>
          <c:idx val="0"/>
          <c:order val="0"/>
          <c:tx>
            <c:strRef>
              <c:f>SS!$I$20</c:f>
              <c:strCache>
                <c:ptCount val="1"/>
                <c:pt idx="0">
                  <c:v>Low Density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SS!$J$19:$L$19</c:f>
              <c:strCache>
                <c:ptCount val="3"/>
                <c:pt idx="0">
                  <c:v>Low T1</c:v>
                </c:pt>
                <c:pt idx="1">
                  <c:v>Average T1</c:v>
                </c:pt>
                <c:pt idx="2">
                  <c:v>High T1</c:v>
                </c:pt>
              </c:strCache>
            </c:strRef>
          </c:cat>
          <c:val>
            <c:numRef>
              <c:f>SS!$J$20:$L$20</c:f>
              <c:numCache>
                <c:formatCode>0.00</c:formatCode>
                <c:ptCount val="3"/>
                <c:pt idx="0">
                  <c:v>-2.08345</c:v>
                </c:pt>
                <c:pt idx="1">
                  <c:v>-0.41565</c:v>
                </c:pt>
                <c:pt idx="2">
                  <c:v>1.25215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06-4D27-B787-9D42A6AEEB58}"/>
            </c:ext>
          </c:extLst>
        </c:ser>
        <c:ser>
          <c:idx val="1"/>
          <c:order val="1"/>
          <c:tx>
            <c:strRef>
              <c:f>SS!$I$21</c:f>
              <c:strCache>
                <c:ptCount val="1"/>
                <c:pt idx="0">
                  <c:v>High Density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SS!$J$19:$L$19</c:f>
              <c:strCache>
                <c:ptCount val="3"/>
                <c:pt idx="0">
                  <c:v>Low T1</c:v>
                </c:pt>
                <c:pt idx="1">
                  <c:v>Average T1</c:v>
                </c:pt>
                <c:pt idx="2">
                  <c:v>High T1</c:v>
                </c:pt>
              </c:strCache>
            </c:strRef>
          </c:cat>
          <c:val>
            <c:numRef>
              <c:f>SS!$J$21:$L$21</c:f>
              <c:numCache>
                <c:formatCode>0.00</c:formatCode>
                <c:ptCount val="3"/>
                <c:pt idx="0">
                  <c:v>-0.82425</c:v>
                </c:pt>
                <c:pt idx="1">
                  <c:v>0.29955</c:v>
                </c:pt>
                <c:pt idx="2">
                  <c:v>1.42335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06-4D27-B787-9D42A6AE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6737200"/>
        <c:axId val="2136738976"/>
      </c:lineChart>
      <c:catAx>
        <c:axId val="21367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738976"/>
        <c:crosses val="autoZero"/>
        <c:auto val="1"/>
        <c:lblAlgn val="ctr"/>
        <c:lblOffset val="100"/>
        <c:noMultiLvlLbl val="0"/>
      </c:catAx>
      <c:valAx>
        <c:axId val="213673897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7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085996308174"/>
          <c:y val="0.000184185648571144"/>
          <c:w val="0.523827857285022"/>
          <c:h val="0.0775672442658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'auspice - child level'!$B$1</c:f>
              <c:strCache>
                <c:ptCount val="1"/>
                <c:pt idx="0">
                  <c:v>Children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'auspice - child level'!$A$2:$A$4</c:f>
              <c:strCache>
                <c:ptCount val="3"/>
                <c:pt idx="0">
                  <c:v>Center, For-Profit</c:v>
                </c:pt>
                <c:pt idx="1">
                  <c:v>Center, Non-Profit</c:v>
                </c:pt>
                <c:pt idx="2">
                  <c:v>Public School</c:v>
                </c:pt>
              </c:strCache>
            </c:strRef>
          </c:cat>
          <c:val>
            <c:numRef>
              <c:f>'auspice - child level'!$B$2:$B$4</c:f>
              <c:numCache>
                <c:formatCode>0%</c:formatCode>
                <c:ptCount val="3"/>
                <c:pt idx="0">
                  <c:v>0.02</c:v>
                </c:pt>
                <c:pt idx="1">
                  <c:v>0.15</c:v>
                </c:pt>
                <c:pt idx="2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00-42FD-ABF1-930EAB306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875408"/>
        <c:axId val="2115997152"/>
      </c:barChart>
      <c:catAx>
        <c:axId val="2115875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5997152"/>
        <c:crosses val="autoZero"/>
        <c:auto val="1"/>
        <c:lblAlgn val="ctr"/>
        <c:lblOffset val="100"/>
        <c:noMultiLvlLbl val="0"/>
      </c:catAx>
      <c:valAx>
        <c:axId val="21159971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15875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34315161742"/>
          <c:y val="0.021501855972959"/>
          <c:w val="0.57408501966081"/>
          <c:h val="0.8393238145044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F4-418A-86C2-FBCD8701C8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F4-418A-86C2-FBCD8701C8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0F4-418A-86C2-FBCD8701C8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0F4-418A-86C2-FBCD8701C8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F4-418A-86C2-FBCD8701C8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0F4-418A-86C2-FBCD8701C8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A4F-4EE9-BA08-7B402D50E1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A4F-4EE9-BA08-7B402D50E13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E87-498B-B0BB-7D419146B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8"/>
                <c:pt idx="0">
                  <c:v>Black/African American</c:v>
                </c:pt>
                <c:pt idx="1">
                  <c:v>Native American/American Indian</c:v>
                </c:pt>
                <c:pt idx="2">
                  <c:v>White/Caucasian</c:v>
                </c:pt>
                <c:pt idx="3">
                  <c:v>Latino/Hispanic/Spanish</c:v>
                </c:pt>
                <c:pt idx="4">
                  <c:v>Asian</c:v>
                </c:pt>
                <c:pt idx="5">
                  <c:v>Multiracial</c:v>
                </c:pt>
                <c:pt idx="6">
                  <c:v>Other</c:v>
                </c:pt>
                <c:pt idx="7">
                  <c:v>Missing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14.0</c:v>
                </c:pt>
                <c:pt idx="1">
                  <c:v>1.4</c:v>
                </c:pt>
                <c:pt idx="2">
                  <c:v>5.1</c:v>
                </c:pt>
                <c:pt idx="3">
                  <c:v>42.8</c:v>
                </c:pt>
                <c:pt idx="4">
                  <c:v>8.1</c:v>
                </c:pt>
                <c:pt idx="5">
                  <c:v>4.0</c:v>
                </c:pt>
                <c:pt idx="6">
                  <c:v>3.1</c:v>
                </c:pt>
                <c:pt idx="7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F4-418A-86C2-FBCD8701C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28447847516536"/>
          <c:y val="0.820046151249945"/>
          <c:w val="0.977155215248346"/>
          <c:h val="0.179953848750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Sheet2!$C$3:$C$11</c:f>
              <c:numCache>
                <c:formatCode>General</c:formatCode>
                <c:ptCount val="9"/>
                <c:pt idx="0">
                  <c:v>11.0</c:v>
                </c:pt>
                <c:pt idx="1">
                  <c:v>24.0</c:v>
                </c:pt>
                <c:pt idx="2">
                  <c:v>26.0</c:v>
                </c:pt>
                <c:pt idx="3">
                  <c:v>25.0</c:v>
                </c:pt>
                <c:pt idx="4">
                  <c:v>22.0</c:v>
                </c:pt>
                <c:pt idx="5">
                  <c:v>10.0</c:v>
                </c:pt>
                <c:pt idx="6">
                  <c:v>3.0</c:v>
                </c:pt>
                <c:pt idx="7">
                  <c:v>2.0</c:v>
                </c:pt>
                <c:pt idx="8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09-4A6F-8615-57F966C3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234848"/>
        <c:axId val="-2138231232"/>
      </c:barChart>
      <c:catAx>
        <c:axId val="-213823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Number of Languages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38231232"/>
        <c:crosses val="autoZero"/>
        <c:auto val="1"/>
        <c:lblAlgn val="ctr"/>
        <c:lblOffset val="100"/>
        <c:noMultiLvlLbl val="0"/>
      </c:catAx>
      <c:valAx>
        <c:axId val="-2138231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Classrooms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234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CLASS scores</c:v>
          </c:tx>
          <c:invertIfNegative val="0"/>
          <c:errBars>
            <c:errBarType val="both"/>
            <c:errValType val="cust"/>
            <c:noEndCap val="0"/>
            <c:plus>
              <c:numRef>
                <c:f>'Class and fidelity scores'!$E$11:$E$13</c:f>
                <c:numCache>
                  <c:formatCode>General</c:formatCode>
                  <c:ptCount val="3"/>
                  <c:pt idx="0">
                    <c:v>0.6</c:v>
                  </c:pt>
                  <c:pt idx="1">
                    <c:v>0.59</c:v>
                  </c:pt>
                  <c:pt idx="2">
                    <c:v>0.63</c:v>
                  </c:pt>
                </c:numCache>
              </c:numRef>
            </c:plus>
            <c:minus>
              <c:numRef>
                <c:f>'Class and fidelity scores'!$E$11:$E$13</c:f>
                <c:numCache>
                  <c:formatCode>General</c:formatCode>
                  <c:ptCount val="3"/>
                  <c:pt idx="0">
                    <c:v>0.6</c:v>
                  </c:pt>
                  <c:pt idx="1">
                    <c:v>0.59</c:v>
                  </c:pt>
                  <c:pt idx="2">
                    <c:v>0.63</c:v>
                  </c:pt>
                </c:numCache>
              </c:numRef>
            </c:minus>
          </c:errBars>
          <c:cat>
            <c:strRef>
              <c:f>'Class and fidelity scores'!$A$11:$A$13</c:f>
              <c:strCache>
                <c:ptCount val="3"/>
                <c:pt idx="0">
                  <c:v>Emotional support</c:v>
                </c:pt>
                <c:pt idx="1">
                  <c:v>Classroom organization</c:v>
                </c:pt>
                <c:pt idx="2">
                  <c:v>Instructional support</c:v>
                </c:pt>
              </c:strCache>
            </c:strRef>
          </c:cat>
          <c:val>
            <c:numRef>
              <c:f>'Class and fidelity scores'!$D$11:$D$13</c:f>
              <c:numCache>
                <c:formatCode>General</c:formatCode>
                <c:ptCount val="3"/>
                <c:pt idx="0">
                  <c:v>5.57</c:v>
                </c:pt>
                <c:pt idx="1">
                  <c:v>5.45</c:v>
                </c:pt>
                <c:pt idx="2">
                  <c:v>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34-4743-9F9D-AB249586D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533040"/>
        <c:axId val="2138535360"/>
      </c:barChart>
      <c:catAx>
        <c:axId val="213853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8535360"/>
        <c:crosses val="autoZero"/>
        <c:auto val="1"/>
        <c:lblAlgn val="ctr"/>
        <c:lblOffset val="100"/>
        <c:noMultiLvlLbl val="0"/>
      </c:catAx>
      <c:valAx>
        <c:axId val="2138535360"/>
        <c:scaling>
          <c:orientation val="minMax"/>
          <c:max val="7.0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CLASS Domain Scores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853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High fidelity</c:v>
          </c:tx>
          <c:invertIfNegative val="0"/>
          <c:cat>
            <c:strRef>
              <c:f>Sheet3!$C$11:$D$11</c:f>
              <c:strCache>
                <c:ptCount val="2"/>
                <c:pt idx="0">
                  <c:v>Extending/building</c:v>
                </c:pt>
                <c:pt idx="1">
                  <c:v>Summary/reflection</c:v>
                </c:pt>
              </c:strCache>
            </c:strRef>
          </c:cat>
          <c:val>
            <c:numRef>
              <c:f>Sheet3!$C$13:$D$13</c:f>
              <c:numCache>
                <c:formatCode>General</c:formatCode>
                <c:ptCount val="2"/>
                <c:pt idx="0">
                  <c:v>102.9</c:v>
                </c:pt>
                <c:pt idx="1">
                  <c:v>101.6794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1C-4677-95AA-9C809C8BBDB8}"/>
            </c:ext>
          </c:extLst>
        </c:ser>
        <c:ser>
          <c:idx val="1"/>
          <c:order val="1"/>
          <c:tx>
            <c:v>Low fidelity</c:v>
          </c:tx>
          <c:invertIfNegative val="0"/>
          <c:cat>
            <c:strRef>
              <c:f>Sheet3!$C$11:$D$11</c:f>
              <c:strCache>
                <c:ptCount val="2"/>
                <c:pt idx="0">
                  <c:v>Extending/building</c:v>
                </c:pt>
                <c:pt idx="1">
                  <c:v>Summary/reflection</c:v>
                </c:pt>
              </c:strCache>
            </c:strRef>
          </c:cat>
          <c:val>
            <c:numRef>
              <c:f>Sheet3!$C$12:$D$12</c:f>
              <c:numCache>
                <c:formatCode>General</c:formatCode>
                <c:ptCount val="2"/>
                <c:pt idx="0">
                  <c:v>98.01</c:v>
                </c:pt>
                <c:pt idx="1">
                  <c:v>98.5438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1C-4677-95AA-9C809C8BB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518560"/>
        <c:axId val="2121154704"/>
      </c:barChart>
      <c:catAx>
        <c:axId val="212051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1154704"/>
        <c:crosses val="autoZero"/>
        <c:auto val="1"/>
        <c:lblAlgn val="ctr"/>
        <c:lblOffset val="100"/>
        <c:noMultiLvlLbl val="0"/>
      </c:catAx>
      <c:valAx>
        <c:axId val="2121154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WJ Applied Problems Standard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0518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High fidelity</c:v>
          </c:tx>
          <c:invertIfNegative val="0"/>
          <c:cat>
            <c:strRef>
              <c:f>Sheet3!$C$11:$D$11</c:f>
              <c:strCache>
                <c:ptCount val="2"/>
                <c:pt idx="0">
                  <c:v>Extending/building</c:v>
                </c:pt>
                <c:pt idx="1">
                  <c:v>Summary/reflection</c:v>
                </c:pt>
              </c:strCache>
            </c:strRef>
          </c:cat>
          <c:val>
            <c:numRef>
              <c:f>(Sheet3!$E$8,Sheet3!$K$11)</c:f>
              <c:numCache>
                <c:formatCode>General</c:formatCode>
                <c:ptCount val="2"/>
                <c:pt idx="0">
                  <c:v>110.67</c:v>
                </c:pt>
                <c:pt idx="1">
                  <c:v>111.6985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71-4C5E-8AFF-A9C25AC020A7}"/>
            </c:ext>
          </c:extLst>
        </c:ser>
        <c:ser>
          <c:idx val="1"/>
          <c:order val="1"/>
          <c:tx>
            <c:v>Low fidelity</c:v>
          </c:tx>
          <c:invertIfNegative val="0"/>
          <c:cat>
            <c:strRef>
              <c:f>Sheet3!$C$11:$D$11</c:f>
              <c:strCache>
                <c:ptCount val="2"/>
                <c:pt idx="0">
                  <c:v>Extending/building</c:v>
                </c:pt>
                <c:pt idx="1">
                  <c:v>Summary/reflection</c:v>
                </c:pt>
              </c:strCache>
            </c:strRef>
          </c:cat>
          <c:val>
            <c:numRef>
              <c:f>(Sheet3!$E$9,Sheet3!$J$11)</c:f>
              <c:numCache>
                <c:formatCode>General</c:formatCode>
                <c:ptCount val="2"/>
                <c:pt idx="0">
                  <c:v>111.76</c:v>
                </c:pt>
                <c:pt idx="1">
                  <c:v>113.6415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71-4C5E-8AFF-A9C25AC02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785376"/>
        <c:axId val="2011615440"/>
      </c:barChart>
      <c:catAx>
        <c:axId val="-213878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1615440"/>
        <c:crosses val="autoZero"/>
        <c:auto val="1"/>
        <c:lblAlgn val="ctr"/>
        <c:lblOffset val="100"/>
        <c:noMultiLvlLbl val="0"/>
      </c:catAx>
      <c:valAx>
        <c:axId val="2011615440"/>
        <c:scaling>
          <c:orientation val="minMax"/>
          <c:max val="120.0"/>
          <c:min val="9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WJ Applied Problems Standard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785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High fidelity</c:v>
          </c:tx>
          <c:spPr>
            <a:solidFill>
              <a:schemeClr val="accent1"/>
            </a:solidFill>
          </c:spPr>
          <c:invertIfNegative val="0"/>
          <c:cat>
            <c:strRef>
              <c:f>Sheet3!$I$55:$K$55</c:f>
              <c:strCache>
                <c:ptCount val="3"/>
                <c:pt idx="0">
                  <c:v>Vocabulary</c:v>
                </c:pt>
                <c:pt idx="1">
                  <c:v>Summary/reflection</c:v>
                </c:pt>
                <c:pt idx="2">
                  <c:v>Extending/building</c:v>
                </c:pt>
              </c:strCache>
            </c:strRef>
          </c:cat>
          <c:val>
            <c:numRef>
              <c:f>Sheet3!$I$57:$K$57</c:f>
              <c:numCache>
                <c:formatCode>General</c:formatCode>
                <c:ptCount val="3"/>
                <c:pt idx="0">
                  <c:v>108.706</c:v>
                </c:pt>
                <c:pt idx="1">
                  <c:v>108.9292</c:v>
                </c:pt>
                <c:pt idx="2">
                  <c:v>109.11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B1-4DA6-9ECA-CC8D4E0F8DC3}"/>
            </c:ext>
          </c:extLst>
        </c:ser>
        <c:ser>
          <c:idx val="0"/>
          <c:order val="1"/>
          <c:tx>
            <c:v>Low fidelity</c:v>
          </c:tx>
          <c:spPr>
            <a:solidFill>
              <a:schemeClr val="accent2"/>
            </a:solidFill>
          </c:spPr>
          <c:invertIfNegative val="0"/>
          <c:cat>
            <c:strRef>
              <c:f>Sheet3!$I$55:$K$55</c:f>
              <c:strCache>
                <c:ptCount val="3"/>
                <c:pt idx="0">
                  <c:v>Vocabulary</c:v>
                </c:pt>
                <c:pt idx="1">
                  <c:v>Summary/reflection</c:v>
                </c:pt>
                <c:pt idx="2">
                  <c:v>Extending/building</c:v>
                </c:pt>
              </c:strCache>
            </c:strRef>
          </c:cat>
          <c:val>
            <c:numRef>
              <c:f>Sheet3!$I$56:$K$56</c:f>
              <c:numCache>
                <c:formatCode>General</c:formatCode>
                <c:ptCount val="3"/>
                <c:pt idx="0">
                  <c:v>105.5818</c:v>
                </c:pt>
                <c:pt idx="1">
                  <c:v>106.35</c:v>
                </c:pt>
                <c:pt idx="2">
                  <c:v>104.8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B1-4DA6-9ECA-CC8D4E0F8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758160"/>
        <c:axId val="-2138756800"/>
      </c:barChart>
      <c:catAx>
        <c:axId val="-213875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8756800"/>
        <c:crosses val="autoZero"/>
        <c:auto val="1"/>
        <c:lblAlgn val="ctr"/>
        <c:lblOffset val="100"/>
        <c:noMultiLvlLbl val="0"/>
      </c:catAx>
      <c:valAx>
        <c:axId val="-2138756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WJ Applied Problems Standard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758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Process</a:t>
            </a:r>
            <a:r>
              <a:rPr lang="en-US" baseline="0" dirty="0" smtClean="0"/>
              <a:t> quality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  CLASS Emotional Support</c:v>
                </c:pt>
                <c:pt idx="2">
                  <c:v>  CLASS Classroom Organization</c:v>
                </c:pt>
                <c:pt idx="3">
                  <c:v>  CLASS Instructional Support</c:v>
                </c:pt>
                <c:pt idx="4">
                  <c:v>  BPS Global Rating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4.17</c:v>
                </c:pt>
                <c:pt idx="1">
                  <c:v>5.319999999999998</c:v>
                </c:pt>
                <c:pt idx="2">
                  <c:v>5.05</c:v>
                </c:pt>
                <c:pt idx="3">
                  <c:v>2.66</c:v>
                </c:pt>
                <c:pt idx="4">
                  <c:v>2.66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C-40BA-B8BE-670EBDF67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910416"/>
        <c:axId val="-2138976400"/>
      </c:barChart>
      <c:catAx>
        <c:axId val="-21389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976400"/>
        <c:crosses val="autoZero"/>
        <c:auto val="1"/>
        <c:lblAlgn val="ctr"/>
        <c:lblOffset val="100"/>
        <c:noMultiLvlLbl val="0"/>
      </c:catAx>
      <c:valAx>
        <c:axId val="-2138976400"/>
        <c:scaling>
          <c:orientation val="minMax"/>
          <c:max val="7.0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9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Language Interaction Snapshot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Complex Language Exchanges</c:v>
                </c:pt>
                <c:pt idx="1">
                  <c:v>Literacy Activities</c:v>
                </c:pt>
                <c:pt idx="2">
                  <c:v>     Phonics Activities</c:v>
                </c:pt>
                <c:pt idx="3">
                  <c:v>     Math Activities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0.04</c:v>
                </c:pt>
                <c:pt idx="1">
                  <c:v>0.23</c:v>
                </c:pt>
                <c:pt idx="2">
                  <c:v>0.05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C-40BA-B8BE-670EBDF67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320912"/>
        <c:axId val="-2138318592"/>
      </c:barChart>
      <c:catAx>
        <c:axId val="-213832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318592"/>
        <c:crosses val="autoZero"/>
        <c:auto val="1"/>
        <c:lblAlgn val="ctr"/>
        <c:lblOffset val="100"/>
        <c:noMultiLvlLbl val="0"/>
      </c:catAx>
      <c:valAx>
        <c:axId val="-2138318592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3209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Teacher Report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   Creative Curriculum</c:v>
                </c:pt>
                <c:pt idx="1">
                  <c:v>   Tools of Mind</c:v>
                </c:pt>
                <c:pt idx="2">
                  <c:v>   Opening Word of Learning</c:v>
                </c:pt>
                <c:pt idx="3">
                  <c:v>   High Scope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0.78</c:v>
                </c:pt>
                <c:pt idx="1">
                  <c:v>0.24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C-40BA-B8BE-670EBDF67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2913552"/>
        <c:axId val="-2132910800"/>
      </c:barChart>
      <c:catAx>
        <c:axId val="-213291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910800"/>
        <c:crosses val="autoZero"/>
        <c:auto val="1"/>
        <c:lblAlgn val="ctr"/>
        <c:lblOffset val="100"/>
        <c:noMultiLvlLbl val="0"/>
      </c:catAx>
      <c:valAx>
        <c:axId val="-2132910800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913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Standardized Child Outcomes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Language -EOW</c:v>
                </c:pt>
                <c:pt idx="1">
                  <c:v>Decoding - WJ3 LW</c:v>
                </c:pt>
                <c:pt idx="2">
                  <c:v>Numeracy-WJ AP</c:v>
                </c:pt>
                <c:pt idx="3">
                  <c:v>EF-Flankers</c:v>
                </c:pt>
                <c:pt idx="4">
                  <c:v>EF-DCC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99.09</c:v>
                </c:pt>
                <c:pt idx="1">
                  <c:v>91.49</c:v>
                </c:pt>
                <c:pt idx="2">
                  <c:v>94.79</c:v>
                </c:pt>
                <c:pt idx="3">
                  <c:v>100.8</c:v>
                </c:pt>
                <c:pt idx="4">
                  <c:v>100.6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A2-4484-9849-39D8EE561E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Language -EOW</c:v>
                </c:pt>
                <c:pt idx="1">
                  <c:v>Decoding - WJ3 LW</c:v>
                </c:pt>
                <c:pt idx="2">
                  <c:v>Numeracy-WJ AP</c:v>
                </c:pt>
                <c:pt idx="3">
                  <c:v>EF-Flankers</c:v>
                </c:pt>
                <c:pt idx="4">
                  <c:v>EF-DCC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100.5</c:v>
                </c:pt>
                <c:pt idx="1">
                  <c:v>95.67999999999998</c:v>
                </c:pt>
                <c:pt idx="2">
                  <c:v>98.45</c:v>
                </c:pt>
                <c:pt idx="3">
                  <c:v>102.3</c:v>
                </c:pt>
                <c:pt idx="4">
                  <c:v>99.85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A2-4484-9849-39D8EE561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2836080"/>
        <c:axId val="-2132833440"/>
      </c:barChart>
      <c:catAx>
        <c:axId val="-213283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833440"/>
        <c:crosses val="autoZero"/>
        <c:auto val="1"/>
        <c:lblAlgn val="ctr"/>
        <c:lblOffset val="100"/>
        <c:noMultiLvlLbl val="0"/>
      </c:catAx>
      <c:valAx>
        <c:axId val="-213283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83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216AD-E303-45EB-9C79-D0C59201860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AD40E59E-C62B-4610-8A5F-7457852C8D54}">
      <dgm:prSet phldrT="[Text]" custT="1"/>
      <dgm:spPr/>
      <dgm:t>
        <a:bodyPr/>
        <a:lstStyle/>
        <a:p>
          <a:pPr algn="ctr"/>
          <a:r>
            <a:rPr lang="en-US" sz="1400" b="1" dirty="0"/>
            <a:t>Research team conducts in-depth curriculum review and meets with BPS staff</a:t>
          </a:r>
        </a:p>
      </dgm:t>
    </dgm:pt>
    <dgm:pt modelId="{79574441-A50A-4CCD-B7F0-B777DE4517C8}" type="parTrans" cxnId="{95867CA7-B6B7-43E6-8B2F-0AC284CFD67C}">
      <dgm:prSet/>
      <dgm:spPr/>
      <dgm:t>
        <a:bodyPr/>
        <a:lstStyle/>
        <a:p>
          <a:pPr algn="ctr"/>
          <a:endParaRPr lang="en-US" sz="1200"/>
        </a:p>
      </dgm:t>
    </dgm:pt>
    <dgm:pt modelId="{9243D6F2-B605-4E93-BFE6-6234D9F87030}" type="sibTrans" cxnId="{95867CA7-B6B7-43E6-8B2F-0AC284CFD67C}">
      <dgm:prSet/>
      <dgm:spPr/>
      <dgm:t>
        <a:bodyPr/>
        <a:lstStyle/>
        <a:p>
          <a:pPr algn="ctr"/>
          <a:endParaRPr lang="en-US" sz="1200"/>
        </a:p>
      </dgm:t>
    </dgm:pt>
    <dgm:pt modelId="{D895AC19-55CE-4E25-A6B3-2CBD586A8580}">
      <dgm:prSet phldrT="[Text]" custT="1"/>
      <dgm:spPr/>
      <dgm:t>
        <a:bodyPr/>
        <a:lstStyle/>
        <a:p>
          <a:pPr algn="ctr"/>
          <a:r>
            <a:rPr lang="en-US" sz="1400" b="1" dirty="0"/>
            <a:t>Further edits and adaptation following field-based piloting with BPS staff</a:t>
          </a:r>
        </a:p>
      </dgm:t>
    </dgm:pt>
    <dgm:pt modelId="{2BA74D08-D93B-4091-9D19-EA1A899D7848}" type="parTrans" cxnId="{2D776B00-9590-4284-A534-8F640B84624C}">
      <dgm:prSet/>
      <dgm:spPr/>
      <dgm:t>
        <a:bodyPr/>
        <a:lstStyle/>
        <a:p>
          <a:pPr algn="ctr"/>
          <a:endParaRPr lang="en-US" sz="1200"/>
        </a:p>
      </dgm:t>
    </dgm:pt>
    <dgm:pt modelId="{7A2C1A13-0D89-46BD-A04F-C1FA787D070E}" type="sibTrans" cxnId="{2D776B00-9590-4284-A534-8F640B84624C}">
      <dgm:prSet/>
      <dgm:spPr/>
      <dgm:t>
        <a:bodyPr/>
        <a:lstStyle/>
        <a:p>
          <a:pPr algn="ctr"/>
          <a:endParaRPr lang="en-US" sz="1200"/>
        </a:p>
      </dgm:t>
    </dgm:pt>
    <dgm:pt modelId="{119BFECD-A439-4DA8-B4E9-1B5B1639176C}">
      <dgm:prSet phldrT="[Text]" custT="1"/>
      <dgm:spPr/>
      <dgm:t>
        <a:bodyPr/>
        <a:lstStyle/>
        <a:p>
          <a:pPr algn="ctr"/>
          <a:r>
            <a:rPr lang="en-US" sz="1400" b="1" dirty="0"/>
            <a:t>Training and reliability procedures take into account BPS staff feedback</a:t>
          </a:r>
        </a:p>
      </dgm:t>
    </dgm:pt>
    <dgm:pt modelId="{4FA578E2-CF9B-4469-8D46-61B35B812878}" type="parTrans" cxnId="{5E5DD673-1464-40A5-97C7-B19EE0DCBB0E}">
      <dgm:prSet/>
      <dgm:spPr/>
      <dgm:t>
        <a:bodyPr/>
        <a:lstStyle/>
        <a:p>
          <a:pPr algn="ctr"/>
          <a:endParaRPr lang="en-US" sz="1200"/>
        </a:p>
      </dgm:t>
    </dgm:pt>
    <dgm:pt modelId="{F3A538F8-C6D6-405C-8E85-73A744091A2C}" type="sibTrans" cxnId="{5E5DD673-1464-40A5-97C7-B19EE0DCBB0E}">
      <dgm:prSet/>
      <dgm:spPr/>
      <dgm:t>
        <a:bodyPr/>
        <a:lstStyle/>
        <a:p>
          <a:pPr algn="ctr"/>
          <a:endParaRPr lang="en-US" sz="1200"/>
        </a:p>
      </dgm:t>
    </dgm:pt>
    <dgm:pt modelId="{DF871975-D9B4-4F71-930A-194604C9606D}">
      <dgm:prSet phldrT="[Text]" custT="1"/>
      <dgm:spPr/>
      <dgm:t>
        <a:bodyPr/>
        <a:lstStyle/>
        <a:p>
          <a:pPr algn="ctr"/>
          <a:r>
            <a:rPr lang="en-US" sz="1400" b="1" dirty="0"/>
            <a:t>Research team develops fidelity tool and iteratively edits it following meetings with BPS staff</a:t>
          </a:r>
        </a:p>
      </dgm:t>
    </dgm:pt>
    <dgm:pt modelId="{4FBE458C-CF07-4944-A11D-FD198E34676A}" type="parTrans" cxnId="{63677D96-80F5-46D7-BE1A-4E2AEB78A04E}">
      <dgm:prSet/>
      <dgm:spPr/>
      <dgm:t>
        <a:bodyPr/>
        <a:lstStyle/>
        <a:p>
          <a:pPr algn="ctr"/>
          <a:endParaRPr lang="en-US" sz="1200"/>
        </a:p>
      </dgm:t>
    </dgm:pt>
    <dgm:pt modelId="{9F53D66D-AED1-4E25-B897-F62BC92ED4DC}" type="sibTrans" cxnId="{63677D96-80F5-46D7-BE1A-4E2AEB78A04E}">
      <dgm:prSet/>
      <dgm:spPr/>
      <dgm:t>
        <a:bodyPr/>
        <a:lstStyle/>
        <a:p>
          <a:pPr algn="ctr"/>
          <a:endParaRPr lang="en-US" sz="1200"/>
        </a:p>
      </dgm:t>
    </dgm:pt>
    <dgm:pt modelId="{C27F91FE-FEDD-4A1B-BD9E-6F82B27E2C29}">
      <dgm:prSet phldrT="[Text]" custT="1"/>
      <dgm:spPr/>
      <dgm:t>
        <a:bodyPr/>
        <a:lstStyle/>
        <a:p>
          <a:pPr algn="ctr"/>
          <a:r>
            <a:rPr lang="en-US" sz="1400" b="1" dirty="0"/>
            <a:t>BPS instructional coaches collect data in classrooms </a:t>
          </a:r>
        </a:p>
      </dgm:t>
    </dgm:pt>
    <dgm:pt modelId="{D76336AF-B562-4398-AB08-475098DDB942}" type="sibTrans" cxnId="{9C51F424-EF84-4944-BD9E-1AAB99E97BC1}">
      <dgm:prSet/>
      <dgm:spPr/>
      <dgm:t>
        <a:bodyPr/>
        <a:lstStyle/>
        <a:p>
          <a:pPr algn="ctr"/>
          <a:endParaRPr lang="en-US" sz="1200"/>
        </a:p>
      </dgm:t>
    </dgm:pt>
    <dgm:pt modelId="{52474C89-DDB2-4372-A2BE-37B10BB87C33}" type="parTrans" cxnId="{9C51F424-EF84-4944-BD9E-1AAB99E97BC1}">
      <dgm:prSet/>
      <dgm:spPr/>
      <dgm:t>
        <a:bodyPr/>
        <a:lstStyle/>
        <a:p>
          <a:pPr algn="ctr"/>
          <a:endParaRPr lang="en-US" sz="1200"/>
        </a:p>
      </dgm:t>
    </dgm:pt>
    <dgm:pt modelId="{5FE9EDDA-9E33-4E1E-A2BA-EF0361B71FF6}" type="pres">
      <dgm:prSet presAssocID="{3E7216AD-E303-45EB-9C79-D0C59201860D}" presName="CompostProcess" presStyleCnt="0">
        <dgm:presLayoutVars>
          <dgm:dir/>
          <dgm:resizeHandles val="exact"/>
        </dgm:presLayoutVars>
      </dgm:prSet>
      <dgm:spPr/>
    </dgm:pt>
    <dgm:pt modelId="{BBAFE73D-C927-43CA-B9D5-AA0E21BEB534}" type="pres">
      <dgm:prSet presAssocID="{3E7216AD-E303-45EB-9C79-D0C59201860D}" presName="arrow" presStyleLbl="bgShp" presStyleIdx="0" presStyleCnt="1"/>
      <dgm:spPr/>
    </dgm:pt>
    <dgm:pt modelId="{EFECE97B-AD80-46DC-9C66-DD3772B4C769}" type="pres">
      <dgm:prSet presAssocID="{3E7216AD-E303-45EB-9C79-D0C59201860D}" presName="linearProcess" presStyleCnt="0"/>
      <dgm:spPr/>
    </dgm:pt>
    <dgm:pt modelId="{AD6801B9-A02D-4A44-929A-94F4B1F4301C}" type="pres">
      <dgm:prSet presAssocID="{AD40E59E-C62B-4610-8A5F-7457852C8D5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303AF-EDB0-4340-9AD2-45F7FA60921A}" type="pres">
      <dgm:prSet presAssocID="{9243D6F2-B605-4E93-BFE6-6234D9F87030}" presName="sibTrans" presStyleCnt="0"/>
      <dgm:spPr/>
    </dgm:pt>
    <dgm:pt modelId="{CACB99E5-194F-4C09-9C38-E5B3B55F3BD6}" type="pres">
      <dgm:prSet presAssocID="{DF871975-D9B4-4F71-930A-194604C9606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8AB6B-5D0A-431C-84BB-CFD8B02F887A}" type="pres">
      <dgm:prSet presAssocID="{9F53D66D-AED1-4E25-B897-F62BC92ED4DC}" presName="sibTrans" presStyleCnt="0"/>
      <dgm:spPr/>
    </dgm:pt>
    <dgm:pt modelId="{ECA5D6A5-A779-417A-9F24-B0C42BDA7ADE}" type="pres">
      <dgm:prSet presAssocID="{D895AC19-55CE-4E25-A6B3-2CBD586A858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647F4-3EEE-48D1-85FB-B8038D6F94FE}" type="pres">
      <dgm:prSet presAssocID="{7A2C1A13-0D89-46BD-A04F-C1FA787D070E}" presName="sibTrans" presStyleCnt="0"/>
      <dgm:spPr/>
    </dgm:pt>
    <dgm:pt modelId="{445A63A7-0156-41BE-A15F-9634B298BEE9}" type="pres">
      <dgm:prSet presAssocID="{119BFECD-A439-4DA8-B4E9-1B5B1639176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E0094-35A0-42A8-9448-130399E9211F}" type="pres">
      <dgm:prSet presAssocID="{F3A538F8-C6D6-405C-8E85-73A744091A2C}" presName="sibTrans" presStyleCnt="0"/>
      <dgm:spPr/>
    </dgm:pt>
    <dgm:pt modelId="{D1D2498F-E737-471C-AB88-09EA90DA2689}" type="pres">
      <dgm:prSet presAssocID="{C27F91FE-FEDD-4A1B-BD9E-6F82B27E2C2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1F424-EF84-4944-BD9E-1AAB99E97BC1}" srcId="{3E7216AD-E303-45EB-9C79-D0C59201860D}" destId="{C27F91FE-FEDD-4A1B-BD9E-6F82B27E2C29}" srcOrd="4" destOrd="0" parTransId="{52474C89-DDB2-4372-A2BE-37B10BB87C33}" sibTransId="{D76336AF-B562-4398-AB08-475098DDB942}"/>
    <dgm:cxn modelId="{0B9FD4E0-F69C-4849-AEA7-31F8145E1B62}" type="presOf" srcId="{AD40E59E-C62B-4610-8A5F-7457852C8D54}" destId="{AD6801B9-A02D-4A44-929A-94F4B1F4301C}" srcOrd="0" destOrd="0" presId="urn:microsoft.com/office/officeart/2005/8/layout/hProcess9"/>
    <dgm:cxn modelId="{953E6BAE-C6D0-493B-9624-D0578E46F5C2}" type="presOf" srcId="{3E7216AD-E303-45EB-9C79-D0C59201860D}" destId="{5FE9EDDA-9E33-4E1E-A2BA-EF0361B71FF6}" srcOrd="0" destOrd="0" presId="urn:microsoft.com/office/officeart/2005/8/layout/hProcess9"/>
    <dgm:cxn modelId="{1F8A6D63-AD1B-4DDB-BC36-5DB72123937D}" type="presOf" srcId="{119BFECD-A439-4DA8-B4E9-1B5B1639176C}" destId="{445A63A7-0156-41BE-A15F-9634B298BEE9}" srcOrd="0" destOrd="0" presId="urn:microsoft.com/office/officeart/2005/8/layout/hProcess9"/>
    <dgm:cxn modelId="{2706D5E4-1B78-4DD3-94F9-2FE811C84D3B}" type="presOf" srcId="{DF871975-D9B4-4F71-930A-194604C9606D}" destId="{CACB99E5-194F-4C09-9C38-E5B3B55F3BD6}" srcOrd="0" destOrd="0" presId="urn:microsoft.com/office/officeart/2005/8/layout/hProcess9"/>
    <dgm:cxn modelId="{2D776B00-9590-4284-A534-8F640B84624C}" srcId="{3E7216AD-E303-45EB-9C79-D0C59201860D}" destId="{D895AC19-55CE-4E25-A6B3-2CBD586A8580}" srcOrd="2" destOrd="0" parTransId="{2BA74D08-D93B-4091-9D19-EA1A899D7848}" sibTransId="{7A2C1A13-0D89-46BD-A04F-C1FA787D070E}"/>
    <dgm:cxn modelId="{9F8564F1-DFE5-425E-A738-443A9607E247}" type="presOf" srcId="{C27F91FE-FEDD-4A1B-BD9E-6F82B27E2C29}" destId="{D1D2498F-E737-471C-AB88-09EA90DA2689}" srcOrd="0" destOrd="0" presId="urn:microsoft.com/office/officeart/2005/8/layout/hProcess9"/>
    <dgm:cxn modelId="{99E297B9-EEFD-408C-B5A8-CA8CB910251E}" type="presOf" srcId="{D895AC19-55CE-4E25-A6B3-2CBD586A8580}" destId="{ECA5D6A5-A779-417A-9F24-B0C42BDA7ADE}" srcOrd="0" destOrd="0" presId="urn:microsoft.com/office/officeart/2005/8/layout/hProcess9"/>
    <dgm:cxn modelId="{63677D96-80F5-46D7-BE1A-4E2AEB78A04E}" srcId="{3E7216AD-E303-45EB-9C79-D0C59201860D}" destId="{DF871975-D9B4-4F71-930A-194604C9606D}" srcOrd="1" destOrd="0" parTransId="{4FBE458C-CF07-4944-A11D-FD198E34676A}" sibTransId="{9F53D66D-AED1-4E25-B897-F62BC92ED4DC}"/>
    <dgm:cxn modelId="{95867CA7-B6B7-43E6-8B2F-0AC284CFD67C}" srcId="{3E7216AD-E303-45EB-9C79-D0C59201860D}" destId="{AD40E59E-C62B-4610-8A5F-7457852C8D54}" srcOrd="0" destOrd="0" parTransId="{79574441-A50A-4CCD-B7F0-B777DE4517C8}" sibTransId="{9243D6F2-B605-4E93-BFE6-6234D9F87030}"/>
    <dgm:cxn modelId="{5E5DD673-1464-40A5-97C7-B19EE0DCBB0E}" srcId="{3E7216AD-E303-45EB-9C79-D0C59201860D}" destId="{119BFECD-A439-4DA8-B4E9-1B5B1639176C}" srcOrd="3" destOrd="0" parTransId="{4FA578E2-CF9B-4469-8D46-61B35B812878}" sibTransId="{F3A538F8-C6D6-405C-8E85-73A744091A2C}"/>
    <dgm:cxn modelId="{ABEF36FC-F5BB-4A09-B0FE-A04CDAA86B4F}" type="presParOf" srcId="{5FE9EDDA-9E33-4E1E-A2BA-EF0361B71FF6}" destId="{BBAFE73D-C927-43CA-B9D5-AA0E21BEB534}" srcOrd="0" destOrd="0" presId="urn:microsoft.com/office/officeart/2005/8/layout/hProcess9"/>
    <dgm:cxn modelId="{4D9B8A73-A238-4960-BB13-DED193084AFF}" type="presParOf" srcId="{5FE9EDDA-9E33-4E1E-A2BA-EF0361B71FF6}" destId="{EFECE97B-AD80-46DC-9C66-DD3772B4C769}" srcOrd="1" destOrd="0" presId="urn:microsoft.com/office/officeart/2005/8/layout/hProcess9"/>
    <dgm:cxn modelId="{86E7C082-0812-4961-B4BC-6E191D1418A1}" type="presParOf" srcId="{EFECE97B-AD80-46DC-9C66-DD3772B4C769}" destId="{AD6801B9-A02D-4A44-929A-94F4B1F4301C}" srcOrd="0" destOrd="0" presId="urn:microsoft.com/office/officeart/2005/8/layout/hProcess9"/>
    <dgm:cxn modelId="{19656834-3E34-4F77-903A-FD8BEF749BF6}" type="presParOf" srcId="{EFECE97B-AD80-46DC-9C66-DD3772B4C769}" destId="{608303AF-EDB0-4340-9AD2-45F7FA60921A}" srcOrd="1" destOrd="0" presId="urn:microsoft.com/office/officeart/2005/8/layout/hProcess9"/>
    <dgm:cxn modelId="{DF16DA81-827D-41C7-BE73-2CAC19CE1D50}" type="presParOf" srcId="{EFECE97B-AD80-46DC-9C66-DD3772B4C769}" destId="{CACB99E5-194F-4C09-9C38-E5B3B55F3BD6}" srcOrd="2" destOrd="0" presId="urn:microsoft.com/office/officeart/2005/8/layout/hProcess9"/>
    <dgm:cxn modelId="{4470124D-886B-4DB0-BBA4-F680341A336C}" type="presParOf" srcId="{EFECE97B-AD80-46DC-9C66-DD3772B4C769}" destId="{CA18AB6B-5D0A-431C-84BB-CFD8B02F887A}" srcOrd="3" destOrd="0" presId="urn:microsoft.com/office/officeart/2005/8/layout/hProcess9"/>
    <dgm:cxn modelId="{3CEE4107-EDD8-445D-8AB7-41DA77CF48BF}" type="presParOf" srcId="{EFECE97B-AD80-46DC-9C66-DD3772B4C769}" destId="{ECA5D6A5-A779-417A-9F24-B0C42BDA7ADE}" srcOrd="4" destOrd="0" presId="urn:microsoft.com/office/officeart/2005/8/layout/hProcess9"/>
    <dgm:cxn modelId="{B5C2524A-45FF-438D-82E2-C7303EA69E1E}" type="presParOf" srcId="{EFECE97B-AD80-46DC-9C66-DD3772B4C769}" destId="{401647F4-3EEE-48D1-85FB-B8038D6F94FE}" srcOrd="5" destOrd="0" presId="urn:microsoft.com/office/officeart/2005/8/layout/hProcess9"/>
    <dgm:cxn modelId="{DEEBE8D0-0F96-463E-9885-D5A8DF1B1EE0}" type="presParOf" srcId="{EFECE97B-AD80-46DC-9C66-DD3772B4C769}" destId="{445A63A7-0156-41BE-A15F-9634B298BEE9}" srcOrd="6" destOrd="0" presId="urn:microsoft.com/office/officeart/2005/8/layout/hProcess9"/>
    <dgm:cxn modelId="{92E253F2-ACDC-421D-A938-F9FEFECCC2C5}" type="presParOf" srcId="{EFECE97B-AD80-46DC-9C66-DD3772B4C769}" destId="{CA9E0094-35A0-42A8-9448-130399E9211F}" srcOrd="7" destOrd="0" presId="urn:microsoft.com/office/officeart/2005/8/layout/hProcess9"/>
    <dgm:cxn modelId="{535C7BE0-7648-4D6B-A1D5-D873518C1E4C}" type="presParOf" srcId="{EFECE97B-AD80-46DC-9C66-DD3772B4C769}" destId="{D1D2498F-E737-471C-AB88-09EA90DA268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E41B6-1392-4E4F-B917-131C06D0E1F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3B375B-F3DF-4654-A014-B07C804C60C6}">
      <dgm:prSet phldrT="[Text]"/>
      <dgm:spPr/>
      <dgm:t>
        <a:bodyPr/>
        <a:lstStyle/>
        <a:p>
          <a:r>
            <a:rPr lang="en-US" dirty="0"/>
            <a:t>N = 41 classrooms in 20 schools </a:t>
          </a:r>
        </a:p>
      </dgm:t>
    </dgm:pt>
    <dgm:pt modelId="{5FC8366F-C9D6-4B8E-96FF-E8FBA5167A24}" type="parTrans" cxnId="{BE757796-326A-42BE-812C-538A40D576A1}">
      <dgm:prSet/>
      <dgm:spPr/>
      <dgm:t>
        <a:bodyPr/>
        <a:lstStyle/>
        <a:p>
          <a:endParaRPr lang="en-US"/>
        </a:p>
      </dgm:t>
    </dgm:pt>
    <dgm:pt modelId="{7DDDA1E3-3148-4A21-9E95-5D9A76F73116}" type="sibTrans" cxnId="{BE757796-326A-42BE-812C-538A40D576A1}">
      <dgm:prSet/>
      <dgm:spPr/>
      <dgm:t>
        <a:bodyPr/>
        <a:lstStyle/>
        <a:p>
          <a:endParaRPr lang="en-US"/>
        </a:p>
      </dgm:t>
    </dgm:pt>
    <dgm:pt modelId="{FC96F83B-760C-4822-B099-3CD01AB046BE}">
      <dgm:prSet phldrT="[Text]" custT="1"/>
      <dgm:spPr/>
      <dgm:t>
        <a:bodyPr/>
        <a:lstStyle/>
        <a:p>
          <a:r>
            <a:rPr lang="en-US" sz="1600" dirty="0"/>
            <a:t>41 total public prekindergarten classrooms participated (97% of teachers in participating schools)</a:t>
          </a:r>
        </a:p>
      </dgm:t>
    </dgm:pt>
    <dgm:pt modelId="{0411B055-2B50-490B-90C7-B2336C948CD9}" type="parTrans" cxnId="{492F4974-0AAE-4B2E-BA17-FDB81A1D291D}">
      <dgm:prSet/>
      <dgm:spPr/>
      <dgm:t>
        <a:bodyPr/>
        <a:lstStyle/>
        <a:p>
          <a:endParaRPr lang="en-US"/>
        </a:p>
      </dgm:t>
    </dgm:pt>
    <dgm:pt modelId="{05FB790B-90A6-4989-854F-165A81A2C49E}" type="sibTrans" cxnId="{492F4974-0AAE-4B2E-BA17-FDB81A1D291D}">
      <dgm:prSet/>
      <dgm:spPr/>
      <dgm:t>
        <a:bodyPr/>
        <a:lstStyle/>
        <a:p>
          <a:endParaRPr lang="en-US"/>
        </a:p>
      </dgm:t>
    </dgm:pt>
    <dgm:pt modelId="{1A4622F0-B5E3-437D-AD83-A38DBA655E51}">
      <dgm:prSet phldrT="[Text]"/>
      <dgm:spPr/>
      <dgm:t>
        <a:bodyPr/>
        <a:lstStyle/>
        <a:p>
          <a:r>
            <a:rPr lang="en-US" dirty="0"/>
            <a:t>Classrooms observed 2x</a:t>
          </a:r>
        </a:p>
      </dgm:t>
    </dgm:pt>
    <dgm:pt modelId="{B45E1DAD-E4B0-4B2C-8D59-2F8C63CFCA96}" type="parTrans" cxnId="{D2E5F795-1D7F-4CE0-9004-600AEDE004C0}">
      <dgm:prSet/>
      <dgm:spPr/>
      <dgm:t>
        <a:bodyPr/>
        <a:lstStyle/>
        <a:p>
          <a:endParaRPr lang="en-US"/>
        </a:p>
      </dgm:t>
    </dgm:pt>
    <dgm:pt modelId="{D8774E85-1A1A-42BC-8981-D307BD970922}" type="sibTrans" cxnId="{D2E5F795-1D7F-4CE0-9004-600AEDE004C0}">
      <dgm:prSet/>
      <dgm:spPr/>
      <dgm:t>
        <a:bodyPr/>
        <a:lstStyle/>
        <a:p>
          <a:endParaRPr lang="en-US"/>
        </a:p>
      </dgm:t>
    </dgm:pt>
    <dgm:pt modelId="{133B118E-6297-4556-AE40-D6EC6C3FFE7E}">
      <dgm:prSet phldrT="[Text]" custT="1"/>
      <dgm:spPr/>
      <dgm:t>
        <a:bodyPr/>
        <a:lstStyle/>
        <a:p>
          <a:r>
            <a:rPr lang="en-US" sz="1600" dirty="0"/>
            <a:t>Each classroom observed on two separate days for 2 – 3 hours/obs. Observation data averaged across days.</a:t>
          </a:r>
        </a:p>
      </dgm:t>
    </dgm:pt>
    <dgm:pt modelId="{C676DB6E-80FA-48B7-B60E-1BD48BC0239C}" type="parTrans" cxnId="{D9E127FA-2A36-4A96-A056-E28FEAA1EB42}">
      <dgm:prSet/>
      <dgm:spPr/>
      <dgm:t>
        <a:bodyPr/>
        <a:lstStyle/>
        <a:p>
          <a:endParaRPr lang="en-US"/>
        </a:p>
      </dgm:t>
    </dgm:pt>
    <dgm:pt modelId="{B87B145A-E9B6-4F11-879A-595B762A9DD1}" type="sibTrans" cxnId="{D9E127FA-2A36-4A96-A056-E28FEAA1EB42}">
      <dgm:prSet/>
      <dgm:spPr/>
      <dgm:t>
        <a:bodyPr/>
        <a:lstStyle/>
        <a:p>
          <a:endParaRPr lang="en-US"/>
        </a:p>
      </dgm:t>
    </dgm:pt>
    <dgm:pt modelId="{C8F90DE6-0285-424E-BBD3-2889F334C861}">
      <dgm:prSet phldrT="[Text]"/>
      <dgm:spPr/>
      <dgm:t>
        <a:bodyPr/>
        <a:lstStyle/>
        <a:p>
          <a:r>
            <a:rPr lang="en-US" dirty="0"/>
            <a:t>Reliability </a:t>
          </a:r>
        </a:p>
      </dgm:t>
    </dgm:pt>
    <dgm:pt modelId="{1B06562C-074C-4D36-BAEB-E6CCBBD8A8A5}" type="parTrans" cxnId="{3B51EFE6-78B0-4686-8936-5E9CA3451063}">
      <dgm:prSet/>
      <dgm:spPr/>
      <dgm:t>
        <a:bodyPr/>
        <a:lstStyle/>
        <a:p>
          <a:endParaRPr lang="en-US"/>
        </a:p>
      </dgm:t>
    </dgm:pt>
    <dgm:pt modelId="{BAFD2EA7-E1F2-4A48-993E-77954FDD5C92}" type="sibTrans" cxnId="{3B51EFE6-78B0-4686-8936-5E9CA3451063}">
      <dgm:prSet/>
      <dgm:spPr/>
      <dgm:t>
        <a:bodyPr/>
        <a:lstStyle/>
        <a:p>
          <a:endParaRPr lang="en-US"/>
        </a:p>
      </dgm:t>
    </dgm:pt>
    <dgm:pt modelId="{E8B08289-555C-4CC4-8088-0FD01282C15F}">
      <dgm:prSet phldrT="[Text]" custT="1"/>
      <dgm:spPr/>
      <dgm:t>
        <a:bodyPr/>
        <a:lstStyle/>
        <a:p>
          <a:r>
            <a:rPr lang="en-US" sz="1600" dirty="0"/>
            <a:t>20% of observational visits were coded by two BPS coaches; Reliability analysis suggests high agreement.</a:t>
          </a:r>
        </a:p>
      </dgm:t>
    </dgm:pt>
    <dgm:pt modelId="{CD8BE1DD-DC1A-4B1B-9D45-510BEAA24593}" type="parTrans" cxnId="{15986EA5-130C-4CDB-959D-F51A0936EBC0}">
      <dgm:prSet/>
      <dgm:spPr/>
      <dgm:t>
        <a:bodyPr/>
        <a:lstStyle/>
        <a:p>
          <a:endParaRPr lang="en-US"/>
        </a:p>
      </dgm:t>
    </dgm:pt>
    <dgm:pt modelId="{646FF210-DFE8-464C-8F3A-BA586D287C57}" type="sibTrans" cxnId="{15986EA5-130C-4CDB-959D-F51A0936EBC0}">
      <dgm:prSet/>
      <dgm:spPr/>
      <dgm:t>
        <a:bodyPr/>
        <a:lstStyle/>
        <a:p>
          <a:endParaRPr lang="en-US"/>
        </a:p>
      </dgm:t>
    </dgm:pt>
    <dgm:pt modelId="{8B03B808-31CF-4BFF-926D-7EF04C3E02FA}" type="pres">
      <dgm:prSet presAssocID="{A89E41B6-1392-4E4F-B917-131C06D0E1F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92EBBD-AE25-4916-BE40-ACAAD397A13E}" type="pres">
      <dgm:prSet presAssocID="{C73B375B-F3DF-4654-A014-B07C804C60C6}" presName="composite" presStyleCnt="0"/>
      <dgm:spPr/>
    </dgm:pt>
    <dgm:pt modelId="{99435BC1-3A8A-4DB1-8D96-80C09AB6A778}" type="pres">
      <dgm:prSet presAssocID="{C73B375B-F3DF-4654-A014-B07C804C60C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0962A-324F-4161-B464-E207B40E7B5D}" type="pres">
      <dgm:prSet presAssocID="{C73B375B-F3DF-4654-A014-B07C804C60C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3A280-771E-46FC-AA4F-5A031D838C76}" type="pres">
      <dgm:prSet presAssocID="{C73B375B-F3DF-4654-A014-B07C804C60C6}" presName="BalanceSpacing" presStyleCnt="0"/>
      <dgm:spPr/>
    </dgm:pt>
    <dgm:pt modelId="{BE7CF93F-5076-447B-9B65-3F99EE85AA93}" type="pres">
      <dgm:prSet presAssocID="{C73B375B-F3DF-4654-A014-B07C804C60C6}" presName="BalanceSpacing1" presStyleCnt="0"/>
      <dgm:spPr/>
    </dgm:pt>
    <dgm:pt modelId="{8C8E7627-B2C5-4FFB-95E0-1CFB7329A95A}" type="pres">
      <dgm:prSet presAssocID="{7DDDA1E3-3148-4A21-9E95-5D9A76F73116}" presName="Accent1Text" presStyleLbl="node1" presStyleIdx="1" presStyleCnt="6"/>
      <dgm:spPr/>
      <dgm:t>
        <a:bodyPr/>
        <a:lstStyle/>
        <a:p>
          <a:endParaRPr lang="en-US"/>
        </a:p>
      </dgm:t>
    </dgm:pt>
    <dgm:pt modelId="{F592E7E9-3596-47EB-87AF-A54F4AE324E8}" type="pres">
      <dgm:prSet presAssocID="{7DDDA1E3-3148-4A21-9E95-5D9A76F73116}" presName="spaceBetweenRectangles" presStyleCnt="0"/>
      <dgm:spPr/>
    </dgm:pt>
    <dgm:pt modelId="{6B338024-2709-4A35-9A16-337EC180E33C}" type="pres">
      <dgm:prSet presAssocID="{1A4622F0-B5E3-437D-AD83-A38DBA655E51}" presName="composite" presStyleCnt="0"/>
      <dgm:spPr/>
    </dgm:pt>
    <dgm:pt modelId="{1E4BD919-E7FB-426F-8566-32131A015EFA}" type="pres">
      <dgm:prSet presAssocID="{1A4622F0-B5E3-437D-AD83-A38DBA655E5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1BCA9-30E5-48F5-904E-E74E0C46C460}" type="pres">
      <dgm:prSet presAssocID="{1A4622F0-B5E3-437D-AD83-A38DBA655E5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4C770-D3A4-405B-9882-40FD6406F681}" type="pres">
      <dgm:prSet presAssocID="{1A4622F0-B5E3-437D-AD83-A38DBA655E51}" presName="BalanceSpacing" presStyleCnt="0"/>
      <dgm:spPr/>
    </dgm:pt>
    <dgm:pt modelId="{2A526D2B-1B1E-421F-9616-3121B4C43048}" type="pres">
      <dgm:prSet presAssocID="{1A4622F0-B5E3-437D-AD83-A38DBA655E51}" presName="BalanceSpacing1" presStyleCnt="0"/>
      <dgm:spPr/>
    </dgm:pt>
    <dgm:pt modelId="{C9870550-D50E-4DC8-9078-985177B5CC28}" type="pres">
      <dgm:prSet presAssocID="{D8774E85-1A1A-42BC-8981-D307BD970922}" presName="Accent1Text" presStyleLbl="node1" presStyleIdx="3" presStyleCnt="6"/>
      <dgm:spPr/>
      <dgm:t>
        <a:bodyPr/>
        <a:lstStyle/>
        <a:p>
          <a:endParaRPr lang="en-US"/>
        </a:p>
      </dgm:t>
    </dgm:pt>
    <dgm:pt modelId="{88620E8A-BE6C-4EF2-A353-E8B8E04C44C5}" type="pres">
      <dgm:prSet presAssocID="{D8774E85-1A1A-42BC-8981-D307BD970922}" presName="spaceBetweenRectangles" presStyleCnt="0"/>
      <dgm:spPr/>
    </dgm:pt>
    <dgm:pt modelId="{C868C5F3-349E-4780-A770-F4EEB57607CC}" type="pres">
      <dgm:prSet presAssocID="{C8F90DE6-0285-424E-BBD3-2889F334C861}" presName="composite" presStyleCnt="0"/>
      <dgm:spPr/>
    </dgm:pt>
    <dgm:pt modelId="{6AD7F827-D1C2-4F2C-9C37-5A1F62E5D8AA}" type="pres">
      <dgm:prSet presAssocID="{C8F90DE6-0285-424E-BBD3-2889F334C8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3D7BE-08F6-4463-9957-676FBD10AD77}" type="pres">
      <dgm:prSet presAssocID="{C8F90DE6-0285-424E-BBD3-2889F334C8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455EA-6997-460B-AF1E-D9F6FA42C6F6}" type="pres">
      <dgm:prSet presAssocID="{C8F90DE6-0285-424E-BBD3-2889F334C861}" presName="BalanceSpacing" presStyleCnt="0"/>
      <dgm:spPr/>
    </dgm:pt>
    <dgm:pt modelId="{D353EAEA-A5F0-464C-8A8C-9C6B0FB506E1}" type="pres">
      <dgm:prSet presAssocID="{C8F90DE6-0285-424E-BBD3-2889F334C861}" presName="BalanceSpacing1" presStyleCnt="0"/>
      <dgm:spPr/>
    </dgm:pt>
    <dgm:pt modelId="{A1593610-96D7-426B-B106-C0CAEDAB9F01}" type="pres">
      <dgm:prSet presAssocID="{BAFD2EA7-E1F2-4A48-993E-77954FDD5C9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92F4974-0AAE-4B2E-BA17-FDB81A1D291D}" srcId="{C73B375B-F3DF-4654-A014-B07C804C60C6}" destId="{FC96F83B-760C-4822-B099-3CD01AB046BE}" srcOrd="0" destOrd="0" parTransId="{0411B055-2B50-490B-90C7-B2336C948CD9}" sibTransId="{05FB790B-90A6-4989-854F-165A81A2C49E}"/>
    <dgm:cxn modelId="{EF8B2F25-16F0-41DD-8F4D-0ADABD628710}" type="presOf" srcId="{D8774E85-1A1A-42BC-8981-D307BD970922}" destId="{C9870550-D50E-4DC8-9078-985177B5CC28}" srcOrd="0" destOrd="0" presId="urn:microsoft.com/office/officeart/2008/layout/AlternatingHexagons"/>
    <dgm:cxn modelId="{54C34E0D-E25F-43D1-BCAE-3A6617C69D74}" type="presOf" srcId="{7DDDA1E3-3148-4A21-9E95-5D9A76F73116}" destId="{8C8E7627-B2C5-4FFB-95E0-1CFB7329A95A}" srcOrd="0" destOrd="0" presId="urn:microsoft.com/office/officeart/2008/layout/AlternatingHexagons"/>
    <dgm:cxn modelId="{F2EFB2E3-27C3-44E1-A51E-5534311679F4}" type="presOf" srcId="{C8F90DE6-0285-424E-BBD3-2889F334C861}" destId="{6AD7F827-D1C2-4F2C-9C37-5A1F62E5D8AA}" srcOrd="0" destOrd="0" presId="urn:microsoft.com/office/officeart/2008/layout/AlternatingHexagons"/>
    <dgm:cxn modelId="{D2E5F795-1D7F-4CE0-9004-600AEDE004C0}" srcId="{A89E41B6-1392-4E4F-B917-131C06D0E1F5}" destId="{1A4622F0-B5E3-437D-AD83-A38DBA655E51}" srcOrd="1" destOrd="0" parTransId="{B45E1DAD-E4B0-4B2C-8D59-2F8C63CFCA96}" sibTransId="{D8774E85-1A1A-42BC-8981-D307BD970922}"/>
    <dgm:cxn modelId="{4BB8F496-BBE9-4144-934F-34E967A2704A}" type="presOf" srcId="{E8B08289-555C-4CC4-8088-0FD01282C15F}" destId="{7CB3D7BE-08F6-4463-9957-676FBD10AD77}" srcOrd="0" destOrd="0" presId="urn:microsoft.com/office/officeart/2008/layout/AlternatingHexagons"/>
    <dgm:cxn modelId="{6F7B670E-73CA-49B7-A632-C85CEBCC27C5}" type="presOf" srcId="{1A4622F0-B5E3-437D-AD83-A38DBA655E51}" destId="{1E4BD919-E7FB-426F-8566-32131A015EFA}" srcOrd="0" destOrd="0" presId="urn:microsoft.com/office/officeart/2008/layout/AlternatingHexagons"/>
    <dgm:cxn modelId="{BE757796-326A-42BE-812C-538A40D576A1}" srcId="{A89E41B6-1392-4E4F-B917-131C06D0E1F5}" destId="{C73B375B-F3DF-4654-A014-B07C804C60C6}" srcOrd="0" destOrd="0" parTransId="{5FC8366F-C9D6-4B8E-96FF-E8FBA5167A24}" sibTransId="{7DDDA1E3-3148-4A21-9E95-5D9A76F73116}"/>
    <dgm:cxn modelId="{D9E127FA-2A36-4A96-A056-E28FEAA1EB42}" srcId="{1A4622F0-B5E3-437D-AD83-A38DBA655E51}" destId="{133B118E-6297-4556-AE40-D6EC6C3FFE7E}" srcOrd="0" destOrd="0" parTransId="{C676DB6E-80FA-48B7-B60E-1BD48BC0239C}" sibTransId="{B87B145A-E9B6-4F11-879A-595B762A9DD1}"/>
    <dgm:cxn modelId="{F1E54B73-8CD8-4147-A36A-2337AD19F5C3}" type="presOf" srcId="{BAFD2EA7-E1F2-4A48-993E-77954FDD5C92}" destId="{A1593610-96D7-426B-B106-C0CAEDAB9F01}" srcOrd="0" destOrd="0" presId="urn:microsoft.com/office/officeart/2008/layout/AlternatingHexagons"/>
    <dgm:cxn modelId="{5043B19A-591D-4B74-8A53-B774FE71C937}" type="presOf" srcId="{A89E41B6-1392-4E4F-B917-131C06D0E1F5}" destId="{8B03B808-31CF-4BFF-926D-7EF04C3E02FA}" srcOrd="0" destOrd="0" presId="urn:microsoft.com/office/officeart/2008/layout/AlternatingHexagons"/>
    <dgm:cxn modelId="{BC6F2356-26D1-44B6-A3F4-9B5A9D1C8FB5}" type="presOf" srcId="{133B118E-6297-4556-AE40-D6EC6C3FFE7E}" destId="{BCA1BCA9-30E5-48F5-904E-E74E0C46C460}" srcOrd="0" destOrd="0" presId="urn:microsoft.com/office/officeart/2008/layout/AlternatingHexagons"/>
    <dgm:cxn modelId="{3B51EFE6-78B0-4686-8936-5E9CA3451063}" srcId="{A89E41B6-1392-4E4F-B917-131C06D0E1F5}" destId="{C8F90DE6-0285-424E-BBD3-2889F334C861}" srcOrd="2" destOrd="0" parTransId="{1B06562C-074C-4D36-BAEB-E6CCBBD8A8A5}" sibTransId="{BAFD2EA7-E1F2-4A48-993E-77954FDD5C92}"/>
    <dgm:cxn modelId="{ABA55463-7523-4012-BFA2-81BFD6FBE5A7}" type="presOf" srcId="{C73B375B-F3DF-4654-A014-B07C804C60C6}" destId="{99435BC1-3A8A-4DB1-8D96-80C09AB6A778}" srcOrd="0" destOrd="0" presId="urn:microsoft.com/office/officeart/2008/layout/AlternatingHexagons"/>
    <dgm:cxn modelId="{15986EA5-130C-4CDB-959D-F51A0936EBC0}" srcId="{C8F90DE6-0285-424E-BBD3-2889F334C861}" destId="{E8B08289-555C-4CC4-8088-0FD01282C15F}" srcOrd="0" destOrd="0" parTransId="{CD8BE1DD-DC1A-4B1B-9D45-510BEAA24593}" sibTransId="{646FF210-DFE8-464C-8F3A-BA586D287C57}"/>
    <dgm:cxn modelId="{D73D6887-C476-43C7-AF5E-4DDF7A14E84A}" type="presOf" srcId="{FC96F83B-760C-4822-B099-3CD01AB046BE}" destId="{9300962A-324F-4161-B464-E207B40E7B5D}" srcOrd="0" destOrd="0" presId="urn:microsoft.com/office/officeart/2008/layout/AlternatingHexagons"/>
    <dgm:cxn modelId="{3D705454-A75F-445A-8823-F25E7AA26E47}" type="presParOf" srcId="{8B03B808-31CF-4BFF-926D-7EF04C3E02FA}" destId="{2792EBBD-AE25-4916-BE40-ACAAD397A13E}" srcOrd="0" destOrd="0" presId="urn:microsoft.com/office/officeart/2008/layout/AlternatingHexagons"/>
    <dgm:cxn modelId="{E0B7312D-EEC5-48A9-A73D-5FD32EDC5A19}" type="presParOf" srcId="{2792EBBD-AE25-4916-BE40-ACAAD397A13E}" destId="{99435BC1-3A8A-4DB1-8D96-80C09AB6A778}" srcOrd="0" destOrd="0" presId="urn:microsoft.com/office/officeart/2008/layout/AlternatingHexagons"/>
    <dgm:cxn modelId="{43FB945B-9073-49D0-8472-906E72A45AC1}" type="presParOf" srcId="{2792EBBD-AE25-4916-BE40-ACAAD397A13E}" destId="{9300962A-324F-4161-B464-E207B40E7B5D}" srcOrd="1" destOrd="0" presId="urn:microsoft.com/office/officeart/2008/layout/AlternatingHexagons"/>
    <dgm:cxn modelId="{EF7346C0-1921-4E27-8E6B-0B5765E8A3CF}" type="presParOf" srcId="{2792EBBD-AE25-4916-BE40-ACAAD397A13E}" destId="{B1B3A280-771E-46FC-AA4F-5A031D838C76}" srcOrd="2" destOrd="0" presId="urn:microsoft.com/office/officeart/2008/layout/AlternatingHexagons"/>
    <dgm:cxn modelId="{F0A77AF0-70F2-4C4C-BFBD-A568D9CEBB70}" type="presParOf" srcId="{2792EBBD-AE25-4916-BE40-ACAAD397A13E}" destId="{BE7CF93F-5076-447B-9B65-3F99EE85AA93}" srcOrd="3" destOrd="0" presId="urn:microsoft.com/office/officeart/2008/layout/AlternatingHexagons"/>
    <dgm:cxn modelId="{21001DB5-3626-4274-A7C8-0DB0D5BEE308}" type="presParOf" srcId="{2792EBBD-AE25-4916-BE40-ACAAD397A13E}" destId="{8C8E7627-B2C5-4FFB-95E0-1CFB7329A95A}" srcOrd="4" destOrd="0" presId="urn:microsoft.com/office/officeart/2008/layout/AlternatingHexagons"/>
    <dgm:cxn modelId="{CB9EE603-CC71-4D21-A0BB-CF153F82AF74}" type="presParOf" srcId="{8B03B808-31CF-4BFF-926D-7EF04C3E02FA}" destId="{F592E7E9-3596-47EB-87AF-A54F4AE324E8}" srcOrd="1" destOrd="0" presId="urn:microsoft.com/office/officeart/2008/layout/AlternatingHexagons"/>
    <dgm:cxn modelId="{0D7F1489-B83C-4011-BF64-E4C739C29DFF}" type="presParOf" srcId="{8B03B808-31CF-4BFF-926D-7EF04C3E02FA}" destId="{6B338024-2709-4A35-9A16-337EC180E33C}" srcOrd="2" destOrd="0" presId="urn:microsoft.com/office/officeart/2008/layout/AlternatingHexagons"/>
    <dgm:cxn modelId="{275CEEBC-50BA-4935-AF1C-B20327566DB9}" type="presParOf" srcId="{6B338024-2709-4A35-9A16-337EC180E33C}" destId="{1E4BD919-E7FB-426F-8566-32131A015EFA}" srcOrd="0" destOrd="0" presId="urn:microsoft.com/office/officeart/2008/layout/AlternatingHexagons"/>
    <dgm:cxn modelId="{8310CEFF-C2E1-472A-B0CB-0BF9A64A1AFE}" type="presParOf" srcId="{6B338024-2709-4A35-9A16-337EC180E33C}" destId="{BCA1BCA9-30E5-48F5-904E-E74E0C46C460}" srcOrd="1" destOrd="0" presId="urn:microsoft.com/office/officeart/2008/layout/AlternatingHexagons"/>
    <dgm:cxn modelId="{E8B81574-2AF8-4387-A144-2641CB6B0F7A}" type="presParOf" srcId="{6B338024-2709-4A35-9A16-337EC180E33C}" destId="{1594C770-D3A4-405B-9882-40FD6406F681}" srcOrd="2" destOrd="0" presId="urn:microsoft.com/office/officeart/2008/layout/AlternatingHexagons"/>
    <dgm:cxn modelId="{7112E2B0-5826-41DF-8317-03243D6DA451}" type="presParOf" srcId="{6B338024-2709-4A35-9A16-337EC180E33C}" destId="{2A526D2B-1B1E-421F-9616-3121B4C43048}" srcOrd="3" destOrd="0" presId="urn:microsoft.com/office/officeart/2008/layout/AlternatingHexagons"/>
    <dgm:cxn modelId="{11FED5E5-07E4-41E5-AE8C-7938229B4324}" type="presParOf" srcId="{6B338024-2709-4A35-9A16-337EC180E33C}" destId="{C9870550-D50E-4DC8-9078-985177B5CC28}" srcOrd="4" destOrd="0" presId="urn:microsoft.com/office/officeart/2008/layout/AlternatingHexagons"/>
    <dgm:cxn modelId="{DE2D4FD4-46E5-46CE-A6AF-47D1BAED41D2}" type="presParOf" srcId="{8B03B808-31CF-4BFF-926D-7EF04C3E02FA}" destId="{88620E8A-BE6C-4EF2-A353-E8B8E04C44C5}" srcOrd="3" destOrd="0" presId="urn:microsoft.com/office/officeart/2008/layout/AlternatingHexagons"/>
    <dgm:cxn modelId="{AA139C47-D7BA-4366-8E38-7ECD66A7CE9C}" type="presParOf" srcId="{8B03B808-31CF-4BFF-926D-7EF04C3E02FA}" destId="{C868C5F3-349E-4780-A770-F4EEB57607CC}" srcOrd="4" destOrd="0" presId="urn:microsoft.com/office/officeart/2008/layout/AlternatingHexagons"/>
    <dgm:cxn modelId="{BAABDAE8-2AC4-40D8-9A1A-468D24879D43}" type="presParOf" srcId="{C868C5F3-349E-4780-A770-F4EEB57607CC}" destId="{6AD7F827-D1C2-4F2C-9C37-5A1F62E5D8AA}" srcOrd="0" destOrd="0" presId="urn:microsoft.com/office/officeart/2008/layout/AlternatingHexagons"/>
    <dgm:cxn modelId="{AE92B620-5D1A-44AB-A26D-A514CD3A02BA}" type="presParOf" srcId="{C868C5F3-349E-4780-A770-F4EEB57607CC}" destId="{7CB3D7BE-08F6-4463-9957-676FBD10AD77}" srcOrd="1" destOrd="0" presId="urn:microsoft.com/office/officeart/2008/layout/AlternatingHexagons"/>
    <dgm:cxn modelId="{366B330C-F018-4ABB-92ED-73EA00D80577}" type="presParOf" srcId="{C868C5F3-349E-4780-A770-F4EEB57607CC}" destId="{552455EA-6997-460B-AF1E-D9F6FA42C6F6}" srcOrd="2" destOrd="0" presId="urn:microsoft.com/office/officeart/2008/layout/AlternatingHexagons"/>
    <dgm:cxn modelId="{335CBFCE-4EED-4B35-9A2C-25677D0DC488}" type="presParOf" srcId="{C868C5F3-349E-4780-A770-F4EEB57607CC}" destId="{D353EAEA-A5F0-464C-8A8C-9C6B0FB506E1}" srcOrd="3" destOrd="0" presId="urn:microsoft.com/office/officeart/2008/layout/AlternatingHexagons"/>
    <dgm:cxn modelId="{32896C61-3C43-46D9-AD37-544CA1C404C3}" type="presParOf" srcId="{C868C5F3-349E-4780-A770-F4EEB57607CC}" destId="{A1593610-96D7-426B-B106-C0CAEDAB9F0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069E4-2A9D-4B88-ABD6-D00493DB6E9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22B7FF-10D4-496F-A36F-599820103E91}">
      <dgm:prSet phldrT="[Text]"/>
      <dgm:spPr/>
      <dgm:t>
        <a:bodyPr/>
        <a:lstStyle/>
        <a:p>
          <a:r>
            <a:rPr lang="en-US" dirty="0"/>
            <a:t>Vocabulary</a:t>
          </a:r>
        </a:p>
        <a:p>
          <a:r>
            <a:rPr lang="en-US" dirty="0"/>
            <a:t>(</a:t>
          </a:r>
          <a:r>
            <a:rPr lang="en-US" dirty="0">
              <a:sym typeface="Symbol"/>
            </a:rPr>
            <a:t> = </a:t>
          </a:r>
          <a:r>
            <a:rPr lang="en-US" dirty="0"/>
            <a:t> .91)</a:t>
          </a:r>
        </a:p>
      </dgm:t>
    </dgm:pt>
    <dgm:pt modelId="{1FBFC881-CC50-4F05-95AD-B47D45B01258}" type="parTrans" cxnId="{717D8FAD-919D-4C69-A2C2-E63E6B6F4A70}">
      <dgm:prSet/>
      <dgm:spPr/>
      <dgm:t>
        <a:bodyPr/>
        <a:lstStyle/>
        <a:p>
          <a:endParaRPr lang="en-US"/>
        </a:p>
      </dgm:t>
    </dgm:pt>
    <dgm:pt modelId="{B46C2FF0-6EF7-404E-AE78-E9B4B6C3C0DB}" type="sibTrans" cxnId="{717D8FAD-919D-4C69-A2C2-E63E6B6F4A70}">
      <dgm:prSet/>
      <dgm:spPr/>
      <dgm:t>
        <a:bodyPr/>
        <a:lstStyle/>
        <a:p>
          <a:endParaRPr lang="en-US"/>
        </a:p>
      </dgm:t>
    </dgm:pt>
    <dgm:pt modelId="{CEB47F9B-E528-48A3-AD94-3BC4902E7045}">
      <dgm:prSet phldrT="[Text]"/>
      <dgm:spPr/>
      <dgm:t>
        <a:bodyPr/>
        <a:lstStyle/>
        <a:p>
          <a:r>
            <a:rPr lang="en-US" dirty="0"/>
            <a:t>Extending/Building</a:t>
          </a:r>
        </a:p>
        <a:p>
          <a:r>
            <a:rPr lang="en-US" dirty="0"/>
            <a:t>(</a:t>
          </a:r>
          <a:r>
            <a:rPr lang="en-US" dirty="0">
              <a:sym typeface="Symbol"/>
            </a:rPr>
            <a:t> = .91)</a:t>
          </a:r>
          <a:endParaRPr lang="en-US" dirty="0"/>
        </a:p>
      </dgm:t>
    </dgm:pt>
    <dgm:pt modelId="{7A1CD1B4-A5F1-47C7-8281-90B81131EEFB}" type="parTrans" cxnId="{2690D36D-9B29-4772-922B-53D847D7A4B5}">
      <dgm:prSet/>
      <dgm:spPr/>
      <dgm:t>
        <a:bodyPr/>
        <a:lstStyle/>
        <a:p>
          <a:endParaRPr lang="en-US"/>
        </a:p>
      </dgm:t>
    </dgm:pt>
    <dgm:pt modelId="{FAFED113-2FBB-4716-A292-FBC0B73C5629}" type="sibTrans" cxnId="{2690D36D-9B29-4772-922B-53D847D7A4B5}">
      <dgm:prSet/>
      <dgm:spPr/>
      <dgm:t>
        <a:bodyPr/>
        <a:lstStyle/>
        <a:p>
          <a:endParaRPr lang="en-US"/>
        </a:p>
      </dgm:t>
    </dgm:pt>
    <dgm:pt modelId="{3452257B-5A4F-41D2-9D76-32453B1340B5}">
      <dgm:prSet phldrT="[Text]"/>
      <dgm:spPr/>
      <dgm:t>
        <a:bodyPr/>
        <a:lstStyle/>
        <a:p>
          <a:r>
            <a:rPr lang="en-US" dirty="0"/>
            <a:t>Summary/ Reflection/Making Connections</a:t>
          </a:r>
        </a:p>
        <a:p>
          <a:r>
            <a:rPr lang="en-US" dirty="0"/>
            <a:t>(</a:t>
          </a:r>
          <a:r>
            <a:rPr lang="en-US" dirty="0">
              <a:sym typeface="Symbol"/>
            </a:rPr>
            <a:t> = .79)</a:t>
          </a:r>
          <a:endParaRPr lang="en-US" dirty="0"/>
        </a:p>
      </dgm:t>
    </dgm:pt>
    <dgm:pt modelId="{76DDD1C7-BA7C-4573-9817-613DEB995F41}" type="parTrans" cxnId="{5E047377-8CBE-4CAC-9FC8-7D91DC3B5DDD}">
      <dgm:prSet/>
      <dgm:spPr/>
      <dgm:t>
        <a:bodyPr/>
        <a:lstStyle/>
        <a:p>
          <a:endParaRPr lang="en-US"/>
        </a:p>
      </dgm:t>
    </dgm:pt>
    <dgm:pt modelId="{003E342E-55F0-4AB1-89EA-5E5E4B68C6E8}" type="sibTrans" cxnId="{5E047377-8CBE-4CAC-9FC8-7D91DC3B5DDD}">
      <dgm:prSet/>
      <dgm:spPr/>
      <dgm:t>
        <a:bodyPr/>
        <a:lstStyle/>
        <a:p>
          <a:endParaRPr lang="en-US"/>
        </a:p>
      </dgm:t>
    </dgm:pt>
    <dgm:pt modelId="{D3408604-0F97-4E07-9DCD-276D4DB8DF86}">
      <dgm:prSet phldrT="[Text]"/>
      <dgm:spPr/>
      <dgm:t>
        <a:bodyPr/>
        <a:lstStyle/>
        <a:p>
          <a:r>
            <a:rPr lang="en-US" dirty="0"/>
            <a:t>Scaffolding/ Differentiation</a:t>
          </a:r>
        </a:p>
        <a:p>
          <a:r>
            <a:rPr lang="en-US" dirty="0"/>
            <a:t>(</a:t>
          </a:r>
          <a:r>
            <a:rPr lang="en-US" dirty="0">
              <a:sym typeface="Symbol"/>
            </a:rPr>
            <a:t> = .82)</a:t>
          </a:r>
          <a:endParaRPr lang="en-US" dirty="0"/>
        </a:p>
      </dgm:t>
    </dgm:pt>
    <dgm:pt modelId="{FA2E296C-E8A7-40BC-A646-24B4285972F3}" type="parTrans" cxnId="{ED1F5113-2EA6-49CC-B8A9-D51B8701B334}">
      <dgm:prSet/>
      <dgm:spPr/>
      <dgm:t>
        <a:bodyPr/>
        <a:lstStyle/>
        <a:p>
          <a:endParaRPr lang="en-US"/>
        </a:p>
      </dgm:t>
    </dgm:pt>
    <dgm:pt modelId="{BC2683B3-42B6-45F5-95B8-7876953AA3BC}" type="sibTrans" cxnId="{ED1F5113-2EA6-49CC-B8A9-D51B8701B334}">
      <dgm:prSet/>
      <dgm:spPr/>
      <dgm:t>
        <a:bodyPr/>
        <a:lstStyle/>
        <a:p>
          <a:endParaRPr lang="en-US"/>
        </a:p>
      </dgm:t>
    </dgm:pt>
    <dgm:pt modelId="{5FB3B594-DC4B-4092-83D6-3326D0CD500C}" type="pres">
      <dgm:prSet presAssocID="{10F069E4-2A9D-4B88-ABD6-D00493DB6E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B6F844-62A8-4FBE-8E61-EA9D5A55339F}" type="pres">
      <dgm:prSet presAssocID="{4322B7FF-10D4-496F-A36F-599820103E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FA229-96DC-4DB7-83DE-64E868D2CF86}" type="pres">
      <dgm:prSet presAssocID="{B46C2FF0-6EF7-404E-AE78-E9B4B6C3C0DB}" presName="sibTrans" presStyleCnt="0"/>
      <dgm:spPr/>
    </dgm:pt>
    <dgm:pt modelId="{9410AFC9-8740-451A-AF93-7F517346ECEF}" type="pres">
      <dgm:prSet presAssocID="{CEB47F9B-E528-48A3-AD94-3BC4902E70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4A9A1-13FB-4097-AB31-D5410016A257}" type="pres">
      <dgm:prSet presAssocID="{FAFED113-2FBB-4716-A292-FBC0B73C5629}" presName="sibTrans" presStyleCnt="0"/>
      <dgm:spPr/>
    </dgm:pt>
    <dgm:pt modelId="{4B43AE2C-9178-4E90-A8A5-C4CC031CE265}" type="pres">
      <dgm:prSet presAssocID="{3452257B-5A4F-41D2-9D76-32453B1340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4F41A-8E41-4EDB-9251-A42777586BD3}" type="pres">
      <dgm:prSet presAssocID="{003E342E-55F0-4AB1-89EA-5E5E4B68C6E8}" presName="sibTrans" presStyleCnt="0"/>
      <dgm:spPr/>
    </dgm:pt>
    <dgm:pt modelId="{8287E522-F0D4-427C-9DB6-D863D21FBB59}" type="pres">
      <dgm:prSet presAssocID="{D3408604-0F97-4E07-9DCD-276D4DB8DF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7D8FAD-919D-4C69-A2C2-E63E6B6F4A70}" srcId="{10F069E4-2A9D-4B88-ABD6-D00493DB6E90}" destId="{4322B7FF-10D4-496F-A36F-599820103E91}" srcOrd="0" destOrd="0" parTransId="{1FBFC881-CC50-4F05-95AD-B47D45B01258}" sibTransId="{B46C2FF0-6EF7-404E-AE78-E9B4B6C3C0DB}"/>
    <dgm:cxn modelId="{CF77EE8D-A393-4859-9046-49D3173C6504}" type="presOf" srcId="{3452257B-5A4F-41D2-9D76-32453B1340B5}" destId="{4B43AE2C-9178-4E90-A8A5-C4CC031CE265}" srcOrd="0" destOrd="0" presId="urn:microsoft.com/office/officeart/2005/8/layout/default"/>
    <dgm:cxn modelId="{4CF31ACC-1DB8-4D2C-9AEB-A1EE07F93534}" type="presOf" srcId="{D3408604-0F97-4E07-9DCD-276D4DB8DF86}" destId="{8287E522-F0D4-427C-9DB6-D863D21FBB59}" srcOrd="0" destOrd="0" presId="urn:microsoft.com/office/officeart/2005/8/layout/default"/>
    <dgm:cxn modelId="{41E2E130-7F5C-4D0A-B5F4-2DFC0C995137}" type="presOf" srcId="{10F069E4-2A9D-4B88-ABD6-D00493DB6E90}" destId="{5FB3B594-DC4B-4092-83D6-3326D0CD500C}" srcOrd="0" destOrd="0" presId="urn:microsoft.com/office/officeart/2005/8/layout/default"/>
    <dgm:cxn modelId="{A9B5B3E2-A5E4-4676-9A2B-AB44257449E1}" type="presOf" srcId="{4322B7FF-10D4-496F-A36F-599820103E91}" destId="{CAB6F844-62A8-4FBE-8E61-EA9D5A55339F}" srcOrd="0" destOrd="0" presId="urn:microsoft.com/office/officeart/2005/8/layout/default"/>
    <dgm:cxn modelId="{5E047377-8CBE-4CAC-9FC8-7D91DC3B5DDD}" srcId="{10F069E4-2A9D-4B88-ABD6-D00493DB6E90}" destId="{3452257B-5A4F-41D2-9D76-32453B1340B5}" srcOrd="2" destOrd="0" parTransId="{76DDD1C7-BA7C-4573-9817-613DEB995F41}" sibTransId="{003E342E-55F0-4AB1-89EA-5E5E4B68C6E8}"/>
    <dgm:cxn modelId="{E2095308-29AC-4757-9FDA-956B7D46E40C}" type="presOf" srcId="{CEB47F9B-E528-48A3-AD94-3BC4902E7045}" destId="{9410AFC9-8740-451A-AF93-7F517346ECEF}" srcOrd="0" destOrd="0" presId="urn:microsoft.com/office/officeart/2005/8/layout/default"/>
    <dgm:cxn modelId="{2690D36D-9B29-4772-922B-53D847D7A4B5}" srcId="{10F069E4-2A9D-4B88-ABD6-D00493DB6E90}" destId="{CEB47F9B-E528-48A3-AD94-3BC4902E7045}" srcOrd="1" destOrd="0" parTransId="{7A1CD1B4-A5F1-47C7-8281-90B81131EEFB}" sibTransId="{FAFED113-2FBB-4716-A292-FBC0B73C5629}"/>
    <dgm:cxn modelId="{ED1F5113-2EA6-49CC-B8A9-D51B8701B334}" srcId="{10F069E4-2A9D-4B88-ABD6-D00493DB6E90}" destId="{D3408604-0F97-4E07-9DCD-276D4DB8DF86}" srcOrd="3" destOrd="0" parTransId="{FA2E296C-E8A7-40BC-A646-24B4285972F3}" sibTransId="{BC2683B3-42B6-45F5-95B8-7876953AA3BC}"/>
    <dgm:cxn modelId="{2F227AD3-4D5F-44E1-B05A-12CD941A9D12}" type="presParOf" srcId="{5FB3B594-DC4B-4092-83D6-3326D0CD500C}" destId="{CAB6F844-62A8-4FBE-8E61-EA9D5A55339F}" srcOrd="0" destOrd="0" presId="urn:microsoft.com/office/officeart/2005/8/layout/default"/>
    <dgm:cxn modelId="{8035ABC2-414A-47BB-BCAB-B45A23FC28FF}" type="presParOf" srcId="{5FB3B594-DC4B-4092-83D6-3326D0CD500C}" destId="{D9AFA229-96DC-4DB7-83DE-64E868D2CF86}" srcOrd="1" destOrd="0" presId="urn:microsoft.com/office/officeart/2005/8/layout/default"/>
    <dgm:cxn modelId="{CA4E7C07-6379-4BCD-8CCB-ECA1C5897C16}" type="presParOf" srcId="{5FB3B594-DC4B-4092-83D6-3326D0CD500C}" destId="{9410AFC9-8740-451A-AF93-7F517346ECEF}" srcOrd="2" destOrd="0" presId="urn:microsoft.com/office/officeart/2005/8/layout/default"/>
    <dgm:cxn modelId="{432220FB-1D30-4B28-8157-DB5BA7DC3FD0}" type="presParOf" srcId="{5FB3B594-DC4B-4092-83D6-3326D0CD500C}" destId="{6E54A9A1-13FB-4097-AB31-D5410016A257}" srcOrd="3" destOrd="0" presId="urn:microsoft.com/office/officeart/2005/8/layout/default"/>
    <dgm:cxn modelId="{9D8AC8F5-3E45-4CDC-8E9C-7A9D194F2129}" type="presParOf" srcId="{5FB3B594-DC4B-4092-83D6-3326D0CD500C}" destId="{4B43AE2C-9178-4E90-A8A5-C4CC031CE265}" srcOrd="4" destOrd="0" presId="urn:microsoft.com/office/officeart/2005/8/layout/default"/>
    <dgm:cxn modelId="{049349BF-631A-4136-BBA6-8841D1A8C2BE}" type="presParOf" srcId="{5FB3B594-DC4B-4092-83D6-3326D0CD500C}" destId="{8F54F41A-8E41-4EDB-9251-A42777586BD3}" srcOrd="5" destOrd="0" presId="urn:microsoft.com/office/officeart/2005/8/layout/default"/>
    <dgm:cxn modelId="{F4BE4B00-47DA-4E7D-BC2C-8744DB455CC9}" type="presParOf" srcId="{5FB3B594-DC4B-4092-83D6-3326D0CD500C}" destId="{8287E522-F0D4-427C-9DB6-D863D21FBB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1086BC-73F4-472C-BFFD-CB6D61C60B5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C28CCA-5BB7-4B58-9315-728C0AF7921A}">
      <dgm:prSet phldrT="[Text]" custT="1"/>
      <dgm:spPr/>
      <dgm:t>
        <a:bodyPr/>
        <a:lstStyle/>
        <a:p>
          <a:r>
            <a:rPr lang="en-US" sz="2400" dirty="0"/>
            <a:t>Reliable fidelity data can be collected by district staff.</a:t>
          </a:r>
        </a:p>
      </dgm:t>
    </dgm:pt>
    <dgm:pt modelId="{1E6B53AC-3104-4BC4-9706-6C3FEEA337DD}" type="parTrans" cxnId="{5A3C1135-AD22-4834-B838-F57E83E5E91D}">
      <dgm:prSet/>
      <dgm:spPr/>
      <dgm:t>
        <a:bodyPr/>
        <a:lstStyle/>
        <a:p>
          <a:endParaRPr lang="en-US"/>
        </a:p>
      </dgm:t>
    </dgm:pt>
    <dgm:pt modelId="{56352ABF-4BA8-4210-AAB8-D6C2C67995E7}" type="sibTrans" cxnId="{5A3C1135-AD22-4834-B838-F57E83E5E91D}">
      <dgm:prSet/>
      <dgm:spPr/>
      <dgm:t>
        <a:bodyPr/>
        <a:lstStyle/>
        <a:p>
          <a:endParaRPr lang="en-US"/>
        </a:p>
      </dgm:t>
    </dgm:pt>
    <dgm:pt modelId="{C75AF788-D8ED-4713-ABFA-F7486CD3A26F}">
      <dgm:prSet phldrT="[Text]" custT="1"/>
      <dgm:spPr/>
      <dgm:t>
        <a:bodyPr/>
        <a:lstStyle/>
        <a:p>
          <a:r>
            <a:rPr lang="en-US" sz="2400" dirty="0"/>
            <a:t>Systematic variation in fidelity across classrooms. </a:t>
          </a:r>
        </a:p>
      </dgm:t>
    </dgm:pt>
    <dgm:pt modelId="{921DC888-16C6-4325-B99E-577C31C2547C}" type="parTrans" cxnId="{1020898D-707F-457C-912E-4BA510B52A94}">
      <dgm:prSet/>
      <dgm:spPr/>
      <dgm:t>
        <a:bodyPr/>
        <a:lstStyle/>
        <a:p>
          <a:endParaRPr lang="en-US"/>
        </a:p>
      </dgm:t>
    </dgm:pt>
    <dgm:pt modelId="{4AC0171B-E5DB-430B-8C32-02F0BD8007BA}" type="sibTrans" cxnId="{1020898D-707F-457C-912E-4BA510B52A94}">
      <dgm:prSet/>
      <dgm:spPr/>
      <dgm:t>
        <a:bodyPr/>
        <a:lstStyle/>
        <a:p>
          <a:endParaRPr lang="en-US"/>
        </a:p>
      </dgm:t>
    </dgm:pt>
    <dgm:pt modelId="{3B935ABB-DA83-46B0-917B-58978A834485}">
      <dgm:prSet phldrT="[Text]" custT="1"/>
      <dgm:spPr/>
      <dgm:t>
        <a:bodyPr/>
        <a:lstStyle/>
        <a:p>
          <a:r>
            <a:rPr lang="en-US" sz="2400" dirty="0"/>
            <a:t>Fidelity may predict math outcomes (on a small magnitude) but story is likely in the subgroups for a diverse sample with varying skill levels at baseline and follow-up.</a:t>
          </a:r>
        </a:p>
      </dgm:t>
    </dgm:pt>
    <dgm:pt modelId="{FFDEAB85-651B-4B93-B8FF-B7C48C0B534D}" type="parTrans" cxnId="{7E374938-8D7E-40F9-8B95-44E721BA7909}">
      <dgm:prSet/>
      <dgm:spPr/>
      <dgm:t>
        <a:bodyPr/>
        <a:lstStyle/>
        <a:p>
          <a:endParaRPr lang="en-US"/>
        </a:p>
      </dgm:t>
    </dgm:pt>
    <dgm:pt modelId="{2A60B875-7C69-405D-BF99-58DC2B093DDD}" type="sibTrans" cxnId="{7E374938-8D7E-40F9-8B95-44E721BA7909}">
      <dgm:prSet/>
      <dgm:spPr/>
      <dgm:t>
        <a:bodyPr/>
        <a:lstStyle/>
        <a:p>
          <a:endParaRPr lang="en-US"/>
        </a:p>
      </dgm:t>
    </dgm:pt>
    <dgm:pt modelId="{55AB8587-6252-4345-B38D-C8F843935877}" type="pres">
      <dgm:prSet presAssocID="{0E1086BC-73F4-472C-BFFD-CB6D61C60B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924D9-E600-4EC5-B33C-10D79E217BFC}" type="pres">
      <dgm:prSet presAssocID="{BCC28CCA-5BB7-4B58-9315-728C0AF7921A}" presName="parentLin" presStyleCnt="0"/>
      <dgm:spPr/>
    </dgm:pt>
    <dgm:pt modelId="{E6DFADD1-F992-4592-8CFE-5E951B780010}" type="pres">
      <dgm:prSet presAssocID="{BCC28CCA-5BB7-4B58-9315-728C0AF7921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C41F7CC-66EA-4771-B1FE-0DFABB42C7B4}" type="pres">
      <dgm:prSet presAssocID="{BCC28CCA-5BB7-4B58-9315-728C0AF7921A}" presName="parentText" presStyleLbl="node1" presStyleIdx="0" presStyleCnt="3" custScaleX="129870" custScaleY="1135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49B70-54BE-4211-A455-58B2BE531520}" type="pres">
      <dgm:prSet presAssocID="{BCC28CCA-5BB7-4B58-9315-728C0AF7921A}" presName="negativeSpace" presStyleCnt="0"/>
      <dgm:spPr/>
    </dgm:pt>
    <dgm:pt modelId="{11B5421B-585A-4CE8-9BEB-FF1116A62DBE}" type="pres">
      <dgm:prSet presAssocID="{BCC28CCA-5BB7-4B58-9315-728C0AF7921A}" presName="childText" presStyleLbl="conFgAcc1" presStyleIdx="0" presStyleCnt="3">
        <dgm:presLayoutVars>
          <dgm:bulletEnabled val="1"/>
        </dgm:presLayoutVars>
      </dgm:prSet>
      <dgm:spPr/>
    </dgm:pt>
    <dgm:pt modelId="{8733D0B2-9196-44DD-98D4-6438D9D8774F}" type="pres">
      <dgm:prSet presAssocID="{56352ABF-4BA8-4210-AAB8-D6C2C67995E7}" presName="spaceBetweenRectangles" presStyleCnt="0"/>
      <dgm:spPr/>
    </dgm:pt>
    <dgm:pt modelId="{20CCA84F-E531-4DB5-BE1D-6BD6485163C9}" type="pres">
      <dgm:prSet presAssocID="{C75AF788-D8ED-4713-ABFA-F7486CD3A26F}" presName="parentLin" presStyleCnt="0"/>
      <dgm:spPr/>
    </dgm:pt>
    <dgm:pt modelId="{2D91AC2E-020F-4E61-AB51-E5AFACAEE763}" type="pres">
      <dgm:prSet presAssocID="{C75AF788-D8ED-4713-ABFA-F7486CD3A26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0D20EF-7609-44E9-B40E-E550B1414A0D}" type="pres">
      <dgm:prSet presAssocID="{C75AF788-D8ED-4713-ABFA-F7486CD3A26F}" presName="parentText" presStyleLbl="node1" presStyleIdx="1" presStyleCnt="3" custScaleX="129870" custScaleY="907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39080-43F3-42AE-A91C-089DAF7174BA}" type="pres">
      <dgm:prSet presAssocID="{C75AF788-D8ED-4713-ABFA-F7486CD3A26F}" presName="negativeSpace" presStyleCnt="0"/>
      <dgm:spPr/>
    </dgm:pt>
    <dgm:pt modelId="{7460FD6D-BFF8-41CC-8CCB-0722E624A02C}" type="pres">
      <dgm:prSet presAssocID="{C75AF788-D8ED-4713-ABFA-F7486CD3A26F}" presName="childText" presStyleLbl="conFgAcc1" presStyleIdx="1" presStyleCnt="3">
        <dgm:presLayoutVars>
          <dgm:bulletEnabled val="1"/>
        </dgm:presLayoutVars>
      </dgm:prSet>
      <dgm:spPr/>
    </dgm:pt>
    <dgm:pt modelId="{C59DB389-E3BA-45D6-BF32-1BA985CF4C80}" type="pres">
      <dgm:prSet presAssocID="{4AC0171B-E5DB-430B-8C32-02F0BD8007BA}" presName="spaceBetweenRectangles" presStyleCnt="0"/>
      <dgm:spPr/>
    </dgm:pt>
    <dgm:pt modelId="{7D8D0734-0BC7-4FA6-BA0C-312C765625B6}" type="pres">
      <dgm:prSet presAssocID="{3B935ABB-DA83-46B0-917B-58978A834485}" presName="parentLin" presStyleCnt="0"/>
      <dgm:spPr/>
    </dgm:pt>
    <dgm:pt modelId="{AFAFEFF6-71E0-40E2-831A-3584CEC20740}" type="pres">
      <dgm:prSet presAssocID="{3B935ABB-DA83-46B0-917B-58978A83448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9C50CED-B66C-4EB5-9F6A-DC7BA3459506}" type="pres">
      <dgm:prSet presAssocID="{3B935ABB-DA83-46B0-917B-58978A834485}" presName="parentText" presStyleLbl="node1" presStyleIdx="2" presStyleCnt="3" custScaleX="131169" custScaleY="2156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B1A6-A58B-48CC-AA29-84815822FE26}" type="pres">
      <dgm:prSet presAssocID="{3B935ABB-DA83-46B0-917B-58978A834485}" presName="negativeSpace" presStyleCnt="0"/>
      <dgm:spPr/>
    </dgm:pt>
    <dgm:pt modelId="{25BECFC6-EB4C-40AA-9FB8-BBBA30475173}" type="pres">
      <dgm:prSet presAssocID="{3B935ABB-DA83-46B0-917B-58978A8344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3E05E6-B144-455B-BCDD-A07772334071}" type="presOf" srcId="{C75AF788-D8ED-4713-ABFA-F7486CD3A26F}" destId="{660D20EF-7609-44E9-B40E-E550B1414A0D}" srcOrd="1" destOrd="0" presId="urn:microsoft.com/office/officeart/2005/8/layout/list1"/>
    <dgm:cxn modelId="{B4052D0F-8F85-479A-B210-655768E4725F}" type="presOf" srcId="{0E1086BC-73F4-472C-BFFD-CB6D61C60B57}" destId="{55AB8587-6252-4345-B38D-C8F843935877}" srcOrd="0" destOrd="0" presId="urn:microsoft.com/office/officeart/2005/8/layout/list1"/>
    <dgm:cxn modelId="{E80EFBCE-3E07-423E-A4DF-B03A759C9907}" type="presOf" srcId="{BCC28CCA-5BB7-4B58-9315-728C0AF7921A}" destId="{AC41F7CC-66EA-4771-B1FE-0DFABB42C7B4}" srcOrd="1" destOrd="0" presId="urn:microsoft.com/office/officeart/2005/8/layout/list1"/>
    <dgm:cxn modelId="{5A3C1135-AD22-4834-B838-F57E83E5E91D}" srcId="{0E1086BC-73F4-472C-BFFD-CB6D61C60B57}" destId="{BCC28CCA-5BB7-4B58-9315-728C0AF7921A}" srcOrd="0" destOrd="0" parTransId="{1E6B53AC-3104-4BC4-9706-6C3FEEA337DD}" sibTransId="{56352ABF-4BA8-4210-AAB8-D6C2C67995E7}"/>
    <dgm:cxn modelId="{05205D25-B588-4322-B040-4A354288984F}" type="presOf" srcId="{3B935ABB-DA83-46B0-917B-58978A834485}" destId="{AFAFEFF6-71E0-40E2-831A-3584CEC20740}" srcOrd="0" destOrd="0" presId="urn:microsoft.com/office/officeart/2005/8/layout/list1"/>
    <dgm:cxn modelId="{7E374938-8D7E-40F9-8B95-44E721BA7909}" srcId="{0E1086BC-73F4-472C-BFFD-CB6D61C60B57}" destId="{3B935ABB-DA83-46B0-917B-58978A834485}" srcOrd="2" destOrd="0" parTransId="{FFDEAB85-651B-4B93-B8FF-B7C48C0B534D}" sibTransId="{2A60B875-7C69-405D-BF99-58DC2B093DDD}"/>
    <dgm:cxn modelId="{E3BF89EE-4A74-4EE0-B9CC-2BAC362DB6E8}" type="presOf" srcId="{BCC28CCA-5BB7-4B58-9315-728C0AF7921A}" destId="{E6DFADD1-F992-4592-8CFE-5E951B780010}" srcOrd="0" destOrd="0" presId="urn:microsoft.com/office/officeart/2005/8/layout/list1"/>
    <dgm:cxn modelId="{CB9C93D1-A602-403F-A7E9-8EDA17066B8A}" type="presOf" srcId="{C75AF788-D8ED-4713-ABFA-F7486CD3A26F}" destId="{2D91AC2E-020F-4E61-AB51-E5AFACAEE763}" srcOrd="0" destOrd="0" presId="urn:microsoft.com/office/officeart/2005/8/layout/list1"/>
    <dgm:cxn modelId="{1020898D-707F-457C-912E-4BA510B52A94}" srcId="{0E1086BC-73F4-472C-BFFD-CB6D61C60B57}" destId="{C75AF788-D8ED-4713-ABFA-F7486CD3A26F}" srcOrd="1" destOrd="0" parTransId="{921DC888-16C6-4325-B99E-577C31C2547C}" sibTransId="{4AC0171B-E5DB-430B-8C32-02F0BD8007BA}"/>
    <dgm:cxn modelId="{4E7393C6-A79B-47F9-B823-45EF43168A4A}" type="presOf" srcId="{3B935ABB-DA83-46B0-917B-58978A834485}" destId="{E9C50CED-B66C-4EB5-9F6A-DC7BA3459506}" srcOrd="1" destOrd="0" presId="urn:microsoft.com/office/officeart/2005/8/layout/list1"/>
    <dgm:cxn modelId="{5EFA6B1F-BF37-4B8D-AFE2-FEB74A21872D}" type="presParOf" srcId="{55AB8587-6252-4345-B38D-C8F843935877}" destId="{22B924D9-E600-4EC5-B33C-10D79E217BFC}" srcOrd="0" destOrd="0" presId="urn:microsoft.com/office/officeart/2005/8/layout/list1"/>
    <dgm:cxn modelId="{AABBFD34-ED09-4DF6-A253-57DE55CD7166}" type="presParOf" srcId="{22B924D9-E600-4EC5-B33C-10D79E217BFC}" destId="{E6DFADD1-F992-4592-8CFE-5E951B780010}" srcOrd="0" destOrd="0" presId="urn:microsoft.com/office/officeart/2005/8/layout/list1"/>
    <dgm:cxn modelId="{AC343B01-BF9A-44B8-9600-D9755C7389AE}" type="presParOf" srcId="{22B924D9-E600-4EC5-B33C-10D79E217BFC}" destId="{AC41F7CC-66EA-4771-B1FE-0DFABB42C7B4}" srcOrd="1" destOrd="0" presId="urn:microsoft.com/office/officeart/2005/8/layout/list1"/>
    <dgm:cxn modelId="{B86118D0-F97A-47E9-9AF4-2B7F4624D359}" type="presParOf" srcId="{55AB8587-6252-4345-B38D-C8F843935877}" destId="{6F449B70-54BE-4211-A455-58B2BE531520}" srcOrd="1" destOrd="0" presId="urn:microsoft.com/office/officeart/2005/8/layout/list1"/>
    <dgm:cxn modelId="{429EC5EC-031E-4366-851C-713E37A4C906}" type="presParOf" srcId="{55AB8587-6252-4345-B38D-C8F843935877}" destId="{11B5421B-585A-4CE8-9BEB-FF1116A62DBE}" srcOrd="2" destOrd="0" presId="urn:microsoft.com/office/officeart/2005/8/layout/list1"/>
    <dgm:cxn modelId="{0C5DBC2F-0C44-4727-B253-CFDBE21AD43A}" type="presParOf" srcId="{55AB8587-6252-4345-B38D-C8F843935877}" destId="{8733D0B2-9196-44DD-98D4-6438D9D8774F}" srcOrd="3" destOrd="0" presId="urn:microsoft.com/office/officeart/2005/8/layout/list1"/>
    <dgm:cxn modelId="{3D9D71ED-583D-4BBD-A560-0AF3F6E30A5E}" type="presParOf" srcId="{55AB8587-6252-4345-B38D-C8F843935877}" destId="{20CCA84F-E531-4DB5-BE1D-6BD6485163C9}" srcOrd="4" destOrd="0" presId="urn:microsoft.com/office/officeart/2005/8/layout/list1"/>
    <dgm:cxn modelId="{B87FA9FC-B041-499E-B71C-E3A5AC436D21}" type="presParOf" srcId="{20CCA84F-E531-4DB5-BE1D-6BD6485163C9}" destId="{2D91AC2E-020F-4E61-AB51-E5AFACAEE763}" srcOrd="0" destOrd="0" presId="urn:microsoft.com/office/officeart/2005/8/layout/list1"/>
    <dgm:cxn modelId="{914801AF-17EA-4555-88B9-CB166D681315}" type="presParOf" srcId="{20CCA84F-E531-4DB5-BE1D-6BD6485163C9}" destId="{660D20EF-7609-44E9-B40E-E550B1414A0D}" srcOrd="1" destOrd="0" presId="urn:microsoft.com/office/officeart/2005/8/layout/list1"/>
    <dgm:cxn modelId="{26571267-7A47-4E7F-AF96-AC45C02631B7}" type="presParOf" srcId="{55AB8587-6252-4345-B38D-C8F843935877}" destId="{5FE39080-43F3-42AE-A91C-089DAF7174BA}" srcOrd="5" destOrd="0" presId="urn:microsoft.com/office/officeart/2005/8/layout/list1"/>
    <dgm:cxn modelId="{6E018F21-E066-46A4-BC11-B3EE8F9DE590}" type="presParOf" srcId="{55AB8587-6252-4345-B38D-C8F843935877}" destId="{7460FD6D-BFF8-41CC-8CCB-0722E624A02C}" srcOrd="6" destOrd="0" presId="urn:microsoft.com/office/officeart/2005/8/layout/list1"/>
    <dgm:cxn modelId="{EF58FE3D-8ED0-4352-8A6A-66D8E2A1E6ED}" type="presParOf" srcId="{55AB8587-6252-4345-B38D-C8F843935877}" destId="{C59DB389-E3BA-45D6-BF32-1BA985CF4C80}" srcOrd="7" destOrd="0" presId="urn:microsoft.com/office/officeart/2005/8/layout/list1"/>
    <dgm:cxn modelId="{0BF16630-4CD3-476D-BE74-858005F77C03}" type="presParOf" srcId="{55AB8587-6252-4345-B38D-C8F843935877}" destId="{7D8D0734-0BC7-4FA6-BA0C-312C765625B6}" srcOrd="8" destOrd="0" presId="urn:microsoft.com/office/officeart/2005/8/layout/list1"/>
    <dgm:cxn modelId="{8D598FFD-EE07-4987-9411-6BA4375C2809}" type="presParOf" srcId="{7D8D0734-0BC7-4FA6-BA0C-312C765625B6}" destId="{AFAFEFF6-71E0-40E2-831A-3584CEC20740}" srcOrd="0" destOrd="0" presId="urn:microsoft.com/office/officeart/2005/8/layout/list1"/>
    <dgm:cxn modelId="{E50B233E-2984-4E94-A02D-3BD1CCD12503}" type="presParOf" srcId="{7D8D0734-0BC7-4FA6-BA0C-312C765625B6}" destId="{E9C50CED-B66C-4EB5-9F6A-DC7BA3459506}" srcOrd="1" destOrd="0" presId="urn:microsoft.com/office/officeart/2005/8/layout/list1"/>
    <dgm:cxn modelId="{9AA9E1BA-851D-4341-BA81-5EC9C6E7A9EC}" type="presParOf" srcId="{55AB8587-6252-4345-B38D-C8F843935877}" destId="{59E4B1A6-A58B-48CC-AA29-84815822FE26}" srcOrd="9" destOrd="0" presId="urn:microsoft.com/office/officeart/2005/8/layout/list1"/>
    <dgm:cxn modelId="{E2C56DBB-7293-4383-A83B-1898F1CA74D0}" type="presParOf" srcId="{55AB8587-6252-4345-B38D-C8F843935877}" destId="{25BECFC6-EB4C-40AA-9FB8-BBBA304751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43518B-21A1-EE4B-8E55-9F5D1E16CDD0}" type="doc">
      <dgm:prSet loTypeId="urn:microsoft.com/office/officeart/2005/8/layout/venn1" loCatId="" qsTypeId="urn:microsoft.com/office/officeart/2005/8/quickstyle/simple4" qsCatId="simple" csTypeId="urn:microsoft.com/office/officeart/2005/8/colors/colorful4" csCatId="colorful" phldr="1"/>
      <dgm:spPr/>
    </dgm:pt>
    <dgm:pt modelId="{5B86154F-E07A-7E41-A99C-33504DC04347}">
      <dgm:prSet phldrT="[Text]"/>
      <dgm:spPr/>
      <dgm:t>
        <a:bodyPr/>
        <a:lstStyle/>
        <a:p>
          <a:r>
            <a:rPr lang="en-US" dirty="0" smtClean="0"/>
            <a:t>Teacher-Child Interactions</a:t>
          </a:r>
          <a:endParaRPr lang="en-US" dirty="0"/>
        </a:p>
      </dgm:t>
    </dgm:pt>
    <dgm:pt modelId="{B0F16523-DBC1-BD40-B428-F93E23668A4E}" type="parTrans" cxnId="{C5B2D60A-1219-5F48-BA39-CAB8AD9E59A0}">
      <dgm:prSet/>
      <dgm:spPr/>
      <dgm:t>
        <a:bodyPr/>
        <a:lstStyle/>
        <a:p>
          <a:endParaRPr lang="en-US"/>
        </a:p>
      </dgm:t>
    </dgm:pt>
    <dgm:pt modelId="{B1AF026C-2F15-F14D-894D-24AAEDC3831A}" type="sibTrans" cxnId="{C5B2D60A-1219-5F48-BA39-CAB8AD9E59A0}">
      <dgm:prSet/>
      <dgm:spPr/>
      <dgm:t>
        <a:bodyPr/>
        <a:lstStyle/>
        <a:p>
          <a:endParaRPr lang="en-US"/>
        </a:p>
      </dgm:t>
    </dgm:pt>
    <dgm:pt modelId="{482A1860-DEB9-7840-8A36-A223A9BA8474}">
      <dgm:prSet phldrT="[Text]"/>
      <dgm:spPr/>
      <dgm:t>
        <a:bodyPr/>
        <a:lstStyle/>
        <a:p>
          <a:r>
            <a:rPr lang="en-US" dirty="0" smtClean="0"/>
            <a:t>Time Use</a:t>
          </a:r>
          <a:endParaRPr lang="en-US" dirty="0"/>
        </a:p>
      </dgm:t>
    </dgm:pt>
    <dgm:pt modelId="{BFCDA6F6-CA10-8947-AEDB-DD7E9DE110CB}" type="parTrans" cxnId="{D73EB17B-F0D7-3E4A-939E-B0B00C8D919C}">
      <dgm:prSet/>
      <dgm:spPr/>
      <dgm:t>
        <a:bodyPr/>
        <a:lstStyle/>
        <a:p>
          <a:endParaRPr lang="en-US"/>
        </a:p>
      </dgm:t>
    </dgm:pt>
    <dgm:pt modelId="{999FB570-8FDF-8A49-8DA2-068B55F49926}" type="sibTrans" cxnId="{D73EB17B-F0D7-3E4A-939E-B0B00C8D919C}">
      <dgm:prSet/>
      <dgm:spPr/>
      <dgm:t>
        <a:bodyPr/>
        <a:lstStyle/>
        <a:p>
          <a:endParaRPr lang="en-US"/>
        </a:p>
      </dgm:t>
    </dgm:pt>
    <dgm:pt modelId="{4A63CCDD-47FC-1348-961F-63485F2E3A7F}">
      <dgm:prSet phldrT="[Text]"/>
      <dgm:spPr/>
      <dgm:t>
        <a:bodyPr/>
        <a:lstStyle/>
        <a:p>
          <a:r>
            <a:rPr lang="en-US" dirty="0" smtClean="0"/>
            <a:t>Content of Instruction</a:t>
          </a:r>
          <a:endParaRPr lang="en-US" dirty="0"/>
        </a:p>
      </dgm:t>
    </dgm:pt>
    <dgm:pt modelId="{31F7AA07-861C-FF46-9785-F0383CEAC631}" type="parTrans" cxnId="{1B521C66-80F6-434A-83E8-4799138D4967}">
      <dgm:prSet/>
      <dgm:spPr/>
      <dgm:t>
        <a:bodyPr/>
        <a:lstStyle/>
        <a:p>
          <a:endParaRPr lang="en-US"/>
        </a:p>
      </dgm:t>
    </dgm:pt>
    <dgm:pt modelId="{098ACBA2-89E2-D943-AA17-4EAE087E57C9}" type="sibTrans" cxnId="{1B521C66-80F6-434A-83E8-4799138D4967}">
      <dgm:prSet/>
      <dgm:spPr/>
      <dgm:t>
        <a:bodyPr/>
        <a:lstStyle/>
        <a:p>
          <a:endParaRPr lang="en-US"/>
        </a:p>
      </dgm:t>
    </dgm:pt>
    <dgm:pt modelId="{F98E35C3-FA7B-544C-ACB6-3DF3656F2476}" type="pres">
      <dgm:prSet presAssocID="{F043518B-21A1-EE4B-8E55-9F5D1E16CDD0}" presName="compositeShape" presStyleCnt="0">
        <dgm:presLayoutVars>
          <dgm:chMax val="7"/>
          <dgm:dir/>
          <dgm:resizeHandles val="exact"/>
        </dgm:presLayoutVars>
      </dgm:prSet>
      <dgm:spPr/>
    </dgm:pt>
    <dgm:pt modelId="{74B8B9EB-71DC-9449-BB55-F0DED29D3987}" type="pres">
      <dgm:prSet presAssocID="{5B86154F-E07A-7E41-A99C-33504DC04347}" presName="circ1" presStyleLbl="vennNode1" presStyleIdx="0" presStyleCnt="3"/>
      <dgm:spPr/>
      <dgm:t>
        <a:bodyPr/>
        <a:lstStyle/>
        <a:p>
          <a:endParaRPr lang="en-US"/>
        </a:p>
      </dgm:t>
    </dgm:pt>
    <dgm:pt modelId="{8B13CAED-4348-D14C-AF0C-F3E34E5DBAA7}" type="pres">
      <dgm:prSet presAssocID="{5B86154F-E07A-7E41-A99C-33504DC043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D9F24-6696-9C4A-A59B-EF9F8B06DE3F}" type="pres">
      <dgm:prSet presAssocID="{482A1860-DEB9-7840-8A36-A223A9BA8474}" presName="circ2" presStyleLbl="vennNode1" presStyleIdx="1" presStyleCnt="3"/>
      <dgm:spPr/>
      <dgm:t>
        <a:bodyPr/>
        <a:lstStyle/>
        <a:p>
          <a:endParaRPr lang="en-US"/>
        </a:p>
      </dgm:t>
    </dgm:pt>
    <dgm:pt modelId="{2460A9A7-FB82-2E48-9ED8-F1215B6F71BD}" type="pres">
      <dgm:prSet presAssocID="{482A1860-DEB9-7840-8A36-A223A9BA84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4D52F-574C-684E-A1F2-725F9AAF3216}" type="pres">
      <dgm:prSet presAssocID="{4A63CCDD-47FC-1348-961F-63485F2E3A7F}" presName="circ3" presStyleLbl="vennNode1" presStyleIdx="2" presStyleCnt="3"/>
      <dgm:spPr/>
      <dgm:t>
        <a:bodyPr/>
        <a:lstStyle/>
        <a:p>
          <a:endParaRPr lang="en-US"/>
        </a:p>
      </dgm:t>
    </dgm:pt>
    <dgm:pt modelId="{0DEB4770-2559-9B4D-BB51-519F8E51B324}" type="pres">
      <dgm:prSet presAssocID="{4A63CCDD-47FC-1348-961F-63485F2E3A7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21C66-80F6-434A-83E8-4799138D4967}" srcId="{F043518B-21A1-EE4B-8E55-9F5D1E16CDD0}" destId="{4A63CCDD-47FC-1348-961F-63485F2E3A7F}" srcOrd="2" destOrd="0" parTransId="{31F7AA07-861C-FF46-9785-F0383CEAC631}" sibTransId="{098ACBA2-89E2-D943-AA17-4EAE087E57C9}"/>
    <dgm:cxn modelId="{56BDAB43-F19F-D444-A708-C7A5A1705E9F}" type="presOf" srcId="{482A1860-DEB9-7840-8A36-A223A9BA8474}" destId="{E47D9F24-6696-9C4A-A59B-EF9F8B06DE3F}" srcOrd="0" destOrd="0" presId="urn:microsoft.com/office/officeart/2005/8/layout/venn1"/>
    <dgm:cxn modelId="{56BCD7AC-D1FC-E24D-8FA7-296571E752A5}" type="presOf" srcId="{4A63CCDD-47FC-1348-961F-63485F2E3A7F}" destId="{0DEB4770-2559-9B4D-BB51-519F8E51B324}" srcOrd="1" destOrd="0" presId="urn:microsoft.com/office/officeart/2005/8/layout/venn1"/>
    <dgm:cxn modelId="{D73EB17B-F0D7-3E4A-939E-B0B00C8D919C}" srcId="{F043518B-21A1-EE4B-8E55-9F5D1E16CDD0}" destId="{482A1860-DEB9-7840-8A36-A223A9BA8474}" srcOrd="1" destOrd="0" parTransId="{BFCDA6F6-CA10-8947-AEDB-DD7E9DE110CB}" sibTransId="{999FB570-8FDF-8A49-8DA2-068B55F49926}"/>
    <dgm:cxn modelId="{468B28D5-FA93-8745-9666-AB69203AA93A}" type="presOf" srcId="{F043518B-21A1-EE4B-8E55-9F5D1E16CDD0}" destId="{F98E35C3-FA7B-544C-ACB6-3DF3656F2476}" srcOrd="0" destOrd="0" presId="urn:microsoft.com/office/officeart/2005/8/layout/venn1"/>
    <dgm:cxn modelId="{474D9AA8-0B14-4446-86DB-C51E6AC6CB15}" type="presOf" srcId="{482A1860-DEB9-7840-8A36-A223A9BA8474}" destId="{2460A9A7-FB82-2E48-9ED8-F1215B6F71BD}" srcOrd="1" destOrd="0" presId="urn:microsoft.com/office/officeart/2005/8/layout/venn1"/>
    <dgm:cxn modelId="{87663363-4B7E-F143-8567-9F2FC52D2A8E}" type="presOf" srcId="{4A63CCDD-47FC-1348-961F-63485F2E3A7F}" destId="{FAC4D52F-574C-684E-A1F2-725F9AAF3216}" srcOrd="0" destOrd="0" presId="urn:microsoft.com/office/officeart/2005/8/layout/venn1"/>
    <dgm:cxn modelId="{032C2935-5744-7A4A-A9B9-6FCF2AC8BF90}" type="presOf" srcId="{5B86154F-E07A-7E41-A99C-33504DC04347}" destId="{8B13CAED-4348-D14C-AF0C-F3E34E5DBAA7}" srcOrd="1" destOrd="0" presId="urn:microsoft.com/office/officeart/2005/8/layout/venn1"/>
    <dgm:cxn modelId="{C5B2D60A-1219-5F48-BA39-CAB8AD9E59A0}" srcId="{F043518B-21A1-EE4B-8E55-9F5D1E16CDD0}" destId="{5B86154F-E07A-7E41-A99C-33504DC04347}" srcOrd="0" destOrd="0" parTransId="{B0F16523-DBC1-BD40-B428-F93E23668A4E}" sibTransId="{B1AF026C-2F15-F14D-894D-24AAEDC3831A}"/>
    <dgm:cxn modelId="{E0541B67-6199-B64A-847C-21BDAABEB34F}" type="presOf" srcId="{5B86154F-E07A-7E41-A99C-33504DC04347}" destId="{74B8B9EB-71DC-9449-BB55-F0DED29D3987}" srcOrd="0" destOrd="0" presId="urn:microsoft.com/office/officeart/2005/8/layout/venn1"/>
    <dgm:cxn modelId="{94F16823-F74E-1A4E-840D-2E818FDE1950}" type="presParOf" srcId="{F98E35C3-FA7B-544C-ACB6-3DF3656F2476}" destId="{74B8B9EB-71DC-9449-BB55-F0DED29D3987}" srcOrd="0" destOrd="0" presId="urn:microsoft.com/office/officeart/2005/8/layout/venn1"/>
    <dgm:cxn modelId="{76D09252-3E98-EF48-8423-0D9121502D9E}" type="presParOf" srcId="{F98E35C3-FA7B-544C-ACB6-3DF3656F2476}" destId="{8B13CAED-4348-D14C-AF0C-F3E34E5DBAA7}" srcOrd="1" destOrd="0" presId="urn:microsoft.com/office/officeart/2005/8/layout/venn1"/>
    <dgm:cxn modelId="{3E60B00F-4004-A348-A25D-FAEFE45B67AD}" type="presParOf" srcId="{F98E35C3-FA7B-544C-ACB6-3DF3656F2476}" destId="{E47D9F24-6696-9C4A-A59B-EF9F8B06DE3F}" srcOrd="2" destOrd="0" presId="urn:microsoft.com/office/officeart/2005/8/layout/venn1"/>
    <dgm:cxn modelId="{A8ADF18C-DEDE-6D4C-A9FB-72E5F048B0EE}" type="presParOf" srcId="{F98E35C3-FA7B-544C-ACB6-3DF3656F2476}" destId="{2460A9A7-FB82-2E48-9ED8-F1215B6F71BD}" srcOrd="3" destOrd="0" presId="urn:microsoft.com/office/officeart/2005/8/layout/venn1"/>
    <dgm:cxn modelId="{06B0E81E-901D-DC40-9878-1870428276A7}" type="presParOf" srcId="{F98E35C3-FA7B-544C-ACB6-3DF3656F2476}" destId="{FAC4D52F-574C-684E-A1F2-725F9AAF3216}" srcOrd="4" destOrd="0" presId="urn:microsoft.com/office/officeart/2005/8/layout/venn1"/>
    <dgm:cxn modelId="{3D15BCE0-EB5D-8246-803D-57B63542A4B2}" type="presParOf" srcId="{F98E35C3-FA7B-544C-ACB6-3DF3656F2476}" destId="{0DEB4770-2559-9B4D-BB51-519F8E51B3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E73D-C927-43CA-B9D5-AA0E21BEB534}">
      <dsp:nvSpPr>
        <dsp:cNvPr id="0" name=""/>
        <dsp:cNvSpPr/>
      </dsp:nvSpPr>
      <dsp:spPr>
        <a:xfrm>
          <a:off x="622934" y="0"/>
          <a:ext cx="7059930" cy="4191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801B9-A02D-4A44-929A-94F4B1F4301C}">
      <dsp:nvSpPr>
        <dsp:cNvPr id="0" name=""/>
        <dsp:cNvSpPr/>
      </dsp:nvSpPr>
      <dsp:spPr>
        <a:xfrm>
          <a:off x="2433" y="1257299"/>
          <a:ext cx="1464870" cy="1676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Research team conducts in-depth curriculum review and meets with BPS staff</a:t>
          </a:r>
        </a:p>
      </dsp:txBody>
      <dsp:txXfrm>
        <a:off x="73942" y="1328808"/>
        <a:ext cx="1321852" cy="1533382"/>
      </dsp:txXfrm>
    </dsp:sp>
    <dsp:sp modelId="{CACB99E5-194F-4C09-9C38-E5B3B55F3BD6}">
      <dsp:nvSpPr>
        <dsp:cNvPr id="0" name=""/>
        <dsp:cNvSpPr/>
      </dsp:nvSpPr>
      <dsp:spPr>
        <a:xfrm>
          <a:off x="1711449" y="1257299"/>
          <a:ext cx="1464870" cy="1676400"/>
        </a:xfrm>
        <a:prstGeom prst="roundRect">
          <a:avLst/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Research team develops fidelity tool and iteratively edits it following meetings with BPS staff</a:t>
          </a:r>
        </a:p>
      </dsp:txBody>
      <dsp:txXfrm>
        <a:off x="1782958" y="1328808"/>
        <a:ext cx="1321852" cy="1533382"/>
      </dsp:txXfrm>
    </dsp:sp>
    <dsp:sp modelId="{ECA5D6A5-A779-417A-9F24-B0C42BDA7ADE}">
      <dsp:nvSpPr>
        <dsp:cNvPr id="0" name=""/>
        <dsp:cNvSpPr/>
      </dsp:nvSpPr>
      <dsp:spPr>
        <a:xfrm>
          <a:off x="3420464" y="1257299"/>
          <a:ext cx="1464870" cy="1676400"/>
        </a:xfrm>
        <a:prstGeom prst="round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Further edits and adaptation following field-based piloting with BPS staff</a:t>
          </a:r>
        </a:p>
      </dsp:txBody>
      <dsp:txXfrm>
        <a:off x="3491973" y="1328808"/>
        <a:ext cx="1321852" cy="1533382"/>
      </dsp:txXfrm>
    </dsp:sp>
    <dsp:sp modelId="{445A63A7-0156-41BE-A15F-9634B298BEE9}">
      <dsp:nvSpPr>
        <dsp:cNvPr id="0" name=""/>
        <dsp:cNvSpPr/>
      </dsp:nvSpPr>
      <dsp:spPr>
        <a:xfrm>
          <a:off x="5129480" y="1257299"/>
          <a:ext cx="1464870" cy="1676400"/>
        </a:xfrm>
        <a:prstGeom prst="roundRect">
          <a:avLst/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Training and reliability procedures take into account BPS staff feedback</a:t>
          </a:r>
        </a:p>
      </dsp:txBody>
      <dsp:txXfrm>
        <a:off x="5200989" y="1328808"/>
        <a:ext cx="1321852" cy="1533382"/>
      </dsp:txXfrm>
    </dsp:sp>
    <dsp:sp modelId="{D1D2498F-E737-471C-AB88-09EA90DA2689}">
      <dsp:nvSpPr>
        <dsp:cNvPr id="0" name=""/>
        <dsp:cNvSpPr/>
      </dsp:nvSpPr>
      <dsp:spPr>
        <a:xfrm>
          <a:off x="6838496" y="1257299"/>
          <a:ext cx="1464870" cy="1676400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BPS instructional coaches collect data in classrooms </a:t>
          </a:r>
        </a:p>
      </dsp:txBody>
      <dsp:txXfrm>
        <a:off x="6910005" y="1328808"/>
        <a:ext cx="1321852" cy="1533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35BC1-3A8A-4DB1-8D96-80C09AB6A778}">
      <dsp:nvSpPr>
        <dsp:cNvPr id="0" name=""/>
        <dsp:cNvSpPr/>
      </dsp:nvSpPr>
      <dsp:spPr>
        <a:xfrm rot="5400000">
          <a:off x="3757927" y="119600"/>
          <a:ext cx="1835877" cy="15972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 = 41 classrooms in 20 schools </a:t>
          </a:r>
        </a:p>
      </dsp:txBody>
      <dsp:txXfrm rot="-5400000">
        <a:off x="4126158" y="286359"/>
        <a:ext cx="1099415" cy="1263695"/>
      </dsp:txXfrm>
    </dsp:sp>
    <dsp:sp modelId="{9300962A-324F-4161-B464-E207B40E7B5D}">
      <dsp:nvSpPr>
        <dsp:cNvPr id="0" name=""/>
        <dsp:cNvSpPr/>
      </dsp:nvSpPr>
      <dsp:spPr>
        <a:xfrm>
          <a:off x="5522940" y="367443"/>
          <a:ext cx="2048839" cy="110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41 total public prekindergarten classrooms participated (97% of teachers in participating schools)</a:t>
          </a:r>
        </a:p>
      </dsp:txBody>
      <dsp:txXfrm>
        <a:off x="5522940" y="367443"/>
        <a:ext cx="2048839" cy="1101526"/>
      </dsp:txXfrm>
    </dsp:sp>
    <dsp:sp modelId="{8C8E7627-B2C5-4FFB-95E0-1CFB7329A95A}">
      <dsp:nvSpPr>
        <dsp:cNvPr id="0" name=""/>
        <dsp:cNvSpPr/>
      </dsp:nvSpPr>
      <dsp:spPr>
        <a:xfrm rot="5400000">
          <a:off x="2032936" y="119600"/>
          <a:ext cx="1835877" cy="15972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401167" y="286359"/>
        <a:ext cx="1099415" cy="1263695"/>
      </dsp:txXfrm>
    </dsp:sp>
    <dsp:sp modelId="{1E4BD919-E7FB-426F-8566-32131A015EFA}">
      <dsp:nvSpPr>
        <dsp:cNvPr id="0" name=""/>
        <dsp:cNvSpPr/>
      </dsp:nvSpPr>
      <dsp:spPr>
        <a:xfrm rot="5400000">
          <a:off x="2892127" y="1677893"/>
          <a:ext cx="1835877" cy="159721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Classrooms observed 2x</a:t>
          </a:r>
        </a:p>
      </dsp:txBody>
      <dsp:txXfrm rot="-5400000">
        <a:off x="3260358" y="1844652"/>
        <a:ext cx="1099415" cy="1263695"/>
      </dsp:txXfrm>
    </dsp:sp>
    <dsp:sp modelId="{BCA1BCA9-30E5-48F5-904E-E74E0C46C460}">
      <dsp:nvSpPr>
        <dsp:cNvPr id="0" name=""/>
        <dsp:cNvSpPr/>
      </dsp:nvSpPr>
      <dsp:spPr>
        <a:xfrm>
          <a:off x="962620" y="1925736"/>
          <a:ext cx="1982747" cy="110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Each classroom observed on two separate days for 2 – 3 hours/obs. Observation data averaged across days.</a:t>
          </a:r>
        </a:p>
      </dsp:txBody>
      <dsp:txXfrm>
        <a:off x="962620" y="1925736"/>
        <a:ext cx="1982747" cy="1101526"/>
      </dsp:txXfrm>
    </dsp:sp>
    <dsp:sp modelId="{C9870550-D50E-4DC8-9078-985177B5CC28}">
      <dsp:nvSpPr>
        <dsp:cNvPr id="0" name=""/>
        <dsp:cNvSpPr/>
      </dsp:nvSpPr>
      <dsp:spPr>
        <a:xfrm rot="5400000">
          <a:off x="4617118" y="1677893"/>
          <a:ext cx="1835877" cy="159721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985349" y="1844652"/>
        <a:ext cx="1099415" cy="1263695"/>
      </dsp:txXfrm>
    </dsp:sp>
    <dsp:sp modelId="{6AD7F827-D1C2-4F2C-9C37-5A1F62E5D8AA}">
      <dsp:nvSpPr>
        <dsp:cNvPr id="0" name=""/>
        <dsp:cNvSpPr/>
      </dsp:nvSpPr>
      <dsp:spPr>
        <a:xfrm rot="5400000">
          <a:off x="3757927" y="3236186"/>
          <a:ext cx="1835877" cy="159721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Reliability </a:t>
          </a:r>
        </a:p>
      </dsp:txBody>
      <dsp:txXfrm rot="-5400000">
        <a:off x="4126158" y="3402945"/>
        <a:ext cx="1099415" cy="1263695"/>
      </dsp:txXfrm>
    </dsp:sp>
    <dsp:sp modelId="{7CB3D7BE-08F6-4463-9957-676FBD10AD77}">
      <dsp:nvSpPr>
        <dsp:cNvPr id="0" name=""/>
        <dsp:cNvSpPr/>
      </dsp:nvSpPr>
      <dsp:spPr>
        <a:xfrm>
          <a:off x="5522940" y="3484029"/>
          <a:ext cx="2048839" cy="110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20% of observational visits were coded by two BPS coaches; Reliability analysis suggests high agreement.</a:t>
          </a:r>
        </a:p>
      </dsp:txBody>
      <dsp:txXfrm>
        <a:off x="5522940" y="3484029"/>
        <a:ext cx="2048839" cy="1101526"/>
      </dsp:txXfrm>
    </dsp:sp>
    <dsp:sp modelId="{A1593610-96D7-426B-B106-C0CAEDAB9F01}">
      <dsp:nvSpPr>
        <dsp:cNvPr id="0" name=""/>
        <dsp:cNvSpPr/>
      </dsp:nvSpPr>
      <dsp:spPr>
        <a:xfrm rot="5400000">
          <a:off x="2032936" y="3236186"/>
          <a:ext cx="1835877" cy="15972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401167" y="3402945"/>
        <a:ext cx="1099415" cy="1263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6F844-62A8-4FBE-8E61-EA9D5A55339F}">
      <dsp:nvSpPr>
        <dsp:cNvPr id="0" name=""/>
        <dsp:cNvSpPr/>
      </dsp:nvSpPr>
      <dsp:spPr>
        <a:xfrm>
          <a:off x="185570" y="576"/>
          <a:ext cx="3633266" cy="2179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Vocabulary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(</a:t>
          </a:r>
          <a:r>
            <a:rPr lang="en-US" sz="3100" kern="1200" dirty="0">
              <a:sym typeface="Symbol"/>
            </a:rPr>
            <a:t> = </a:t>
          </a:r>
          <a:r>
            <a:rPr lang="en-US" sz="3100" kern="1200" dirty="0"/>
            <a:t> .91)</a:t>
          </a:r>
        </a:p>
      </dsp:txBody>
      <dsp:txXfrm>
        <a:off x="185570" y="576"/>
        <a:ext cx="3633266" cy="2179959"/>
      </dsp:txXfrm>
    </dsp:sp>
    <dsp:sp modelId="{9410AFC9-8740-451A-AF93-7F517346ECEF}">
      <dsp:nvSpPr>
        <dsp:cNvPr id="0" name=""/>
        <dsp:cNvSpPr/>
      </dsp:nvSpPr>
      <dsp:spPr>
        <a:xfrm>
          <a:off x="4182163" y="576"/>
          <a:ext cx="3633266" cy="21799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Extending/Building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(</a:t>
          </a:r>
          <a:r>
            <a:rPr lang="en-US" sz="3100" kern="1200" dirty="0">
              <a:sym typeface="Symbol"/>
            </a:rPr>
            <a:t> = .91)</a:t>
          </a:r>
          <a:endParaRPr lang="en-US" sz="3100" kern="1200" dirty="0"/>
        </a:p>
      </dsp:txBody>
      <dsp:txXfrm>
        <a:off x="4182163" y="576"/>
        <a:ext cx="3633266" cy="2179959"/>
      </dsp:txXfrm>
    </dsp:sp>
    <dsp:sp modelId="{4B43AE2C-9178-4E90-A8A5-C4CC031CE265}">
      <dsp:nvSpPr>
        <dsp:cNvPr id="0" name=""/>
        <dsp:cNvSpPr/>
      </dsp:nvSpPr>
      <dsp:spPr>
        <a:xfrm>
          <a:off x="185570" y="2543863"/>
          <a:ext cx="3633266" cy="21799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Summary/ Reflection/Making Connections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(</a:t>
          </a:r>
          <a:r>
            <a:rPr lang="en-US" sz="3100" kern="1200" dirty="0">
              <a:sym typeface="Symbol"/>
            </a:rPr>
            <a:t> = .79)</a:t>
          </a:r>
          <a:endParaRPr lang="en-US" sz="3100" kern="1200" dirty="0"/>
        </a:p>
      </dsp:txBody>
      <dsp:txXfrm>
        <a:off x="185570" y="2543863"/>
        <a:ext cx="3633266" cy="2179959"/>
      </dsp:txXfrm>
    </dsp:sp>
    <dsp:sp modelId="{8287E522-F0D4-427C-9DB6-D863D21FBB59}">
      <dsp:nvSpPr>
        <dsp:cNvPr id="0" name=""/>
        <dsp:cNvSpPr/>
      </dsp:nvSpPr>
      <dsp:spPr>
        <a:xfrm>
          <a:off x="4182163" y="2543863"/>
          <a:ext cx="3633266" cy="21799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Scaffolding/ Differentiation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(</a:t>
          </a:r>
          <a:r>
            <a:rPr lang="en-US" sz="3100" kern="1200" dirty="0">
              <a:sym typeface="Symbol"/>
            </a:rPr>
            <a:t> = .82)</a:t>
          </a:r>
          <a:endParaRPr lang="en-US" sz="3100" kern="1200" dirty="0"/>
        </a:p>
      </dsp:txBody>
      <dsp:txXfrm>
        <a:off x="4182163" y="2543863"/>
        <a:ext cx="3633266" cy="2179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5421B-585A-4CE8-9BEB-FF1116A62DBE}">
      <dsp:nvSpPr>
        <dsp:cNvPr id="0" name=""/>
        <dsp:cNvSpPr/>
      </dsp:nvSpPr>
      <dsp:spPr>
        <a:xfrm>
          <a:off x="0" y="612090"/>
          <a:ext cx="8382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1F7CC-66EA-4771-B1FE-0DFABB42C7B4}">
      <dsp:nvSpPr>
        <dsp:cNvPr id="0" name=""/>
        <dsp:cNvSpPr/>
      </dsp:nvSpPr>
      <dsp:spPr>
        <a:xfrm>
          <a:off x="419100" y="68428"/>
          <a:ext cx="7619992" cy="971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Reliable fidelity data can be collected by district staff.</a:t>
          </a:r>
        </a:p>
      </dsp:txBody>
      <dsp:txXfrm>
        <a:off x="466535" y="115863"/>
        <a:ext cx="7525122" cy="876832"/>
      </dsp:txXfrm>
    </dsp:sp>
    <dsp:sp modelId="{7460FD6D-BFF8-41CC-8CCB-0722E624A02C}">
      <dsp:nvSpPr>
        <dsp:cNvPr id="0" name=""/>
        <dsp:cNvSpPr/>
      </dsp:nvSpPr>
      <dsp:spPr>
        <a:xfrm>
          <a:off x="0" y="1848463"/>
          <a:ext cx="8382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D20EF-7609-44E9-B40E-E550B1414A0D}">
      <dsp:nvSpPr>
        <dsp:cNvPr id="0" name=""/>
        <dsp:cNvSpPr/>
      </dsp:nvSpPr>
      <dsp:spPr>
        <a:xfrm>
          <a:off x="419100" y="1499490"/>
          <a:ext cx="7619992" cy="7770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Systematic variation in fidelity across classrooms. </a:t>
          </a:r>
        </a:p>
      </dsp:txBody>
      <dsp:txXfrm>
        <a:off x="457031" y="1537421"/>
        <a:ext cx="7544130" cy="701150"/>
      </dsp:txXfrm>
    </dsp:sp>
    <dsp:sp modelId="{25BECFC6-EB4C-40AA-9FB8-BBBA30475173}">
      <dsp:nvSpPr>
        <dsp:cNvPr id="0" name=""/>
        <dsp:cNvSpPr/>
      </dsp:nvSpPr>
      <dsp:spPr>
        <a:xfrm>
          <a:off x="0" y="4153771"/>
          <a:ext cx="8382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50CED-B66C-4EB5-9F6A-DC7BA3459506}">
      <dsp:nvSpPr>
        <dsp:cNvPr id="0" name=""/>
        <dsp:cNvSpPr/>
      </dsp:nvSpPr>
      <dsp:spPr>
        <a:xfrm>
          <a:off x="419100" y="2735863"/>
          <a:ext cx="7696209" cy="18459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Fidelity may predict math outcomes (on a small magnitude) but story is likely in the subgroups for a diverse sample with varying skill levels at baseline and follow-up.</a:t>
          </a:r>
        </a:p>
      </dsp:txBody>
      <dsp:txXfrm>
        <a:off x="509212" y="2825975"/>
        <a:ext cx="7515985" cy="1665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8B9EB-71DC-9449-BB55-F0DED29D3987}">
      <dsp:nvSpPr>
        <dsp:cNvPr id="0" name=""/>
        <dsp:cNvSpPr/>
      </dsp:nvSpPr>
      <dsp:spPr>
        <a:xfrm>
          <a:off x="2473212" y="70774"/>
          <a:ext cx="3397183" cy="33971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Teacher-Child Interactions</a:t>
          </a:r>
          <a:endParaRPr lang="en-US" sz="3600" kern="1200" dirty="0"/>
        </a:p>
      </dsp:txBody>
      <dsp:txXfrm>
        <a:off x="2926170" y="665281"/>
        <a:ext cx="2491267" cy="1528732"/>
      </dsp:txXfrm>
    </dsp:sp>
    <dsp:sp modelId="{E47D9F24-6696-9C4A-A59B-EF9F8B06DE3F}">
      <dsp:nvSpPr>
        <dsp:cNvPr id="0" name=""/>
        <dsp:cNvSpPr/>
      </dsp:nvSpPr>
      <dsp:spPr>
        <a:xfrm>
          <a:off x="3699029" y="2194014"/>
          <a:ext cx="3397183" cy="33971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Time Use</a:t>
          </a:r>
          <a:endParaRPr lang="en-US" sz="3600" kern="1200" dirty="0"/>
        </a:p>
      </dsp:txBody>
      <dsp:txXfrm>
        <a:off x="4738001" y="3071619"/>
        <a:ext cx="2038309" cy="1868450"/>
      </dsp:txXfrm>
    </dsp:sp>
    <dsp:sp modelId="{FAC4D52F-574C-684E-A1F2-725F9AAF3216}">
      <dsp:nvSpPr>
        <dsp:cNvPr id="0" name=""/>
        <dsp:cNvSpPr/>
      </dsp:nvSpPr>
      <dsp:spPr>
        <a:xfrm>
          <a:off x="1247395" y="2194014"/>
          <a:ext cx="3397183" cy="33971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Content of Instruction</a:t>
          </a:r>
          <a:endParaRPr lang="en-US" sz="3600" kern="1200" dirty="0"/>
        </a:p>
      </dsp:txBody>
      <dsp:txXfrm>
        <a:off x="1567296" y="3071619"/>
        <a:ext cx="2038309" cy="186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F84CA-880E-8948-8D03-D2FDDEBC1A61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240CE-4716-894C-89F9-A9FD6784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1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0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3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8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83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5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97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89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1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26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95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872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66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57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13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20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45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9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3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9C2AA-A1AF-4476-A9D1-60D21B1940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27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0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9C2AA-A1AF-4476-A9D1-60D21B1940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8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7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9C2AA-A1AF-4476-A9D1-60D21B1940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671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2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9C2AA-A1AF-4476-A9D1-60D21B1940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7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9C2AA-A1AF-4476-A9D1-60D21B1940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27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6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6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8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76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9C2AA-A1AF-4476-A9D1-60D21B1940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547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769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91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8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66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739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28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750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41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02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990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245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294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67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0729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13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47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483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3976C-F627-42AD-9578-578E0513BD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159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5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8432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1586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81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3859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136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846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6D3C-6457-40F8-986E-0DA764E5BE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952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031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207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86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5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119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36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311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30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63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5009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12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6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4163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840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1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7599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92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8157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1739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9131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638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1418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291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76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43049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0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393B8-68F6-4D2A-AB8B-A35F4CC0C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500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40CE-4716-894C-89F9-A9FD67844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488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171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31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40CE-4716-894C-89F9-A9FD67844F8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11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1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jpe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21305"/>
            <a:ext cx="7772400" cy="121519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9144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8768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8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9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1143000" y="3433543"/>
            <a:ext cx="6858000" cy="68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ea typeface="Helvetica" charset="0"/>
              <a:cs typeface="Helvetica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143000" y="4901017"/>
            <a:ext cx="6858000" cy="68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ea typeface="Helvetica" charset="0"/>
                <a:cs typeface="Helvetica" charset="0"/>
              </a:rPr>
              <a:t>July</a:t>
            </a:r>
            <a:r>
              <a:rPr lang="en-US" sz="2800" baseline="0" dirty="0">
                <a:solidFill>
                  <a:schemeClr val="bg1"/>
                </a:solidFill>
                <a:ea typeface="Helvetica" charset="0"/>
                <a:cs typeface="Helvetica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Helvetica" charset="0"/>
                <a:cs typeface="Helvetica" charset="0"/>
              </a:rPr>
              <a:t>17, 2017</a:t>
            </a:r>
          </a:p>
        </p:txBody>
      </p:sp>
      <p:pic>
        <p:nvPicPr>
          <p:cNvPr id="5" name="Picture 4" descr="FP3_FINAL_Large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312" y="2114882"/>
            <a:ext cx="5011171" cy="26373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59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0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3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0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68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1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6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3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C76EB4-F91D-4483-AF75-5E7B063EA9C5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B7F530-D9BD-4674-9B4D-93221E8FF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917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8CA0-AD1A-4E0D-B707-6B4382A09D67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8E38-D00F-409E-A8D1-4B0224505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325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75AD80-B6BA-4500-9671-40A07F2495F9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B26B-1B1E-41DF-ADD6-30833E5BE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74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4D1D36-1E07-4883-A420-18910717A453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0875-7394-4868-B4D0-BF44315EF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03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67CD08-9492-4B93-9469-7D568C7BC04C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7E31-CBB9-41FF-979E-F30C51CB4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3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DBF4E-2CFF-4025-99FF-996D62BE4F2F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FBCD-5B68-4F14-BECC-4E46A3A5B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2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E800-7B59-4F9B-BDC8-ADAAAB29FF82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39A8-B3EB-4848-9C0D-CAB166042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275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AF64B4-93E6-4F50-A66C-A193F0D459C1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0C06-8987-475B-A0B0-96408A594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66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A18B82-9A43-4189-B21D-E25254301E5B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AD5D-70EF-4E44-B195-E97017512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459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5917-370E-491F-B2F6-1F4F2C4BBA54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FCF4-D7E7-4583-A76A-C39142317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50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0624-442C-4E87-99B8-B079565BD176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42F4-0F63-40DC-83B6-6599A2C92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0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7854215" y="5611528"/>
            <a:ext cx="1164657" cy="10202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jpe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3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08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73" r:id="rId7"/>
    <p:sldLayoutId id="214748367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3193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9295-5044-4A45-8F99-A8022715761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C987-08DD-414F-BCBB-D1EC12117D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6111240"/>
            <a:ext cx="1019175" cy="746760"/>
          </a:xfrm>
          <a:prstGeom prst="rect">
            <a:avLst/>
          </a:prstGeom>
          <a:noFill/>
        </p:spPr>
      </p:pic>
      <p:pic>
        <p:nvPicPr>
          <p:cNvPr id="8" name="Picture 7" descr="C:\Users\strass\AppData\Local\Microsoft\Windows\Temporary Internet Files\Content.Outlook\45O2OXMV\Excel_rgb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447" y="6082665"/>
            <a:ext cx="1216153" cy="74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750" y="6096000"/>
            <a:ext cx="1085850" cy="77724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6096000"/>
            <a:ext cx="1133475" cy="75438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400" y="6111240"/>
            <a:ext cx="1353820" cy="74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07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3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15491" y="6411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7FA1-8B21-48B9-BE46-7D6A8548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0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3193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0EE-8B61-4224-B30E-FB2C51BD809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4B99-FCCA-4959-9139-927901E2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BBA5F6-2825-41DC-A199-BC18871DC270}" type="datetimeFigureOut">
              <a:rPr lang="en-US"/>
              <a:pPr>
                <a:defRPr/>
              </a:pPr>
              <a:t>8/15/18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8405E20-486D-4504-8BEC-FDF08047F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arlylearnnet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.hsueh@mdrc.org" TargetMode="External"/><Relationship Id="rId4" Type="http://schemas.openxmlformats.org/officeDocument/2006/relationships/hyperlink" Target="mailto:meghan.mccormick@mdrc.org" TargetMode="External"/><Relationship Id="rId5" Type="http://schemas.openxmlformats.org/officeDocument/2006/relationships/hyperlink" Target="mailto:weilandc@umich.edu" TargetMode="External"/><Relationship Id="rId6" Type="http://schemas.openxmlformats.org/officeDocument/2006/relationships/hyperlink" Target="mailto:jsachs@bostonpublicschools.org" TargetMode="External"/><Relationship Id="rId7" Type="http://schemas.openxmlformats.org/officeDocument/2006/relationships/hyperlink" Target="mailto:Catherine_snow@gse.harvard.edu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1.wdp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3.xml"/><Relationship Id="rId3" Type="http://schemas.openxmlformats.org/officeDocument/2006/relationships/chart" Target="../charts/char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chart" Target="../charts/char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chart" Target="../charts/char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2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14255" y="5698436"/>
            <a:ext cx="4538215" cy="68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National Research Conference on Early Childhood</a:t>
            </a:r>
          </a:p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June 27, 2018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5234541"/>
            <a:ext cx="6858000" cy="68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Early Learning Network is funded by the Institute of Education Sciences.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EC36BE-7909-4DCA-8A6A-F06116E0344E}"/>
              </a:ext>
            </a:extLst>
          </p:cNvPr>
          <p:cNvSpPr/>
          <p:nvPr/>
        </p:nvSpPr>
        <p:spPr>
          <a:xfrm>
            <a:off x="325945" y="6187248"/>
            <a:ext cx="1788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hlinkClick r:id="rId3"/>
              </a:rPr>
              <a:t>@</a:t>
            </a:r>
            <a:r>
              <a:rPr lang="en-US" sz="1400" u="sng" dirty="0" err="1">
                <a:hlinkClick r:id="rId3"/>
              </a:rPr>
              <a:t>earlylearnnet</a:t>
            </a:r>
            <a:endParaRPr lang="en-US" sz="1400" dirty="0"/>
          </a:p>
        </p:txBody>
      </p:sp>
      <p:pic>
        <p:nvPicPr>
          <p:cNvPr id="7" name="Picture 2" descr="Image result for twitter image">
            <a:extLst>
              <a:ext uri="{FF2B5EF4-FFF2-40B4-BE49-F238E27FC236}">
                <a16:creationId xmlns="" xmlns:a16="http://schemas.microsoft.com/office/drawing/2014/main" id="{89E0BA87-D77B-4049-9638-50A3AFF5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28" y="6236547"/>
            <a:ext cx="347489" cy="2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CAA9803C-4206-4443-B637-AF9673D33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26" y="3743228"/>
            <a:ext cx="7772400" cy="121519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Learning Network </a:t>
            </a:r>
            <a:b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 Results: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Preschool Educational Practices and Child Outcomes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56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Fidelity Data in Public School Classrooms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04800" y="990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74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000" dirty="0"/>
              <a:t>Classroom &amp; teacher participants </a:t>
            </a:r>
            <a:br>
              <a:rPr lang="en-US" sz="3000" dirty="0"/>
            </a:br>
            <a:r>
              <a:rPr lang="en-US" sz="3000" dirty="0"/>
              <a:t>(</a:t>
            </a:r>
            <a:r>
              <a:rPr lang="en-US" sz="3000" i="1" dirty="0"/>
              <a:t>N</a:t>
            </a:r>
            <a:r>
              <a:rPr lang="en-US" sz="3000" dirty="0"/>
              <a:t> = 41 public school classrooms across 20 schools)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066800"/>
          <a:ext cx="8610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8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 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%age/Mean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43.95 (SD = 9.37)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Years</a:t>
                      </a:r>
                      <a:r>
                        <a:rPr lang="en-US" baseline="0" dirty="0"/>
                        <a:t> teaching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14.79 (SD = 9.25)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Years teaching prekindergarten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 (SD = 7.37)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Years teaching at current</a:t>
                      </a:r>
                      <a:r>
                        <a:rPr lang="en-US" baseline="0" dirty="0"/>
                        <a:t>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7.79 (SD = 8.01)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 has master’s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  <a:r>
                        <a:rPr lang="en-US" baseline="0" dirty="0"/>
                        <a:t>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 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Teacher Asian or other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dirty="0"/>
                        <a:t>Classrooms</a:t>
                      </a:r>
                      <a:r>
                        <a:rPr lang="en-US" baseline="0" dirty="0"/>
                        <a:t> per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1.35 (SD = .42)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5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96E3C0-4E7A-42C8-9666-CE883CD5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400" dirty="0"/>
              <a:t>Summary of Fidelity Data for BPS K1 Classrooms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B33E2631-6EEA-4EAE-BD42-0126CE3F66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990600"/>
          <a:ext cx="8610600" cy="520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1544853281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6449194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classrooms component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9140479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75314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Intro to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4729571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Read Aloud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2661322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SWPL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268317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Building Blocks Whole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1252974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Small Group, Language/Literacy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3470012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Building Blocks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9064040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Building Blocks Small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0780530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Thinking &amp;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52915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Storytelling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0685968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Story-acting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2889269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r>
                        <a:rPr lang="en-US" sz="2000" dirty="0"/>
                        <a:t>Let’s Find Out About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411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8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Cross-component fidelity measures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33400" y="12192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8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What does fidelity look like overall in BPS public school prekindergarten classrooms?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04800" y="11430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432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this compare to CLASS scores?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81000" y="11430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177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How do fidelity measures relate with CLASS?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219200"/>
          <a:ext cx="8610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587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Instructional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Emotional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Classroom org.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595">
                <a:tc>
                  <a:txBody>
                    <a:bodyPr/>
                    <a:lstStyle/>
                    <a:p>
                      <a:r>
                        <a:rPr lang="en-US" sz="2400" dirty="0"/>
                        <a:t>Instructional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595">
                <a:tc>
                  <a:txBody>
                    <a:bodyPr/>
                    <a:lstStyle/>
                    <a:p>
                      <a:r>
                        <a:rPr lang="en-US" sz="2400" dirty="0"/>
                        <a:t>Emotional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6595">
                <a:tc>
                  <a:txBody>
                    <a:bodyPr/>
                    <a:lstStyle/>
                    <a:p>
                      <a:r>
                        <a:rPr lang="en-US" sz="2400" dirty="0"/>
                        <a:t>Classroom org.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7186">
                <a:tc>
                  <a:txBody>
                    <a:bodyPr/>
                    <a:lstStyle/>
                    <a:p>
                      <a:r>
                        <a:rPr lang="en-US" sz="2400" dirty="0"/>
                        <a:t>Extending/Building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7186">
                <a:tc>
                  <a:txBody>
                    <a:bodyPr/>
                    <a:lstStyle/>
                    <a:p>
                      <a:r>
                        <a:rPr lang="en-US" sz="2400" dirty="0"/>
                        <a:t>Summary/Reflection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7186">
                <a:tc>
                  <a:txBody>
                    <a:bodyPr/>
                    <a:lstStyle/>
                    <a:p>
                      <a:r>
                        <a:rPr lang="en-US" sz="2400" dirty="0"/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7186">
                <a:tc>
                  <a:txBody>
                    <a:bodyPr/>
                    <a:lstStyle/>
                    <a:p>
                      <a:r>
                        <a:rPr lang="en-US" sz="2400" dirty="0"/>
                        <a:t>Scaffolding/Differentiation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91000" y="3810000"/>
            <a:ext cx="1371600" cy="22098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2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How does implementation vary depending on classroom composition?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There are some differences in implementation between classrooms. </a:t>
            </a:r>
            <a:r>
              <a:rPr lang="en-US" b="1" u="sng" dirty="0"/>
              <a:t>On average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Classrooms with higher percentages of white students have higher quality of implementation</a:t>
            </a:r>
          </a:p>
          <a:p>
            <a:pPr lvl="1"/>
            <a:r>
              <a:rPr lang="en-US" dirty="0"/>
              <a:t>Classrooms with higher percentages of black and Hispanic students have lower quality of implementation</a:t>
            </a:r>
          </a:p>
          <a:p>
            <a:pPr lvl="1"/>
            <a:r>
              <a:rPr lang="en-US" dirty="0"/>
              <a:t>Classrooms with higher percentages of DLLs have similar quality of implementation as classrooms with fewer DLLs, but more variation across classrooms.</a:t>
            </a:r>
          </a:p>
        </p:txBody>
      </p:sp>
    </p:spTree>
    <p:extLst>
      <p:ext uri="{BB962C8B-B14F-4D97-AF65-F5344CB8AC3E}">
        <p14:creationId xmlns:p14="http://schemas.microsoft.com/office/powerpoint/2010/main" val="168234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/>
              <a:t>Links between fidelity of implementation and improvements in language and math across prekindergarten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Full sample of students - no significant associations between cross-component fidelity measures and gains in language or math across prekindergarten year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No significant associations detected in this preliminary work using cross-component fidelity constructs to predict PPVT outcomes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Statistically significant interactions between fidelity of implementation, Hispanic and DLL status, and math outcome</a:t>
            </a:r>
          </a:p>
        </p:txBody>
      </p:sp>
    </p:spTree>
    <p:extLst>
      <p:ext uri="{BB962C8B-B14F-4D97-AF65-F5344CB8AC3E}">
        <p14:creationId xmlns:p14="http://schemas.microsoft.com/office/powerpoint/2010/main" val="294075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Example of Predicted Math Skills for Hispanic Students at End of Prekindergarten Year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04800" y="11430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734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295" y="784814"/>
            <a:ext cx="77455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The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otham-Medium"/>
              </a:rPr>
              <a:t>Early Learning Network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aims to advance the understanding of </a:t>
            </a:r>
            <a:r>
              <a:rPr lang="en-US" sz="4000" i="1" dirty="0">
                <a:solidFill>
                  <a:srgbClr val="F67C1F"/>
                </a:solidFill>
                <a:latin typeface="Gotham-Book"/>
              </a:rPr>
              <a:t>policies and practices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 that narrow the achievement gap and </a:t>
            </a:r>
            <a:r>
              <a:rPr lang="en-US" sz="4000" i="1" dirty="0">
                <a:solidFill>
                  <a:srgbClr val="F67C1F"/>
                </a:solidFill>
                <a:latin typeface="Gotham-Book"/>
              </a:rPr>
              <a:t>maintain early learning success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as children transition </a:t>
            </a:r>
            <a:r>
              <a:rPr lang="en-US" sz="4000" i="1" dirty="0">
                <a:solidFill>
                  <a:srgbClr val="F67C1F"/>
                </a:solidFill>
                <a:latin typeface="Gotham-Book"/>
              </a:rPr>
              <a:t>from preschool to elementary school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and beyond.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Example of Predicted Math Skills for White Students at End of Prekindergarten Year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09600" y="11430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109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Example of Predicted Math Skills for Dual Language Learner Students at End of Prekindergarten Year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33400" y="1143000"/>
          <a:ext cx="7924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37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preliminary conclusions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28600" y="1066800"/>
          <a:ext cx="838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341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 is </a:t>
            </a:r>
            <a:r>
              <a:rPr lang="en-US" b="1" dirty="0"/>
              <a:t>very preliminary </a:t>
            </a:r>
            <a:r>
              <a:rPr lang="en-US" dirty="0"/>
              <a:t>and in early stages</a:t>
            </a:r>
          </a:p>
          <a:p>
            <a:pPr lvl="1"/>
            <a:r>
              <a:rPr lang="en-US" dirty="0"/>
              <a:t>Future models will include more rigorous work to determine covariates and alternative model fits.</a:t>
            </a:r>
          </a:p>
          <a:p>
            <a:r>
              <a:rPr lang="en-US" dirty="0"/>
              <a:t>More measurement work needed to operationalize fidelity constructs and consider any within-component measures of adherence, dosage, quality</a:t>
            </a:r>
          </a:p>
          <a:p>
            <a:r>
              <a:rPr lang="en-US" dirty="0"/>
              <a:t>Data are correlational across one school year</a:t>
            </a:r>
          </a:p>
          <a:p>
            <a:r>
              <a:rPr lang="en-US" dirty="0"/>
              <a:t>Sample is fairly small in Year 1 study (particularly for subgroups); future years will include larger samples for subgroup examination</a:t>
            </a:r>
          </a:p>
        </p:txBody>
      </p:sp>
    </p:spTree>
    <p:extLst>
      <p:ext uri="{BB962C8B-B14F-4D97-AF65-F5344CB8AC3E}">
        <p14:creationId xmlns:p14="http://schemas.microsoft.com/office/powerpoint/2010/main" val="265476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2819400" cy="594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/>
              <a:t>MDRC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Marissa Strassberger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Rama Hagos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Sharon Huang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Jared Smith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Desiree Alderson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Ilana Blum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Kelly Terlizzi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Mirjana Pralica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914400"/>
            <a:ext cx="26670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Brian Gold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Abby Morales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Marina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Melissa Luc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David Ramsey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BPS Dept. of Early Childhood Staff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6378" y="914400"/>
            <a:ext cx="3467622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Michigan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Deborah Ball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Lillie Moffett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Paola Rosado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Amanda Ketner</a:t>
            </a: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Harvard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Nonie Lesaux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Sibyl Holland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Maia Gokhale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 team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969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Acknowledgment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research reported here was supported by the Institute of Education  Sciences, Department of Education, through Grant R305N160018 – 17 to MDRC. </a:t>
            </a:r>
          </a:p>
          <a:p>
            <a:pPr marL="0" indent="0" algn="ctr">
              <a:buNone/>
            </a:pPr>
            <a:r>
              <a:rPr lang="en-US" dirty="0"/>
              <a:t>The opinions expressed are those of the authors and do not represent views of the Institute or U.S. Department of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28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/>
              <a:t>JoAnn Hsueh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/>
              <a:t>MDRC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>
                <a:hlinkClick r:id="rId3"/>
              </a:rPr>
              <a:t>joann.hsueh@mdrc.org</a:t>
            </a:r>
            <a:endParaRPr lang="en-US" sz="2300" dirty="0"/>
          </a:p>
          <a:p>
            <a:pPr marL="0" indent="0" algn="ctr"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100" b="1" dirty="0"/>
              <a:t>Meghan McCormick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/>
              <a:t>MDRC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>
                <a:hlinkClick r:id="rId4"/>
              </a:rPr>
              <a:t>meghan.mccormick@mdrc.org</a:t>
            </a:r>
            <a:endParaRPr lang="en-US" sz="2300" dirty="0"/>
          </a:p>
          <a:p>
            <a:pPr marL="0" indent="0" algn="ctr"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100" b="1" dirty="0"/>
              <a:t>Michelle Maier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/>
              <a:t>MDRC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>
                <a:hlinkClick r:id="rId4"/>
              </a:rPr>
              <a:t>meghan.mccormick@mdrc.org</a:t>
            </a:r>
            <a:endParaRPr lang="en-US" sz="2300" dirty="0"/>
          </a:p>
          <a:p>
            <a:pPr marL="0" indent="0" algn="ctr">
              <a:spcBef>
                <a:spcPts val="0"/>
              </a:spcBef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100" b="1" dirty="0"/>
              <a:t>Christina Weiland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/>
              <a:t>University of Michigan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>
                <a:hlinkClick r:id="rId5"/>
              </a:rPr>
              <a:t>weilandc@umich.edu</a:t>
            </a:r>
            <a:endParaRPr lang="en-US" sz="23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100" b="1" dirty="0"/>
              <a:t>Jason Sachs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/>
              <a:t>Boston Public Schools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>
                <a:hlinkClick r:id="rId6"/>
              </a:rPr>
              <a:t>jsachs@bostonpublicschools.org</a:t>
            </a:r>
            <a:endParaRPr lang="en-US" sz="2300" dirty="0"/>
          </a:p>
          <a:p>
            <a:pPr marL="0" indent="0" algn="ctr"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100" b="1" dirty="0"/>
              <a:t>Catherine Snow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/>
              <a:t>Harvard Graduate School of Education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dirty="0">
                <a:hlinkClick r:id="rId7"/>
              </a:rPr>
              <a:t>Catherine_snow@gse.harvard.edu</a:t>
            </a:r>
            <a:endParaRPr lang="en-US" sz="2300" dirty="0"/>
          </a:p>
          <a:p>
            <a:pPr marL="0" indent="0" algn="ctr"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410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915400" cy="190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Pre-K </a:t>
            </a:r>
            <a:r>
              <a:rPr lang="en-US" dirty="0"/>
              <a:t>classroom characteristics and </a:t>
            </a:r>
            <a:r>
              <a:rPr lang="en-US" dirty="0" smtClean="0"/>
              <a:t>Pre-K </a:t>
            </a:r>
            <a:r>
              <a:rPr lang="en-US" dirty="0"/>
              <a:t>gains of </a:t>
            </a:r>
            <a:r>
              <a:rPr lang="en-US" dirty="0" smtClean="0"/>
              <a:t>children living </a:t>
            </a:r>
            <a:r>
              <a:rPr lang="en-US" dirty="0"/>
              <a:t>in rural areas</a:t>
            </a:r>
            <a:endParaRPr lang="en-US" dirty="0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229600" cy="2590800"/>
          </a:xfrm>
        </p:spPr>
        <p:txBody>
          <a:bodyPr/>
          <a:lstStyle/>
          <a:p>
            <a:pPr marR="0" eaLnBrk="1" hangingPunct="1"/>
            <a:r>
              <a:rPr lang="en-US" altLang="en-US" dirty="0" smtClean="0"/>
              <a:t>Peg Burchinal</a:t>
            </a:r>
          </a:p>
          <a:p>
            <a:pPr marR="0" eaLnBrk="1" hangingPunct="1"/>
            <a:r>
              <a:rPr lang="en-US" altLang="en-US" dirty="0"/>
              <a:t>Irina Mokrova</a:t>
            </a:r>
          </a:p>
          <a:p>
            <a:pPr marR="0" eaLnBrk="1" hangingPunct="1"/>
            <a:r>
              <a:rPr lang="en-US" altLang="en-US" dirty="0" smtClean="0"/>
              <a:t>Mary Bratsch-Hines</a:t>
            </a:r>
          </a:p>
          <a:p>
            <a:pPr marR="0" eaLnBrk="1" hangingPunct="1"/>
            <a:r>
              <a:rPr lang="en-US" altLang="en-US" dirty="0" smtClean="0"/>
              <a:t>Ellen Peisner-Feinberg</a:t>
            </a:r>
          </a:p>
          <a:p>
            <a:pPr marR="0" eaLnBrk="1" hangingPunct="1"/>
            <a:r>
              <a:rPr lang="en-US" altLang="en-US" dirty="0" smtClean="0"/>
              <a:t>University of North Carolina at Chapel Hill</a:t>
            </a:r>
          </a:p>
        </p:txBody>
      </p:sp>
    </p:spTree>
    <p:extLst>
      <p:ext uri="{BB962C8B-B14F-4D97-AF65-F5344CB8AC3E}">
        <p14:creationId xmlns:p14="http://schemas.microsoft.com/office/powerpoint/2010/main" val="23747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ECE can reduce achievement gap</a:t>
            </a:r>
          </a:p>
          <a:p>
            <a:r>
              <a:rPr lang="en-US" dirty="0" smtClean="0"/>
              <a:t>State and federal preschool programs </a:t>
            </a:r>
          </a:p>
          <a:p>
            <a:r>
              <a:rPr lang="en-US" dirty="0" smtClean="0"/>
              <a:t>But – questions remain: </a:t>
            </a:r>
          </a:p>
          <a:p>
            <a:pPr lvl="1"/>
            <a:r>
              <a:rPr lang="en-US" dirty="0" smtClean="0"/>
              <a:t>Which child outcomes are promoted by which aspects of preschool ECE?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Educational </a:t>
            </a:r>
            <a:r>
              <a:rPr lang="en-US" dirty="0"/>
              <a:t>practices </a:t>
            </a:r>
            <a:r>
              <a:rPr lang="en-US" dirty="0" smtClean="0"/>
              <a:t>and child outcomes </a:t>
            </a:r>
            <a:r>
              <a:rPr lang="en-US" dirty="0"/>
              <a:t>in </a:t>
            </a:r>
            <a:r>
              <a:rPr lang="en-US" dirty="0" smtClean="0"/>
              <a:t>Pre-K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Process quality</a:t>
            </a:r>
          </a:p>
          <a:p>
            <a:pPr lvl="1"/>
            <a:r>
              <a:rPr lang="en-US" dirty="0" smtClean="0"/>
              <a:t>Teacher sensitivity and classroom management relate to socio-emotional outcomes, </a:t>
            </a:r>
          </a:p>
          <a:p>
            <a:pPr lvl="1"/>
            <a:r>
              <a:rPr lang="en-US" dirty="0" smtClean="0"/>
              <a:t>Widely </a:t>
            </a:r>
            <a:r>
              <a:rPr lang="en-US" dirty="0"/>
              <a:t>examined; modest </a:t>
            </a:r>
            <a:r>
              <a:rPr lang="en-US" dirty="0" smtClean="0"/>
              <a:t>associations</a:t>
            </a:r>
            <a:endParaRPr lang="en-US" dirty="0"/>
          </a:p>
          <a:p>
            <a:r>
              <a:rPr lang="en-US" dirty="0" smtClean="0"/>
              <a:t>Verbal interactions with adults</a:t>
            </a:r>
          </a:p>
          <a:p>
            <a:pPr lvl="1"/>
            <a:r>
              <a:rPr lang="en-US" dirty="0" smtClean="0"/>
              <a:t>T-C conversations relate to language </a:t>
            </a:r>
          </a:p>
          <a:p>
            <a:pPr lvl="1"/>
            <a:r>
              <a:rPr lang="en-US" dirty="0" smtClean="0"/>
              <a:t>Verbal literacy instruction relate to literacy skills</a:t>
            </a:r>
          </a:p>
          <a:p>
            <a:pPr lvl="1"/>
            <a:r>
              <a:rPr lang="en-US" dirty="0" smtClean="0"/>
              <a:t>Less widely examined; modest associations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ECE quality </a:t>
            </a:r>
            <a:r>
              <a:rPr lang="en-US" dirty="0" smtClean="0"/>
              <a:t>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21" y="276524"/>
            <a:ext cx="8934898" cy="46335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 </a:t>
            </a:r>
            <a:r>
              <a:rPr lang="en-US" dirty="0"/>
              <a:t>Five Research Teams 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 </a:t>
            </a:r>
            <a:r>
              <a:rPr lang="en-US" dirty="0"/>
              <a:t>One Assessment Team 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     </a:t>
            </a:r>
            <a:r>
              <a:rPr lang="en-US" dirty="0"/>
              <a:t> Network Lead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A98514-B40A-4FF7-8948-CB28014E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94" y="1908928"/>
            <a:ext cx="6291744" cy="44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26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Instruction time</a:t>
            </a:r>
          </a:p>
          <a:p>
            <a:pPr lvl="1"/>
            <a:r>
              <a:rPr lang="en-US" dirty="0" smtClean="0"/>
              <a:t>More time in content area relates to gains in that skill</a:t>
            </a:r>
          </a:p>
          <a:p>
            <a:pPr lvl="1"/>
            <a:r>
              <a:rPr lang="en-US" dirty="0" smtClean="0"/>
              <a:t>Less widely studied: modest associations</a:t>
            </a:r>
            <a:endParaRPr lang="en-US" dirty="0"/>
          </a:p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groups help young children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Centers provide children with hands-on learning opportunities: Cornerstone of ECE instruction</a:t>
            </a:r>
            <a:endParaRPr lang="en-US" dirty="0"/>
          </a:p>
          <a:p>
            <a:r>
              <a:rPr lang="en-US" dirty="0" smtClean="0"/>
              <a:t>Curriculum</a:t>
            </a:r>
            <a:endParaRPr lang="en-US" dirty="0"/>
          </a:p>
          <a:p>
            <a:pPr lvl="2"/>
            <a:r>
              <a:rPr lang="en-US" dirty="0" smtClean="0"/>
              <a:t>Wide-scale belief in whole child curricula</a:t>
            </a:r>
          </a:p>
          <a:p>
            <a:pPr lvl="2"/>
            <a:r>
              <a:rPr lang="en-US" dirty="0" smtClean="0"/>
              <a:t>Moderate to strong evidence for some domain-specific curricula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ECE quality </a:t>
            </a:r>
            <a:r>
              <a:rPr lang="en-US" dirty="0" smtClean="0"/>
              <a:t>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Cohort study of rural NC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NC rural counties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63 randomly selected NC Pre-K classrooms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Pre-K children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351randomly selected children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34% Spanish-English dual language learners </a:t>
            </a:r>
          </a:p>
          <a:p>
            <a:r>
              <a:rPr lang="en-US" dirty="0" smtClean="0"/>
              <a:t>ECE dimensions</a:t>
            </a:r>
          </a:p>
          <a:p>
            <a:pPr lvl="1"/>
            <a:r>
              <a:rPr lang="en-US" dirty="0" smtClean="0"/>
              <a:t>Classroom observations</a:t>
            </a:r>
          </a:p>
          <a:p>
            <a:pPr lvl="1"/>
            <a:r>
              <a:rPr lang="en-US" dirty="0" smtClean="0"/>
              <a:t>Teacher report </a:t>
            </a:r>
            <a:r>
              <a:rPr lang="en-US" dirty="0" smtClean="0">
                <a:solidFill>
                  <a:schemeClr val="tx1"/>
                </a:solidFill>
              </a:rPr>
              <a:t>of curriculum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r>
              <a:rPr lang="en-US" dirty="0" smtClean="0"/>
              <a:t>Classroom observed </a:t>
            </a:r>
          </a:p>
          <a:p>
            <a:r>
              <a:rPr lang="en-US" dirty="0" smtClean="0"/>
              <a:t>Day 1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r>
              <a:rPr lang="en-US" dirty="0"/>
              <a:t>High quality instructional practices – adapted Boston pre-K “fidelity” </a:t>
            </a:r>
            <a:r>
              <a:rPr lang="en-US" dirty="0" smtClean="0"/>
              <a:t>checklist </a:t>
            </a:r>
          </a:p>
          <a:p>
            <a:pPr lvl="1"/>
            <a:r>
              <a:rPr lang="en-US" dirty="0" smtClean="0"/>
              <a:t>Combined – alpha =.90</a:t>
            </a:r>
          </a:p>
          <a:p>
            <a:r>
              <a:rPr lang="en-US" dirty="0" smtClean="0"/>
              <a:t>Day 2</a:t>
            </a:r>
            <a:endParaRPr lang="en-US" dirty="0"/>
          </a:p>
          <a:p>
            <a:pPr lvl="1"/>
            <a:r>
              <a:rPr lang="en-US" dirty="0" smtClean="0"/>
              <a:t>Language Interaction Snapshot (</a:t>
            </a:r>
            <a:r>
              <a:rPr lang="en-US" dirty="0" err="1" smtClean="0"/>
              <a:t>LISn</a:t>
            </a:r>
            <a:r>
              <a:rPr lang="en-US" dirty="0" smtClean="0"/>
              <a:t>)- summarized for classroom</a:t>
            </a:r>
          </a:p>
          <a:p>
            <a:pPr lvl="2"/>
            <a:r>
              <a:rPr lang="en-US" dirty="0" smtClean="0"/>
              <a:t>Time sampling observations of individual children</a:t>
            </a:r>
          </a:p>
          <a:p>
            <a:pPr lvl="3"/>
            <a:r>
              <a:rPr lang="en-US" dirty="0" smtClean="0"/>
              <a:t>30 second recording of language exchanges</a:t>
            </a:r>
          </a:p>
          <a:p>
            <a:pPr lvl="3"/>
            <a:r>
              <a:rPr lang="en-US" dirty="0" smtClean="0"/>
              <a:t>5 minute recording of setting and activity</a:t>
            </a:r>
          </a:p>
          <a:p>
            <a:pPr lvl="3"/>
            <a:r>
              <a:rPr lang="en-US" dirty="0" smtClean="0"/>
              <a:t>4-6 cycles for 6 or more children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16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08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ECE Dimensions: </a:t>
            </a:r>
            <a:br>
              <a:rPr lang="en-US" dirty="0" smtClean="0"/>
            </a:br>
            <a:r>
              <a:rPr lang="en-US" dirty="0" smtClean="0"/>
              <a:t>Teacher Talk and Instructional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75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ECE Dimensions: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78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 Dimensions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76200" y="1371598"/>
          <a:ext cx="9144000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="" xmlns:a16="http://schemas.microsoft.com/office/drawing/2014/main" val="387460154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758429491"/>
                    </a:ext>
                  </a:extLst>
                </a:gridCol>
                <a:gridCol w="1493959">
                  <a:extLst>
                    <a:ext uri="{9D8B030D-6E8A-4147-A177-3AD203B41FA5}">
                      <a16:colId xmlns="" xmlns:a16="http://schemas.microsoft.com/office/drawing/2014/main" val="4197191443"/>
                    </a:ext>
                  </a:extLst>
                </a:gridCol>
                <a:gridCol w="868241">
                  <a:extLst>
                    <a:ext uri="{9D8B030D-6E8A-4147-A177-3AD203B41FA5}">
                      <a16:colId xmlns="" xmlns:a16="http://schemas.microsoft.com/office/drawing/2014/main" val="40122273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% Mean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Sd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10754956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High Quality Practices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4.17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0.66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32509035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Teachers: complex language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0.04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0.03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18166420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Instructional Time Literacy Activities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0.12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19559657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     Phonics Activities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0.05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0.05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4565053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     Math Activities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0.16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0.13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22471247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Grouping – Small Group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0.08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0.11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7241819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     Whole Group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0.36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230250853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     Free Choice/Center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0.48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0.19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1127026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Creative Curriculum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59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78%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="" xmlns:a16="http://schemas.microsoft.com/office/drawing/2014/main" val="113642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77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" y="1417639"/>
          <a:ext cx="9220203" cy="54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467">
                  <a:extLst>
                    <a:ext uri="{9D8B030D-6E8A-4147-A177-3AD203B41FA5}">
                      <a16:colId xmlns="" xmlns:a16="http://schemas.microsoft.com/office/drawing/2014/main" val="4131889873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2647853185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289660283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1202538189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1451723667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2116378163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4109213414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69806838"/>
                    </a:ext>
                  </a:extLst>
                </a:gridCol>
                <a:gridCol w="1024467">
                  <a:extLst>
                    <a:ext uri="{9D8B030D-6E8A-4147-A177-3AD203B41FA5}">
                      <a16:colId xmlns="" xmlns:a16="http://schemas.microsoft.com/office/drawing/2014/main" val="1209668758"/>
                    </a:ext>
                  </a:extLst>
                </a:gridCol>
              </a:tblGrid>
              <a:tr h="8012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 Quality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Complex</a:t>
                      </a:r>
                      <a:r>
                        <a:rPr lang="en-US" sz="1400" baseline="0" dirty="0" err="1" smtClean="0"/>
                        <a:t>conver-sation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Literacy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Sounds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Whole 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Creative </a:t>
                      </a:r>
                      <a:r>
                        <a:rPr lang="en-US" sz="1400" dirty="0" err="1" smtClean="0"/>
                        <a:t>Curric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7337568"/>
                  </a:ext>
                </a:extLst>
              </a:tr>
              <a:tr h="7117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 quality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.27*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.25*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4180191"/>
                  </a:ext>
                </a:extLst>
              </a:tr>
              <a:tr h="80124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Complex</a:t>
                      </a:r>
                      <a:r>
                        <a:rPr lang="en-US" sz="1400" baseline="0" dirty="0" err="1" smtClean="0"/>
                        <a:t>conver-sation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.34**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.24+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.47***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.35**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-.18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0119072"/>
                  </a:ext>
                </a:extLst>
              </a:tr>
              <a:tr h="567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Literacy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.63***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.21+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-.24+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6478737"/>
                  </a:ext>
                </a:extLst>
              </a:tr>
              <a:tr h="567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Sounds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-.37**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8233269"/>
                  </a:ext>
                </a:extLst>
              </a:tr>
              <a:tr h="567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.50***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-.34**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8097502"/>
                  </a:ext>
                </a:extLst>
              </a:tr>
              <a:tr h="7117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-.27*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-.24+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4532901"/>
                  </a:ext>
                </a:extLst>
              </a:tr>
              <a:tr h="7117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Whole 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-.13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000075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Correlations among Quality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787900"/>
          </a:xfrm>
        </p:spPr>
        <p:txBody>
          <a:bodyPr/>
          <a:lstStyle/>
          <a:p>
            <a:r>
              <a:rPr lang="en-US" dirty="0" smtClean="0"/>
              <a:t>Collected fall and spring</a:t>
            </a:r>
          </a:p>
          <a:p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Expressive One Word Picture Vocabulary </a:t>
            </a:r>
          </a:p>
          <a:p>
            <a:pPr lvl="1"/>
            <a:r>
              <a:rPr lang="en-US" dirty="0" smtClean="0"/>
              <a:t>Woodcock Johnson III </a:t>
            </a:r>
          </a:p>
          <a:p>
            <a:pPr lvl="2"/>
            <a:r>
              <a:rPr lang="en-US" dirty="0" smtClean="0"/>
              <a:t>Letter Word </a:t>
            </a:r>
          </a:p>
          <a:p>
            <a:pPr lvl="2"/>
            <a:r>
              <a:rPr lang="en-US" dirty="0" smtClean="0"/>
              <a:t>Applied Problems</a:t>
            </a:r>
          </a:p>
          <a:p>
            <a:pPr lvl="1"/>
            <a:r>
              <a:rPr lang="en-US" dirty="0" smtClean="0"/>
              <a:t>DIBELS </a:t>
            </a:r>
          </a:p>
          <a:p>
            <a:pPr lvl="2"/>
            <a:r>
              <a:rPr lang="en-US" dirty="0" smtClean="0"/>
              <a:t>First Sound Fluency </a:t>
            </a:r>
          </a:p>
          <a:p>
            <a:pPr lvl="2"/>
            <a:r>
              <a:rPr lang="en-US" dirty="0" smtClean="0"/>
              <a:t>Phonemic Segmentation Fluency</a:t>
            </a:r>
          </a:p>
          <a:p>
            <a:pPr lvl="1"/>
            <a:r>
              <a:rPr lang="en-US" dirty="0" smtClean="0"/>
              <a:t>NIH Tool Box</a:t>
            </a:r>
          </a:p>
          <a:p>
            <a:pPr lvl="2"/>
            <a:r>
              <a:rPr lang="en-US" dirty="0" smtClean="0"/>
              <a:t>Flankers (inhibitory control)</a:t>
            </a:r>
          </a:p>
          <a:p>
            <a:pPr lvl="2"/>
            <a:r>
              <a:rPr lang="en-US" dirty="0" smtClean="0"/>
              <a:t>Dimensional Card Sort (cognitive flexibility)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Child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Child Outcomes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2286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***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2860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362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***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65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131"/>
            <a:ext cx="7886700" cy="849525"/>
          </a:xfrm>
        </p:spPr>
        <p:txBody>
          <a:bodyPr/>
          <a:lstStyle/>
          <a:p>
            <a:r>
              <a:rPr lang="en-US" dirty="0"/>
              <a:t>Complementary Research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63" y="1214651"/>
            <a:ext cx="8311487" cy="53772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Descriptive study: </a:t>
            </a:r>
          </a:p>
          <a:p>
            <a:pPr marL="457200" lvl="1" indent="0">
              <a:buNone/>
            </a:pPr>
            <a:r>
              <a:rPr lang="en-US" dirty="0"/>
              <a:t>Identify systems-level policies and practices that support early learning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Classroom observation study:</a:t>
            </a:r>
          </a:p>
          <a:p>
            <a:pPr marL="457200" lvl="1" indent="0">
              <a:buNone/>
            </a:pPr>
            <a:r>
              <a:rPr lang="en-US" dirty="0"/>
              <a:t>Identify teaching practices and other classroom-level malleable factors associated with children’s school readiness and achievement in preschool and early elementary school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Longitudinal study:</a:t>
            </a:r>
          </a:p>
          <a:p>
            <a:pPr marL="457200" lvl="1" indent="0">
              <a:buNone/>
            </a:pPr>
            <a:r>
              <a:rPr lang="en-US" dirty="0"/>
              <a:t>Identify malleable factors associated with early learning and school achievement over time from preschool through the early elementary school grades</a:t>
            </a:r>
          </a:p>
        </p:txBody>
      </p:sp>
    </p:spTree>
    <p:extLst>
      <p:ext uri="{BB962C8B-B14F-4D97-AF65-F5344CB8AC3E}">
        <p14:creationId xmlns:p14="http://schemas.microsoft.com/office/powerpoint/2010/main" val="33101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76197"/>
          <a:ext cx="9296400" cy="6781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="" xmlns:a16="http://schemas.microsoft.com/office/drawing/2014/main" val="1961640559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619902987"/>
                    </a:ext>
                  </a:extLst>
                </a:gridCol>
                <a:gridCol w="1555806">
                  <a:extLst>
                    <a:ext uri="{9D8B030D-6E8A-4147-A177-3AD203B41FA5}">
                      <a16:colId xmlns="" xmlns:a16="http://schemas.microsoft.com/office/drawing/2014/main" val="3640023463"/>
                    </a:ext>
                  </a:extLst>
                </a:gridCol>
                <a:gridCol w="1535927">
                  <a:extLst>
                    <a:ext uri="{9D8B030D-6E8A-4147-A177-3AD203B41FA5}">
                      <a16:colId xmlns="" xmlns:a16="http://schemas.microsoft.com/office/drawing/2014/main" val="33662719"/>
                    </a:ext>
                  </a:extLst>
                </a:gridCol>
                <a:gridCol w="161677">
                  <a:extLst>
                    <a:ext uri="{9D8B030D-6E8A-4147-A177-3AD203B41FA5}">
                      <a16:colId xmlns="" xmlns:a16="http://schemas.microsoft.com/office/drawing/2014/main" val="1140185756"/>
                    </a:ext>
                  </a:extLst>
                </a:gridCol>
                <a:gridCol w="404190">
                  <a:extLst>
                    <a:ext uri="{9D8B030D-6E8A-4147-A177-3AD203B41FA5}">
                      <a16:colId xmlns="" xmlns:a16="http://schemas.microsoft.com/office/drawing/2014/main" val="2158166688"/>
                    </a:ext>
                  </a:extLst>
                </a:gridCol>
              </a:tblGrid>
              <a:tr h="2876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Gains</a:t>
                      </a:r>
                      <a:r>
                        <a:rPr lang="en-US" sz="2400" baseline="0" dirty="0" smtClean="0">
                          <a:effectLst/>
                        </a:rPr>
                        <a:t> in Child Outcomes-raw or W scores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397197"/>
                  </a:ext>
                </a:extLst>
              </a:tr>
              <a:tr h="690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Mean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4768153"/>
                  </a:ext>
                </a:extLst>
              </a:tr>
              <a:tr h="82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Expressive One Word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345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7.14*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11.93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480795"/>
                  </a:ext>
                </a:extLst>
              </a:tr>
              <a:tr h="82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WJ3 Letter Word Identification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352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21.05***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19.73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9117013"/>
                  </a:ext>
                </a:extLst>
              </a:tr>
              <a:tr h="82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DIBELS First Sound Fluency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351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3.86*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8.96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8753336"/>
                  </a:ext>
                </a:extLst>
              </a:tr>
              <a:tr h="82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DIBELS-Phonemic Segmentation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350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2.89*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8.39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8587680"/>
                  </a:ext>
                </a:extLst>
              </a:tr>
              <a:tr h="82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WJ3 Applied Problems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352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18.66***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18.71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3432080"/>
                  </a:ext>
                </a:extLst>
              </a:tr>
              <a:tr h="82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NIH Tool Box-EF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smtClean="0">
                          <a:effectLst/>
                        </a:rPr>
                        <a:t>Flanker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341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8.74*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13.18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6061437"/>
                  </a:ext>
                </a:extLst>
              </a:tr>
              <a:tr h="82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NIH Tool Box-EF: Dimensional Card Sort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332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7.00*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>
                          <a:effectLst/>
                        </a:rPr>
                        <a:t>15.89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302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478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534400" cy="4525962"/>
          </a:xfrm>
        </p:spPr>
        <p:txBody>
          <a:bodyPr/>
          <a:lstStyle/>
          <a:p>
            <a:r>
              <a:rPr lang="en-US" dirty="0" smtClean="0"/>
              <a:t>Gain scores analyzed</a:t>
            </a:r>
          </a:p>
          <a:p>
            <a:r>
              <a:rPr lang="en-US" dirty="0" smtClean="0"/>
              <a:t>Model</a:t>
            </a:r>
          </a:p>
          <a:p>
            <a:pPr lvl="1"/>
            <a:r>
              <a:rPr lang="en-US" dirty="0"/>
              <a:t>Level 1: </a:t>
            </a:r>
            <a:r>
              <a:rPr lang="en-US" dirty="0" err="1"/>
              <a:t>Y</a:t>
            </a:r>
            <a:r>
              <a:rPr lang="en-US" baseline="-25000" dirty="0" err="1"/>
              <a:t>ijk</a:t>
            </a:r>
            <a:r>
              <a:rPr lang="en-US" dirty="0"/>
              <a:t> = </a:t>
            </a:r>
            <a:r>
              <a:rPr lang="en-US" dirty="0" err="1"/>
              <a:t>d</a:t>
            </a:r>
            <a:r>
              <a:rPr lang="en-US" baseline="-25000" dirty="0" err="1"/>
              <a:t>ojk</a:t>
            </a:r>
            <a:r>
              <a:rPr lang="en-US" dirty="0"/>
              <a:t>+ d</a:t>
            </a:r>
            <a:r>
              <a:rPr lang="en-US" baseline="-25000" dirty="0"/>
              <a:t>1jk </a:t>
            </a:r>
            <a:r>
              <a:rPr lang="en-US" dirty="0"/>
              <a:t>&lt;child covariates&gt; + </a:t>
            </a:r>
            <a:r>
              <a:rPr lang="en-US" dirty="0" err="1"/>
              <a:t>e</a:t>
            </a:r>
            <a:r>
              <a:rPr lang="en-US" baseline="-25000" dirty="0" err="1"/>
              <a:t>ijk</a:t>
            </a:r>
            <a:endParaRPr lang="en-US" dirty="0"/>
          </a:p>
          <a:p>
            <a:pPr lvl="1"/>
            <a:r>
              <a:rPr lang="en-US" dirty="0"/>
              <a:t>Level 2: </a:t>
            </a:r>
            <a:r>
              <a:rPr lang="en-US" dirty="0" err="1"/>
              <a:t>d</a:t>
            </a:r>
            <a:r>
              <a:rPr lang="en-US" baseline="-25000" dirty="0" err="1"/>
              <a:t>ojk</a:t>
            </a:r>
            <a:r>
              <a:rPr lang="en-US" dirty="0"/>
              <a:t> = B</a:t>
            </a:r>
            <a:r>
              <a:rPr lang="en-US" baseline="-25000" dirty="0"/>
              <a:t>o </a:t>
            </a:r>
            <a:r>
              <a:rPr lang="en-US" dirty="0"/>
              <a:t>+ B</a:t>
            </a:r>
            <a:r>
              <a:rPr lang="en-US" baseline="-25000" dirty="0"/>
              <a:t>1</a:t>
            </a:r>
            <a:r>
              <a:rPr lang="en-US" baseline="30000" dirty="0"/>
              <a:t> </a:t>
            </a:r>
            <a:r>
              <a:rPr lang="en-US" dirty="0"/>
              <a:t>High Quality </a:t>
            </a:r>
            <a:r>
              <a:rPr lang="en-US" dirty="0" err="1"/>
              <a:t>Practices</a:t>
            </a:r>
            <a:r>
              <a:rPr lang="en-US" baseline="-25000" dirty="0" err="1"/>
              <a:t>jk</a:t>
            </a:r>
            <a:r>
              <a:rPr lang="en-US" baseline="-25000" dirty="0"/>
              <a:t>  </a:t>
            </a:r>
            <a:r>
              <a:rPr lang="en-US" dirty="0"/>
              <a:t>+ </a:t>
            </a:r>
            <a:endParaRPr lang="en-US" dirty="0" smtClean="0"/>
          </a:p>
          <a:p>
            <a:pPr marL="392113" lvl="1" indent="0">
              <a:buNone/>
            </a:pPr>
            <a:r>
              <a:rPr lang="en-US" dirty="0"/>
              <a:t>	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T Complex </a:t>
            </a:r>
            <a:r>
              <a:rPr lang="en-US" dirty="0" err="1"/>
              <a:t>Language</a:t>
            </a:r>
            <a:r>
              <a:rPr lang="en-US" baseline="-25000" dirty="0" err="1"/>
              <a:t>jk</a:t>
            </a:r>
            <a:r>
              <a:rPr lang="en-US" baseline="-25000" dirty="0"/>
              <a:t> </a:t>
            </a:r>
            <a:r>
              <a:rPr lang="en-US" dirty="0"/>
              <a:t>+ B</a:t>
            </a:r>
            <a:r>
              <a:rPr lang="en-US" baseline="-25000" dirty="0"/>
              <a:t>3</a:t>
            </a:r>
            <a:r>
              <a:rPr lang="en-US" dirty="0"/>
              <a:t> Content </a:t>
            </a:r>
            <a:r>
              <a:rPr lang="en-US" dirty="0" err="1"/>
              <a:t>Activities</a:t>
            </a:r>
            <a:r>
              <a:rPr lang="en-US" baseline="-25000" dirty="0" err="1"/>
              <a:t>jk</a:t>
            </a:r>
            <a:r>
              <a:rPr lang="en-US" dirty="0"/>
              <a:t> </a:t>
            </a:r>
            <a:r>
              <a:rPr lang="en-US" dirty="0" smtClean="0"/>
              <a:t>+</a:t>
            </a:r>
          </a:p>
          <a:p>
            <a:pPr marL="392113" lvl="1" indent="0">
              <a:buNone/>
            </a:pPr>
            <a:r>
              <a:rPr lang="en-US" dirty="0"/>
              <a:t>	</a:t>
            </a:r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 </a:t>
            </a:r>
            <a:r>
              <a:rPr lang="en-US" dirty="0"/>
              <a:t>Small </a:t>
            </a:r>
            <a:r>
              <a:rPr lang="en-US" dirty="0" err="1"/>
              <a:t>Group</a:t>
            </a:r>
            <a:r>
              <a:rPr lang="en-US" baseline="-25000" dirty="0" err="1"/>
              <a:t>jk</a:t>
            </a:r>
            <a:r>
              <a:rPr lang="en-US" baseline="-25000" dirty="0"/>
              <a:t>  </a:t>
            </a:r>
            <a:r>
              <a:rPr lang="en-US" dirty="0"/>
              <a:t>+ B</a:t>
            </a:r>
            <a:r>
              <a:rPr lang="en-US" baseline="-25000" dirty="0"/>
              <a:t>5</a:t>
            </a:r>
            <a:r>
              <a:rPr lang="en-US" dirty="0"/>
              <a:t> Whole </a:t>
            </a:r>
            <a:r>
              <a:rPr lang="en-US" dirty="0" err="1"/>
              <a:t>Group</a:t>
            </a:r>
            <a:r>
              <a:rPr lang="en-US" baseline="-25000" dirty="0" err="1"/>
              <a:t>jk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endParaRPr lang="en-US" dirty="0" smtClean="0"/>
          </a:p>
          <a:p>
            <a:pPr marL="392113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B</a:t>
            </a:r>
            <a:r>
              <a:rPr lang="en-US" baseline="-25000" dirty="0" smtClean="0"/>
              <a:t>6 </a:t>
            </a:r>
            <a:r>
              <a:rPr lang="en-US" dirty="0" smtClean="0"/>
              <a:t>Creative </a:t>
            </a:r>
            <a:r>
              <a:rPr lang="en-US" dirty="0" err="1" smtClean="0"/>
              <a:t>Curriculum</a:t>
            </a:r>
            <a:r>
              <a:rPr lang="en-US" baseline="-25000" dirty="0" err="1" smtClean="0"/>
              <a:t>jk</a:t>
            </a:r>
            <a:r>
              <a:rPr lang="en-US" baseline="-25000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jk</a:t>
            </a:r>
            <a:endParaRPr lang="en-US" dirty="0"/>
          </a:p>
          <a:p>
            <a:r>
              <a:rPr lang="en-US" dirty="0" smtClean="0"/>
              <a:t>Backwards </a:t>
            </a:r>
            <a:r>
              <a:rPr lang="en-US" dirty="0"/>
              <a:t>elimination to check findings </a:t>
            </a:r>
          </a:p>
          <a:p>
            <a:pPr marL="109537" indent="0">
              <a:buNone/>
            </a:pPr>
            <a:endParaRPr lang="en-US" dirty="0"/>
          </a:p>
          <a:p>
            <a:pPr marL="392113" lvl="1" indent="0">
              <a:buNone/>
            </a:pPr>
            <a:endParaRPr lang="en-US" baseline="-25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HLMs: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40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HLM Results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8938" y="1204123"/>
          <a:ext cx="9249136" cy="574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945">
                  <a:extLst>
                    <a:ext uri="{9D8B030D-6E8A-4147-A177-3AD203B41FA5}">
                      <a16:colId xmlns="" xmlns:a16="http://schemas.microsoft.com/office/drawing/2014/main" val="3610687177"/>
                    </a:ext>
                  </a:extLst>
                </a:gridCol>
                <a:gridCol w="1221877">
                  <a:extLst>
                    <a:ext uri="{9D8B030D-6E8A-4147-A177-3AD203B41FA5}">
                      <a16:colId xmlns="" xmlns:a16="http://schemas.microsoft.com/office/drawing/2014/main" val="2640758135"/>
                    </a:ext>
                  </a:extLst>
                </a:gridCol>
                <a:gridCol w="1098013">
                  <a:extLst>
                    <a:ext uri="{9D8B030D-6E8A-4147-A177-3AD203B41FA5}">
                      <a16:colId xmlns="" xmlns:a16="http://schemas.microsoft.com/office/drawing/2014/main" val="1047649290"/>
                    </a:ext>
                  </a:extLst>
                </a:gridCol>
                <a:gridCol w="959069">
                  <a:extLst>
                    <a:ext uri="{9D8B030D-6E8A-4147-A177-3AD203B41FA5}">
                      <a16:colId xmlns="" xmlns:a16="http://schemas.microsoft.com/office/drawing/2014/main" val="1545353898"/>
                    </a:ext>
                  </a:extLst>
                </a:gridCol>
                <a:gridCol w="1190943">
                  <a:extLst>
                    <a:ext uri="{9D8B030D-6E8A-4147-A177-3AD203B41FA5}">
                      <a16:colId xmlns="" xmlns:a16="http://schemas.microsoft.com/office/drawing/2014/main" val="892660452"/>
                    </a:ext>
                  </a:extLst>
                </a:gridCol>
                <a:gridCol w="928007">
                  <a:extLst>
                    <a:ext uri="{9D8B030D-6E8A-4147-A177-3AD203B41FA5}">
                      <a16:colId xmlns="" xmlns:a16="http://schemas.microsoft.com/office/drawing/2014/main" val="1511393772"/>
                    </a:ext>
                  </a:extLst>
                </a:gridCol>
                <a:gridCol w="1098141">
                  <a:extLst>
                    <a:ext uri="{9D8B030D-6E8A-4147-A177-3AD203B41FA5}">
                      <a16:colId xmlns="" xmlns:a16="http://schemas.microsoft.com/office/drawing/2014/main" val="9340022"/>
                    </a:ext>
                  </a:extLst>
                </a:gridCol>
                <a:gridCol w="1098141">
                  <a:extLst>
                    <a:ext uri="{9D8B030D-6E8A-4147-A177-3AD203B41FA5}">
                      <a16:colId xmlns="" xmlns:a16="http://schemas.microsoft.com/office/drawing/2014/main" val="502260781"/>
                    </a:ext>
                  </a:extLst>
                </a:gridCol>
              </a:tblGrid>
              <a:tr h="87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Language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EOW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WJ LW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Letters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DIBELS FSF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Phonemic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DIBELS PSF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WJ AP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EF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Flankers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EF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 Sort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6392660"/>
                  </a:ext>
                </a:extLst>
              </a:tr>
              <a:tr h="7546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Process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Quality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.19**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-.14**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5395389"/>
                  </a:ext>
                </a:extLst>
              </a:tr>
              <a:tr h="8650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Complex Conversation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7399406"/>
                  </a:ext>
                </a:extLst>
              </a:tr>
              <a:tr h="1262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Instruction: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Literacy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Sounds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.21*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</a:t>
                      </a:r>
                      <a:r>
                        <a:rPr lang="en-US" sz="2000" dirty="0" smtClean="0">
                          <a:effectLst/>
                        </a:rPr>
                        <a:t>16**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7035855"/>
                  </a:ext>
                </a:extLst>
              </a:tr>
              <a:tr h="56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Small </a:t>
                      </a:r>
                      <a:r>
                        <a:rPr lang="en-US" sz="1800" dirty="0" smtClean="0">
                          <a:effectLst/>
                        </a:rPr>
                        <a:t>Group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0778548"/>
                  </a:ext>
                </a:extLst>
              </a:tr>
              <a:tr h="711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Whole Group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</a:t>
                      </a:r>
                      <a:r>
                        <a:rPr lang="en-US" sz="2000" dirty="0" smtClean="0">
                          <a:effectLst/>
                        </a:rPr>
                        <a:t>17*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-.12*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0462319"/>
                  </a:ext>
                </a:extLst>
              </a:tr>
              <a:tr h="711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Creative curriculum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-.17**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-.17*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882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5168900"/>
          </a:xfrm>
        </p:spPr>
        <p:txBody>
          <a:bodyPr/>
          <a:lstStyle/>
          <a:p>
            <a:r>
              <a:rPr lang="en-US" dirty="0" smtClean="0"/>
              <a:t>Surprisingly sparse findings</a:t>
            </a:r>
          </a:p>
          <a:p>
            <a:pPr lvl="1"/>
            <a:r>
              <a:rPr lang="en-US" dirty="0" smtClean="0"/>
              <a:t>No one ECE dimension predicted all outcomes</a:t>
            </a:r>
          </a:p>
          <a:p>
            <a:pPr lvl="1"/>
            <a:r>
              <a:rPr lang="en-US" dirty="0" smtClean="0"/>
              <a:t>Best predictors</a:t>
            </a:r>
          </a:p>
          <a:p>
            <a:pPr lvl="2"/>
            <a:r>
              <a:rPr lang="en-US" dirty="0" smtClean="0"/>
              <a:t>Instructional time: positively related to gains in language and specific literacy skills</a:t>
            </a:r>
          </a:p>
          <a:p>
            <a:pPr lvl="2"/>
            <a:r>
              <a:rPr lang="en-US" dirty="0" smtClean="0"/>
              <a:t>Whole group: negatively related to gains in language and math </a:t>
            </a:r>
          </a:p>
          <a:p>
            <a:pPr lvl="2"/>
            <a:r>
              <a:rPr lang="en-US" dirty="0" smtClean="0"/>
              <a:t>Curriculum:  negatively related to gains in literacy</a:t>
            </a:r>
          </a:p>
          <a:p>
            <a:pPr lvl="2"/>
            <a:r>
              <a:rPr lang="en-US" dirty="0" smtClean="0"/>
              <a:t>Process quality: mixed, positive gains-decoding, negative gains – inhibitory control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5168900"/>
          </a:xfrm>
        </p:spPr>
        <p:txBody>
          <a:bodyPr/>
          <a:lstStyle/>
          <a:p>
            <a:r>
              <a:rPr lang="en-US" dirty="0" smtClean="0"/>
              <a:t>May need attend to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ECE dimension in addition to process quality </a:t>
            </a:r>
          </a:p>
          <a:p>
            <a:pPr lvl="1"/>
            <a:r>
              <a:rPr lang="en-US" dirty="0" smtClean="0"/>
              <a:t>Measures of individual child experiences as well as measures of teachers</a:t>
            </a:r>
          </a:p>
          <a:p>
            <a:r>
              <a:rPr lang="en-US" dirty="0" smtClean="0"/>
              <a:t>Different predictors for different outcomes – </a:t>
            </a:r>
          </a:p>
          <a:p>
            <a:pPr lvl="1"/>
            <a:r>
              <a:rPr lang="en-US" dirty="0" smtClean="0"/>
              <a:t>need to be strategic in what ECE </a:t>
            </a:r>
            <a:r>
              <a:rPr lang="en-US" dirty="0" err="1" smtClean="0"/>
              <a:t>dimenions</a:t>
            </a:r>
            <a:r>
              <a:rPr lang="en-US" dirty="0" smtClean="0"/>
              <a:t> should be promoted for specific child outcomes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all participating families, teachers, and school administrators</a:t>
            </a:r>
          </a:p>
          <a:p>
            <a:r>
              <a:rPr lang="en-US" dirty="0" smtClean="0"/>
              <a:t>To all research assistants and project staff</a:t>
            </a:r>
          </a:p>
          <a:p>
            <a:r>
              <a:rPr lang="en-US" dirty="0" smtClean="0"/>
              <a:t>To the Institute of Education Sciences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70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burchinal@unc.edu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4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04" y="1127487"/>
            <a:ext cx="8648054" cy="2112628"/>
          </a:xfrm>
        </p:spPr>
        <p:txBody>
          <a:bodyPr>
            <a:normAutofit/>
          </a:bodyPr>
          <a:lstStyle/>
          <a:p>
            <a:r>
              <a:rPr lang="en-US" sz="3600" dirty="0"/>
              <a:t>Classroom quality and classroom network structure: </a:t>
            </a:r>
            <a:br>
              <a:rPr lang="en-US" sz="3600" dirty="0"/>
            </a:br>
            <a:r>
              <a:rPr lang="en-US" sz="3600" dirty="0"/>
              <a:t>Interplay and prediction of student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46945"/>
            <a:ext cx="6858000" cy="19914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Jessica Logan, Jing Chen, Laura Justice, Tzu-Jung Lin, Kelly Purtell</a:t>
            </a:r>
          </a:p>
          <a:p>
            <a:r>
              <a:rPr lang="en-US" dirty="0" smtClean="0">
                <a:latin typeface="+mj-lt"/>
              </a:rPr>
              <a:t>The Ohio State University</a:t>
            </a:r>
          </a:p>
          <a:p>
            <a:r>
              <a:rPr lang="en-US" dirty="0" smtClean="0">
                <a:latin typeface="+mj-lt"/>
              </a:rPr>
              <a:t>NRCEC</a:t>
            </a:r>
          </a:p>
          <a:p>
            <a:r>
              <a:rPr lang="en-US" dirty="0" smtClean="0">
                <a:latin typeface="+mj-lt"/>
              </a:rPr>
              <a:t>6/27/2018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29" y="5094978"/>
            <a:ext cx="2711599" cy="611976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520" y="4998032"/>
            <a:ext cx="2115404" cy="8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314451"/>
            <a:ext cx="7429499" cy="728420"/>
          </a:xfrm>
        </p:spPr>
        <p:txBody>
          <a:bodyPr/>
          <a:lstStyle/>
          <a:p>
            <a:r>
              <a:rPr lang="en-US" dirty="0" smtClean="0"/>
              <a:t>Early Learning Ohio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78" y="2207662"/>
            <a:ext cx="4139831" cy="326350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Principal Investigator: </a:t>
            </a:r>
          </a:p>
          <a:p>
            <a:pPr marL="0" indent="0">
              <a:buNone/>
            </a:pPr>
            <a:r>
              <a:rPr lang="en-US" dirty="0" smtClean="0"/>
              <a:t>Dr. Laura Justice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Co-Investigators:</a:t>
            </a:r>
          </a:p>
          <a:p>
            <a:pPr marL="0" indent="0">
              <a:buNone/>
            </a:pPr>
            <a:r>
              <a:rPr lang="en-US" dirty="0" smtClean="0"/>
              <a:t>Dr. Tzu-Jung Lin</a:t>
            </a:r>
          </a:p>
          <a:p>
            <a:pPr marL="0" indent="0">
              <a:buNone/>
            </a:pPr>
            <a:r>
              <a:rPr lang="en-US" dirty="0" smtClean="0"/>
              <a:t>Dr. Jessica Logan</a:t>
            </a:r>
          </a:p>
          <a:p>
            <a:pPr marL="0" indent="0">
              <a:buNone/>
            </a:pPr>
            <a:r>
              <a:rPr lang="en-US" dirty="0" smtClean="0"/>
              <a:t>Dr. Kelly </a:t>
            </a:r>
            <a:r>
              <a:rPr lang="en-US" dirty="0"/>
              <a:t>Purtell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00681" y="2198097"/>
            <a:ext cx="4139831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Key Project Staff: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Jennifer Bostic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Allie Hamilton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Janelle Williamson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Katie Filibeck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Lauren Barnes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Anna Rhoad-Drogalis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Hui Jiang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Jing Chen</a:t>
            </a:r>
          </a:p>
        </p:txBody>
      </p:sp>
    </p:spTree>
    <p:extLst>
      <p:ext uri="{BB962C8B-B14F-4D97-AF65-F5344CB8AC3E}">
        <p14:creationId xmlns:p14="http://schemas.microsoft.com/office/powerpoint/2010/main" val="22552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Learning 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Broad goal: </a:t>
            </a:r>
            <a:r>
              <a:rPr lang="en-US" dirty="0" smtClean="0"/>
              <a:t>Expand our understanding of classroom ecology</a:t>
            </a:r>
          </a:p>
          <a:p>
            <a:pPr marL="0" indent="0">
              <a:buNone/>
            </a:pPr>
            <a:r>
              <a:rPr lang="en-US" dirty="0" smtClean="0"/>
              <a:t>A comprehensive examination of the classroom ecology and its relations with children’s learning </a:t>
            </a:r>
            <a:r>
              <a:rPr lang="en-US" dirty="0" err="1" smtClean="0"/>
              <a:t>PreK</a:t>
            </a:r>
            <a:r>
              <a:rPr lang="en-US" dirty="0" smtClean="0"/>
              <a:t> – grade three.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" r="1165"/>
          <a:stretch/>
        </p:blipFill>
        <p:spPr>
          <a:xfrm>
            <a:off x="3115933" y="3379600"/>
            <a:ext cx="2912134" cy="249329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76611" y="3992752"/>
            <a:ext cx="1344479" cy="126698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46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7A8C8B-3A20-43D4-8815-EFDCEC54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46"/>
            <a:ext cx="7886700" cy="868055"/>
          </a:xfrm>
        </p:spPr>
        <p:txBody>
          <a:bodyPr>
            <a:normAutofit/>
          </a:bodyPr>
          <a:lstStyle/>
          <a:p>
            <a:r>
              <a:rPr lang="en-US" sz="3600" dirty="0"/>
              <a:t>Symposium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3076E7-AB25-4C2B-8661-01ECD691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03" y="1112229"/>
            <a:ext cx="8330791" cy="53183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04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Chair: </a:t>
            </a:r>
            <a:r>
              <a:rPr lang="en-US" sz="1600" dirty="0">
                <a:solidFill>
                  <a:schemeClr val="tx1"/>
                </a:solidFill>
                <a:latin typeface="Gotham-Book"/>
              </a:rPr>
              <a:t>Susan Sheridan, ELN Lead (University of Nebraska-Lincoln)</a:t>
            </a:r>
          </a:p>
          <a:p>
            <a:pPr marL="0" indent="0">
              <a:lnSpc>
                <a:spcPts val="204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Gotham-Book"/>
            </a:endParaRP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Paper 1:</a:t>
            </a:r>
            <a:r>
              <a:rPr lang="en-US" sz="1600" dirty="0">
                <a:latin typeface="Gotham-Book"/>
              </a:rPr>
              <a:t> How Does Quality of Curricular Implementation Support Diverse Children’s Skills in Prekindergarten?: Evidence from Boston</a:t>
            </a:r>
          </a:p>
          <a:p>
            <a:pPr lvl="1">
              <a:lnSpc>
                <a:spcPts val="2040"/>
              </a:lnSpc>
              <a:spcBef>
                <a:spcPts val="0"/>
              </a:spcBef>
            </a:pPr>
            <a:r>
              <a:rPr lang="en-US" sz="1400" dirty="0">
                <a:latin typeface="Gotham-Book"/>
              </a:rPr>
              <a:t>JoAnn Hsueh, Meghan McCormick, Michelle Maier, Christina Weiland, Jason Sachs, Catherine Snow (MDRC &amp; Partners)</a:t>
            </a:r>
          </a:p>
          <a:p>
            <a:pPr marL="457200" lvl="1" indent="0">
              <a:lnSpc>
                <a:spcPts val="2040"/>
              </a:lnSpc>
              <a:spcBef>
                <a:spcPts val="0"/>
              </a:spcBef>
              <a:buNone/>
            </a:pPr>
            <a:endParaRPr lang="en-US" sz="1400" i="1" dirty="0">
              <a:latin typeface="Gotham-Book"/>
            </a:endParaRP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Paper 2:</a:t>
            </a:r>
            <a:r>
              <a:rPr lang="en-US" sz="1600" dirty="0">
                <a:latin typeface="Gotham-Book"/>
              </a:rPr>
              <a:t> Pre-K classroom Characteristics and Pre-K Gains of Children Living in Rural Areas</a:t>
            </a:r>
          </a:p>
          <a:p>
            <a:pPr lvl="1">
              <a:lnSpc>
                <a:spcPts val="2040"/>
              </a:lnSpc>
              <a:spcBef>
                <a:spcPts val="0"/>
              </a:spcBef>
            </a:pPr>
            <a:r>
              <a:rPr lang="en-US" sz="1400" dirty="0">
                <a:latin typeface="Gotham-Book"/>
              </a:rPr>
              <a:t>Peg </a:t>
            </a:r>
            <a:r>
              <a:rPr lang="en-US" sz="1400" dirty="0" err="1">
                <a:latin typeface="Gotham-Book"/>
              </a:rPr>
              <a:t>Burchinal</a:t>
            </a:r>
            <a:r>
              <a:rPr lang="en-US" sz="1400" dirty="0">
                <a:latin typeface="Gotham-Book"/>
              </a:rPr>
              <a:t>, Irina </a:t>
            </a:r>
            <a:r>
              <a:rPr lang="en-US" sz="1400" dirty="0" err="1">
                <a:latin typeface="Gotham-Book"/>
              </a:rPr>
              <a:t>Mokrova</a:t>
            </a:r>
            <a:r>
              <a:rPr lang="en-US" sz="1400" dirty="0">
                <a:latin typeface="Gotham-Book"/>
              </a:rPr>
              <a:t>, Mary </a:t>
            </a:r>
            <a:r>
              <a:rPr lang="en-US" sz="1400" dirty="0" err="1">
                <a:latin typeface="Gotham-Book"/>
              </a:rPr>
              <a:t>Bratsch</a:t>
            </a:r>
            <a:r>
              <a:rPr lang="en-US" sz="1400" dirty="0">
                <a:latin typeface="Gotham-Book"/>
              </a:rPr>
              <a:t>-Hines, Ellen </a:t>
            </a:r>
            <a:r>
              <a:rPr lang="en-US" sz="1400" dirty="0" err="1">
                <a:latin typeface="Gotham-Book"/>
              </a:rPr>
              <a:t>Peisner</a:t>
            </a:r>
            <a:r>
              <a:rPr lang="en-US" sz="1400" dirty="0">
                <a:latin typeface="Gotham-Book"/>
              </a:rPr>
              <a:t>-Feinberg (UNC)</a:t>
            </a:r>
          </a:p>
          <a:p>
            <a:pPr marL="457200" lvl="1" indent="0">
              <a:lnSpc>
                <a:spcPts val="2040"/>
              </a:lnSpc>
              <a:spcBef>
                <a:spcPts val="0"/>
              </a:spcBef>
              <a:buNone/>
            </a:pPr>
            <a:endParaRPr lang="en-US" sz="1400" i="1" dirty="0">
              <a:latin typeface="Gotham-Book"/>
            </a:endParaRP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Paper 3: </a:t>
            </a:r>
            <a:r>
              <a:rPr lang="en-US" sz="1600" dirty="0">
                <a:solidFill>
                  <a:schemeClr val="tx1"/>
                </a:solidFill>
                <a:latin typeface="Gotham-Book"/>
              </a:rPr>
              <a:t>Classroom quality and classroom network structure: Interplay and prediction of student outcomes</a:t>
            </a:r>
          </a:p>
          <a:p>
            <a:pPr lvl="1">
              <a:lnSpc>
                <a:spcPts val="2040"/>
              </a:lnSpc>
              <a:spcBef>
                <a:spcPts val="0"/>
              </a:spcBef>
            </a:pPr>
            <a:r>
              <a:rPr lang="en-US" sz="1400" dirty="0">
                <a:latin typeface="Gotham-Book"/>
              </a:rPr>
              <a:t>Jessica Logan, Jing Chen, Laura Justice, Tzu-Jung Lin, Kelly </a:t>
            </a:r>
            <a:r>
              <a:rPr lang="en-US" sz="1400" dirty="0" err="1">
                <a:latin typeface="Gotham-Book"/>
              </a:rPr>
              <a:t>Purtell</a:t>
            </a:r>
            <a:r>
              <a:rPr lang="en-US" sz="1400" dirty="0">
                <a:latin typeface="Gotham-Book"/>
              </a:rPr>
              <a:t> (OSU)</a:t>
            </a:r>
          </a:p>
          <a:p>
            <a:pPr lvl="1">
              <a:lnSpc>
                <a:spcPts val="2040"/>
              </a:lnSpc>
              <a:spcBef>
                <a:spcPts val="0"/>
              </a:spcBef>
            </a:pPr>
            <a:endParaRPr lang="en-US" sz="1400" i="1" dirty="0">
              <a:latin typeface="Gotham-Book"/>
            </a:endParaRP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Paper 4:</a:t>
            </a:r>
            <a:r>
              <a:rPr lang="en-US" sz="1700" dirty="0">
                <a:latin typeface="Gotham-Book"/>
              </a:rPr>
              <a:t> Understanding the Effects of Classroom Processes on Child Outcomes in Pre-kindergarten</a:t>
            </a:r>
            <a:r>
              <a:rPr lang="en-US" sz="1400" dirty="0">
                <a:latin typeface="Gotham-Book"/>
              </a:rPr>
              <a:t> </a:t>
            </a:r>
          </a:p>
          <a:p>
            <a:pPr lvl="1">
              <a:lnSpc>
                <a:spcPts val="2040"/>
              </a:lnSpc>
              <a:spcBef>
                <a:spcPts val="0"/>
              </a:spcBef>
            </a:pPr>
            <a:r>
              <a:rPr lang="en-US" sz="1400" dirty="0">
                <a:latin typeface="Gotham-Book"/>
              </a:rPr>
              <a:t>Bob Pianta, Ginny </a:t>
            </a:r>
            <a:r>
              <a:rPr lang="en-US" sz="1400" dirty="0" err="1">
                <a:latin typeface="Gotham-Book"/>
              </a:rPr>
              <a:t>Vitiello</a:t>
            </a:r>
            <a:r>
              <a:rPr lang="en-US" sz="1400" dirty="0">
                <a:latin typeface="Gotham-Book"/>
              </a:rPr>
              <a:t>, Jessica Whittaker, Erik </a:t>
            </a:r>
            <a:r>
              <a:rPr lang="en-US" sz="1400" dirty="0" err="1">
                <a:latin typeface="Gotham-Book"/>
              </a:rPr>
              <a:t>Ruzek</a:t>
            </a:r>
            <a:r>
              <a:rPr lang="en-US" sz="1400" dirty="0">
                <a:latin typeface="Gotham-Book"/>
              </a:rPr>
              <a:t>, Tara </a:t>
            </a:r>
            <a:r>
              <a:rPr lang="en-US" sz="1400" dirty="0" err="1">
                <a:latin typeface="Gotham-Book"/>
              </a:rPr>
              <a:t>Hofkens</a:t>
            </a:r>
            <a:r>
              <a:rPr lang="en-US" sz="1400" dirty="0">
                <a:latin typeface="Gotham-Book"/>
              </a:rPr>
              <a:t> &amp; Arya </a:t>
            </a:r>
            <a:r>
              <a:rPr lang="en-US" sz="1400" dirty="0" smtClean="0">
                <a:latin typeface="Gotham-Book"/>
              </a:rPr>
              <a:t>Ansari (UVA</a:t>
            </a:r>
            <a:r>
              <a:rPr lang="en-US" sz="1400" dirty="0">
                <a:latin typeface="Gotham-Book"/>
              </a:rPr>
              <a:t>)</a:t>
            </a:r>
          </a:p>
          <a:p>
            <a:pPr lvl="1">
              <a:lnSpc>
                <a:spcPts val="2040"/>
              </a:lnSpc>
              <a:spcBef>
                <a:spcPts val="0"/>
              </a:spcBef>
            </a:pPr>
            <a:endParaRPr lang="en-US" sz="1400" i="1" dirty="0">
              <a:latin typeface="Gotham-Book"/>
            </a:endParaRP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otham-Book"/>
              </a:rPr>
              <a:t>Discussant:  </a:t>
            </a:r>
            <a:r>
              <a:rPr lang="en-US" sz="1600" dirty="0" smtClean="0">
                <a:latin typeface="Gotham-Book"/>
              </a:rPr>
              <a:t>Sara </a:t>
            </a:r>
            <a:r>
              <a:rPr lang="en-US" sz="1600" dirty="0">
                <a:latin typeface="Gotham-Book"/>
              </a:rPr>
              <a:t>Vecchiotti, Foundation for Child Development</a:t>
            </a:r>
          </a:p>
          <a:p>
            <a:pPr marL="457200" lvl="1" indent="0">
              <a:lnSpc>
                <a:spcPts val="2040"/>
              </a:lnSpc>
              <a:spcBef>
                <a:spcPts val="0"/>
              </a:spcBef>
              <a:buNone/>
            </a:pPr>
            <a:endParaRPr lang="en-US" sz="1400" dirty="0">
              <a:latin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40388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5708"/>
            <a:ext cx="7886700" cy="994172"/>
          </a:xfrm>
        </p:spPr>
        <p:txBody>
          <a:bodyPr/>
          <a:lstStyle/>
          <a:p>
            <a:r>
              <a:rPr lang="en-US" dirty="0" smtClean="0"/>
              <a:t>Classroom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9881"/>
            <a:ext cx="7886700" cy="40508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Children’s language and social skills are shaped by who is around them </a:t>
            </a:r>
          </a:p>
          <a:p>
            <a:pPr lvl="1"/>
            <a:r>
              <a:rPr lang="en-US" dirty="0" smtClean="0"/>
              <a:t>Complexity of teacher talk</a:t>
            </a:r>
            <a:r>
              <a:rPr lang="en-US" sz="1500" dirty="0"/>
              <a:t> (e.g., Justice et al., 2013)</a:t>
            </a:r>
          </a:p>
          <a:p>
            <a:pPr lvl="1"/>
            <a:r>
              <a:rPr lang="en-US" dirty="0" smtClean="0"/>
              <a:t>The skills of their peers </a:t>
            </a:r>
            <a:r>
              <a:rPr lang="en-US" sz="1500" dirty="0"/>
              <a:t>(e.g., Justice, Logan, Lin, &amp; </a:t>
            </a:r>
            <a:r>
              <a:rPr lang="en-US" sz="1500" dirty="0" err="1"/>
              <a:t>Kaderavek</a:t>
            </a:r>
            <a:r>
              <a:rPr lang="en-US" sz="1500" dirty="0"/>
              <a:t>, 2016)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Classroom social networks </a:t>
            </a:r>
            <a:r>
              <a:rPr lang="en-US" i="1" dirty="0" smtClean="0"/>
              <a:t>directly </a:t>
            </a:r>
            <a:r>
              <a:rPr lang="en-US" dirty="0" smtClean="0"/>
              <a:t>measure who children spend time with, and can be characterized 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hildren’s </a:t>
            </a:r>
            <a:r>
              <a:rPr lang="en-US" dirty="0"/>
              <a:t>academic growth is likely affected </a:t>
            </a:r>
            <a:r>
              <a:rPr lang="en-US" dirty="0" smtClean="0"/>
              <a:t>by </a:t>
            </a:r>
            <a:r>
              <a:rPr lang="en-US" dirty="0"/>
              <a:t>both </a:t>
            </a:r>
            <a:r>
              <a:rPr lang="en-US" dirty="0" smtClean="0"/>
              <a:t>classroom quality </a:t>
            </a:r>
            <a:r>
              <a:rPr lang="en-US" i="1" dirty="0" smtClean="0"/>
              <a:t>and </a:t>
            </a:r>
            <a:r>
              <a:rPr lang="en-US" dirty="0" smtClean="0"/>
              <a:t>the </a:t>
            </a:r>
            <a:r>
              <a:rPr lang="en-US" dirty="0"/>
              <a:t>nature of the social network </a:t>
            </a:r>
            <a:r>
              <a:rPr lang="en-US" dirty="0" smtClean="0"/>
              <a:t>created </a:t>
            </a:r>
            <a:r>
              <a:rPr lang="en-US" dirty="0"/>
              <a:t>by their peers </a:t>
            </a:r>
            <a:r>
              <a:rPr lang="en-US" sz="1650" dirty="0"/>
              <a:t>(Gest et al., 2014)</a:t>
            </a:r>
            <a:endParaRPr lang="en-US" sz="1200" dirty="0"/>
          </a:p>
          <a:p>
            <a:endParaRPr lang="en-US" dirty="0"/>
          </a:p>
          <a:p>
            <a:r>
              <a:rPr lang="en-US" dirty="0" smtClean="0"/>
              <a:t>Children’s language is significantly predictive of classroom density in preschool </a:t>
            </a:r>
            <a:r>
              <a:rPr lang="en-US" sz="1650" dirty="0"/>
              <a:t>(Chen et al., 2017).</a:t>
            </a:r>
            <a:endParaRPr lang="en-US" dirty="0" smtClean="0"/>
          </a:p>
          <a:p>
            <a:pPr lvl="1"/>
            <a:r>
              <a:rPr lang="en-US" dirty="0" smtClean="0"/>
              <a:t>Higher language scores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more dense classrooms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16" y="857251"/>
            <a:ext cx="7886700" cy="994172"/>
          </a:xfrm>
        </p:spPr>
        <p:txBody>
          <a:bodyPr/>
          <a:lstStyle/>
          <a:p>
            <a:r>
              <a:rPr lang="en-US" i="1" dirty="0" smtClean="0"/>
              <a:t>Classroom</a:t>
            </a:r>
            <a:r>
              <a:rPr lang="en-US" dirty="0" smtClean="0"/>
              <a:t> Density </a:t>
            </a:r>
            <a:br>
              <a:rPr lang="en-US" dirty="0" smtClean="0"/>
            </a:br>
            <a:r>
              <a:rPr lang="en-US" sz="2400" dirty="0"/>
              <a:t>(observed ties / possible ties)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76" y="1837362"/>
            <a:ext cx="3488039" cy="4086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117" y="1846998"/>
            <a:ext cx="4073153" cy="39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2457"/>
            <a:ext cx="7886700" cy="4237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Research Questions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57213" indent="-557213">
              <a:buAutoNum type="arabicPeriod"/>
            </a:pPr>
            <a:r>
              <a:rPr lang="en-US" dirty="0" smtClean="0"/>
              <a:t>Is classroom density predictive of children’s gains in academic and social skills? </a:t>
            </a:r>
          </a:p>
          <a:p>
            <a:pPr marL="557213" indent="-557213">
              <a:buAutoNum type="arabicPeriod"/>
            </a:pPr>
            <a:endParaRPr lang="en-US" dirty="0" smtClean="0"/>
          </a:p>
          <a:p>
            <a:pPr marL="557213" indent="-557213">
              <a:buAutoNum type="arabicPeriod"/>
            </a:pPr>
            <a:r>
              <a:rPr lang="en-US" dirty="0" smtClean="0"/>
              <a:t>Is density more important for children of different skill levels? </a:t>
            </a:r>
          </a:p>
          <a:p>
            <a:pPr marL="557213" indent="-557213">
              <a:buAutoNum type="arabicPeriod"/>
            </a:pPr>
            <a:endParaRPr lang="en-US" dirty="0" smtClean="0"/>
          </a:p>
          <a:p>
            <a:pPr marL="557213" indent="-557213">
              <a:buAutoNum type="arabicPeriod"/>
            </a:pPr>
            <a:r>
              <a:rPr lang="en-US" dirty="0" smtClean="0"/>
              <a:t>Interactions with classroom quality</a:t>
            </a:r>
          </a:p>
        </p:txBody>
      </p:sp>
    </p:spTree>
    <p:extLst>
      <p:ext uri="{BB962C8B-B14F-4D97-AF65-F5344CB8AC3E}">
        <p14:creationId xmlns:p14="http://schemas.microsoft.com/office/powerpoint/2010/main" val="34157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52" y="94511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ELO: Cross-Sectional Study Numbers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253" y="1763902"/>
            <a:ext cx="7967098" cy="4091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/>
              <a:t>Study Year 1 (2016-2017 school year)</a:t>
            </a:r>
          </a:p>
          <a:p>
            <a:pPr marL="0" indent="0" algn="ctr">
              <a:buNone/>
            </a:pPr>
            <a:endParaRPr lang="en-US" sz="825" dirty="0"/>
          </a:p>
          <a:p>
            <a:pPr lvl="1"/>
            <a:r>
              <a:rPr lang="en-US" sz="2100" dirty="0"/>
              <a:t>One school district</a:t>
            </a:r>
          </a:p>
          <a:p>
            <a:pPr lvl="2"/>
            <a:r>
              <a:rPr lang="en-US" sz="1800" dirty="0"/>
              <a:t>Some Head Start, some private </a:t>
            </a:r>
            <a:r>
              <a:rPr lang="en-US" sz="1800" dirty="0" err="1"/>
              <a:t>PreK</a:t>
            </a:r>
            <a:r>
              <a:rPr lang="en-US" sz="1800" dirty="0"/>
              <a:t> programs</a:t>
            </a:r>
          </a:p>
          <a:p>
            <a:pPr marL="685800" lvl="2" indent="0">
              <a:buNone/>
            </a:pPr>
            <a:endParaRPr lang="en-US" sz="1800" dirty="0"/>
          </a:p>
          <a:p>
            <a:pPr lvl="1"/>
            <a:r>
              <a:rPr lang="en-US" sz="2100" dirty="0"/>
              <a:t>79 classrooms in five grades: (</a:t>
            </a:r>
            <a:r>
              <a:rPr lang="en-US" sz="2100" dirty="0" err="1"/>
              <a:t>Prek</a:t>
            </a:r>
            <a:r>
              <a:rPr lang="en-US" sz="2100" dirty="0"/>
              <a:t> – 3</a:t>
            </a:r>
            <a:r>
              <a:rPr lang="en-US" sz="2100" baseline="30000" dirty="0"/>
              <a:t>rd</a:t>
            </a:r>
            <a:r>
              <a:rPr lang="en-US" sz="2100" dirty="0"/>
              <a:t> Grade)</a:t>
            </a:r>
          </a:p>
          <a:p>
            <a:pPr lvl="2"/>
            <a:r>
              <a:rPr lang="en-US" sz="1800" dirty="0"/>
              <a:t>Attempted to enroll all children in each classroom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1,142 students with active and passive consent </a:t>
            </a:r>
          </a:p>
          <a:p>
            <a:pPr lvl="2"/>
            <a:r>
              <a:rPr lang="en-US" sz="1800" dirty="0"/>
              <a:t>80% consent rate</a:t>
            </a:r>
          </a:p>
          <a:p>
            <a:pPr lvl="2"/>
            <a:r>
              <a:rPr lang="en-US" sz="1800" dirty="0"/>
              <a:t>Used for social network measures</a:t>
            </a:r>
          </a:p>
          <a:p>
            <a:pPr lvl="2"/>
            <a:endParaRPr lang="en-US" sz="1800" dirty="0"/>
          </a:p>
          <a:p>
            <a:pPr lvl="1"/>
            <a:r>
              <a:rPr lang="en-US" sz="2100" dirty="0"/>
              <a:t>915 with active consent</a:t>
            </a:r>
          </a:p>
          <a:p>
            <a:pPr lvl="2"/>
            <a:r>
              <a:rPr lang="en-US" sz="1800" dirty="0"/>
              <a:t>Used for child outcomes</a:t>
            </a:r>
          </a:p>
          <a:p>
            <a:pPr lvl="2"/>
            <a:r>
              <a:rPr lang="en-US" sz="1800" dirty="0"/>
              <a:t>58% white, 78% speak fluent English, 60% moms have HS degree or less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844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2457"/>
            <a:ext cx="7886700" cy="4237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Density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/>
              <a:t>density generated using SNA package in R </a:t>
            </a:r>
            <a:r>
              <a:rPr lang="en-US" sz="1800" dirty="0"/>
              <a:t>(Butts 2016)</a:t>
            </a:r>
          </a:p>
          <a:p>
            <a:endParaRPr lang="en-US" dirty="0" smtClean="0"/>
          </a:p>
          <a:p>
            <a:r>
              <a:rPr lang="en-US" dirty="0" smtClean="0"/>
              <a:t>Rated per classroom in two ways: </a:t>
            </a:r>
          </a:p>
          <a:p>
            <a:pPr lvl="1"/>
            <a:r>
              <a:rPr lang="en-US" u="sng" dirty="0" smtClean="0"/>
              <a:t>Students</a:t>
            </a:r>
            <a:r>
              <a:rPr lang="en-US" dirty="0" smtClean="0"/>
              <a:t>: Viewed a class roster and asked them who they like to play with.</a:t>
            </a:r>
          </a:p>
          <a:p>
            <a:pPr lvl="1"/>
            <a:r>
              <a:rPr lang="en-US" u="sng" dirty="0" smtClean="0"/>
              <a:t>Teachers</a:t>
            </a:r>
            <a:r>
              <a:rPr lang="en-US" dirty="0" smtClean="0"/>
              <a:t>: Asked to rate how frequently each pair of students in their class play or work together</a:t>
            </a:r>
          </a:p>
          <a:p>
            <a:endParaRPr lang="en-US" sz="1800" dirty="0"/>
          </a:p>
          <a:p>
            <a:r>
              <a:rPr lang="en-US" sz="1800" dirty="0"/>
              <a:t>Before I get to research questions – want to show you the data in depth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4099" y="1305191"/>
            <a:ext cx="9414252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Teacher Ratings of Classroom Density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042" y="2226469"/>
            <a:ext cx="4148003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 randomly selected preschool Classroom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Teacher reported who plays and works together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 pair of children is rated as either playing and working together (1) or not (0).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10413" y="2054403"/>
            <a:ext cx="4544138" cy="3911257"/>
            <a:chOff x="6547217" y="1596203"/>
            <a:chExt cx="6058851" cy="5215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49" t="11239" b="13513"/>
            <a:stretch/>
          </p:blipFill>
          <p:spPr>
            <a:xfrm>
              <a:off x="6547217" y="1596203"/>
              <a:ext cx="4604124" cy="3934627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1151341" y="6135399"/>
              <a:ext cx="191192" cy="19119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151341" y="6553807"/>
              <a:ext cx="191192" cy="191193"/>
            </a:xfrm>
            <a:prstGeom prst="ellipse">
              <a:avLst/>
            </a:prstGeom>
            <a:solidFill>
              <a:srgbClr val="082B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36499" y="5994083"/>
              <a:ext cx="10695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girl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36499" y="6411103"/>
              <a:ext cx="10695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boy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4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50713" y="5057056"/>
            <a:ext cx="143394" cy="143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50713" y="5322246"/>
            <a:ext cx="143394" cy="143395"/>
          </a:xfrm>
          <a:prstGeom prst="ellipse">
            <a:avLst/>
          </a:prstGeom>
          <a:solidFill>
            <a:srgbClr val="082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3815" y="4970719"/>
            <a:ext cx="802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girl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1088" y="5245039"/>
            <a:ext cx="802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boy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201" y="2019367"/>
            <a:ext cx="68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Pre-K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6964" y="199992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9462" y="185207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01" t="13530" r="11818" b="14017"/>
          <a:stretch/>
        </p:blipFill>
        <p:spPr>
          <a:xfrm>
            <a:off x="2454482" y="2346115"/>
            <a:ext cx="2175141" cy="204719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37" t="12547" r="10569" b="15377"/>
          <a:stretch/>
        </p:blipFill>
        <p:spPr>
          <a:xfrm>
            <a:off x="4617325" y="2340945"/>
            <a:ext cx="2132900" cy="204715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9" t="11239" b="13513"/>
          <a:stretch/>
        </p:blipFill>
        <p:spPr>
          <a:xfrm>
            <a:off x="64885" y="2346115"/>
            <a:ext cx="2395534" cy="2047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3" t="12603" r="5999" b="12457"/>
          <a:stretch/>
        </p:blipFill>
        <p:spPr>
          <a:xfrm>
            <a:off x="6750225" y="2346115"/>
            <a:ext cx="2347874" cy="2047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820260" y="188944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G3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4099" y="1305191"/>
            <a:ext cx="9414252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Results: Teacher Ratings of Density</a:t>
            </a:r>
          </a:p>
        </p:txBody>
      </p:sp>
      <p:sp>
        <p:nvSpPr>
          <p:cNvPr id="18" name="Oval 17"/>
          <p:cNvSpPr/>
          <p:nvPr/>
        </p:nvSpPr>
        <p:spPr>
          <a:xfrm>
            <a:off x="7450713" y="4776929"/>
            <a:ext cx="143394" cy="14339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2089" y="4710126"/>
            <a:ext cx="12244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No information</a:t>
            </a:r>
          </a:p>
        </p:txBody>
      </p:sp>
    </p:spTree>
    <p:extLst>
      <p:ext uri="{BB962C8B-B14F-4D97-AF65-F5344CB8AC3E}">
        <p14:creationId xmlns:p14="http://schemas.microsoft.com/office/powerpoint/2010/main" val="12348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18" grpId="0" animBg="1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08" y="5108534"/>
            <a:ext cx="2008772" cy="453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57"/>
          <a:stretch/>
        </p:blipFill>
        <p:spPr>
          <a:xfrm>
            <a:off x="4811167" y="2043729"/>
            <a:ext cx="4218533" cy="37520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1268" y="1081327"/>
            <a:ext cx="882843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Results: Student Ratings of density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3265" y="2043728"/>
            <a:ext cx="4860486" cy="3845774"/>
          </a:xfrm>
        </p:spPr>
        <p:txBody>
          <a:bodyPr>
            <a:normAutofit/>
          </a:bodyPr>
          <a:lstStyle/>
          <a:p>
            <a:r>
              <a:rPr lang="en-US" dirty="0" smtClean="0"/>
              <a:t>The same preschool </a:t>
            </a:r>
            <a:r>
              <a:rPr lang="en-US" dirty="0"/>
              <a:t>c</a:t>
            </a:r>
            <a:r>
              <a:rPr lang="en-US" dirty="0" smtClean="0"/>
              <a:t>lassroom</a:t>
            </a:r>
          </a:p>
          <a:p>
            <a:r>
              <a:rPr lang="en-US" dirty="0" smtClean="0"/>
              <a:t>Children were asked: “who do you like to play with the most” </a:t>
            </a:r>
          </a:p>
          <a:p>
            <a:r>
              <a:rPr lang="en-US" dirty="0" smtClean="0"/>
              <a:t>Children with no paths didn’t select anyone and no one selected them.</a:t>
            </a:r>
          </a:p>
          <a:p>
            <a:r>
              <a:rPr lang="en-US" dirty="0" smtClean="0"/>
              <a:t>Bi-directional arrows are reciprocal friendships.</a:t>
            </a:r>
          </a:p>
          <a:p>
            <a:r>
              <a:rPr lang="en-US" dirty="0" smtClean="0"/>
              <a:t>Directional arrows show child A likes to play with child B.</a:t>
            </a:r>
          </a:p>
        </p:txBody>
      </p:sp>
      <p:sp>
        <p:nvSpPr>
          <p:cNvPr id="14" name="Oval 13"/>
          <p:cNvSpPr/>
          <p:nvPr/>
        </p:nvSpPr>
        <p:spPr>
          <a:xfrm>
            <a:off x="8020606" y="5279990"/>
            <a:ext cx="143394" cy="143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20606" y="5593796"/>
            <a:ext cx="143394" cy="143395"/>
          </a:xfrm>
          <a:prstGeom prst="ellipse">
            <a:avLst/>
          </a:prstGeom>
          <a:solidFill>
            <a:srgbClr val="082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9283" y="5190421"/>
            <a:ext cx="802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girl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9283" y="5503186"/>
            <a:ext cx="802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boy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934974" y="2302122"/>
            <a:ext cx="278202" cy="25232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04357" y="3984273"/>
            <a:ext cx="304042" cy="1143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20435" y="3653290"/>
            <a:ext cx="476717" cy="14335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2200" y="3825252"/>
            <a:ext cx="207133" cy="24744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69952" y="2554442"/>
            <a:ext cx="38447" cy="40232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873696" y="2692391"/>
            <a:ext cx="61278" cy="450879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309048" y="2302120"/>
            <a:ext cx="460904" cy="68639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21675" y="3281219"/>
            <a:ext cx="152021" cy="51071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64861" y="3024944"/>
            <a:ext cx="575204" cy="13526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332603" y="3440064"/>
            <a:ext cx="99872" cy="351869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158793" y="4513308"/>
            <a:ext cx="102865" cy="403583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514644" y="4141426"/>
            <a:ext cx="695580" cy="26308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13177" y="3639097"/>
            <a:ext cx="541502" cy="12258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2" t="11058" r="10297" b="14871"/>
          <a:stretch/>
        </p:blipFill>
        <p:spPr>
          <a:xfrm>
            <a:off x="1438291" y="2154204"/>
            <a:ext cx="1844802" cy="179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989507"/>
            <a:ext cx="7939283" cy="565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Results: Child Report vs Teacher Report</a:t>
            </a:r>
          </a:p>
        </p:txBody>
      </p:sp>
      <p:pic>
        <p:nvPicPr>
          <p:cNvPr id="14" name="Picture 13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66" t="10826" r="8269" b="16476"/>
          <a:stretch/>
        </p:blipFill>
        <p:spPr>
          <a:xfrm>
            <a:off x="3594261" y="2137696"/>
            <a:ext cx="1843283" cy="1797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90163" y="1721356"/>
            <a:ext cx="7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Pre-K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508" y="1696244"/>
            <a:ext cx="21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K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4" t="10619" r="9234" b="11578"/>
          <a:stretch/>
        </p:blipFill>
        <p:spPr>
          <a:xfrm>
            <a:off x="5795369" y="2142530"/>
            <a:ext cx="1844802" cy="179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194461" y="1676452"/>
            <a:ext cx="64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G1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01" t="13530" r="11818" b="14017"/>
          <a:stretch/>
        </p:blipFill>
        <p:spPr>
          <a:xfrm>
            <a:off x="3592742" y="4064022"/>
            <a:ext cx="1844802" cy="179679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37" t="12547" r="10569" b="15377"/>
          <a:stretch/>
        </p:blipFill>
        <p:spPr>
          <a:xfrm>
            <a:off x="5795369" y="4065909"/>
            <a:ext cx="1844802" cy="179679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9" t="11239" b="13513"/>
          <a:stretch/>
        </p:blipFill>
        <p:spPr>
          <a:xfrm>
            <a:off x="1438291" y="4064022"/>
            <a:ext cx="1844802" cy="179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78423" y="2069966"/>
            <a:ext cx="540533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Child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8423" y="3976112"/>
            <a:ext cx="736740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Teacher</a:t>
            </a:r>
          </a:p>
        </p:txBody>
      </p:sp>
      <p:sp>
        <p:nvSpPr>
          <p:cNvPr id="21" name="Oval 20"/>
          <p:cNvSpPr/>
          <p:nvPr/>
        </p:nvSpPr>
        <p:spPr>
          <a:xfrm>
            <a:off x="7738133" y="5043340"/>
            <a:ext cx="143394" cy="143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38133" y="5308530"/>
            <a:ext cx="143394" cy="143395"/>
          </a:xfrm>
          <a:prstGeom prst="ellipse">
            <a:avLst/>
          </a:prstGeom>
          <a:solidFill>
            <a:srgbClr val="082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1235" y="4957003"/>
            <a:ext cx="802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girl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48508" y="5231323"/>
            <a:ext cx="802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boy</a:t>
            </a:r>
          </a:p>
        </p:txBody>
      </p:sp>
      <p:sp>
        <p:nvSpPr>
          <p:cNvPr id="33" name="Oval 32"/>
          <p:cNvSpPr/>
          <p:nvPr/>
        </p:nvSpPr>
        <p:spPr>
          <a:xfrm>
            <a:off x="7738133" y="4763213"/>
            <a:ext cx="143394" cy="14339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9509" y="4696410"/>
            <a:ext cx="12244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No information</a:t>
            </a:r>
          </a:p>
        </p:txBody>
      </p:sp>
    </p:spTree>
    <p:extLst>
      <p:ext uri="{BB962C8B-B14F-4D97-AF65-F5344CB8AC3E}">
        <p14:creationId xmlns:p14="http://schemas.microsoft.com/office/powerpoint/2010/main" val="38911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5365" y="990687"/>
            <a:ext cx="8327571" cy="565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Variability : Child Report vs Teacher Report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7385" y="1555836"/>
            <a:ext cx="6539985" cy="4233480"/>
            <a:chOff x="2237322" y="554682"/>
            <a:chExt cx="7715250" cy="4812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27910"/>
            <a:stretch/>
          </p:blipFill>
          <p:spPr>
            <a:xfrm>
              <a:off x="2237322" y="554682"/>
              <a:ext cx="7715250" cy="44357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7322" y="4822907"/>
              <a:ext cx="7715250" cy="54431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85415" y="2013120"/>
            <a:ext cx="134291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PreK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374" y="4702065"/>
            <a:ext cx="116730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G2 /G3 = .11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2332" y="3366057"/>
            <a:ext cx="835038" cy="1240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27042" y="3246820"/>
            <a:ext cx="370513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Child rated density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3209" y="5570148"/>
            <a:ext cx="294776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Teacher rated density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0161" y="3366057"/>
            <a:ext cx="109036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K / G1 = .15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1271" y="2021585"/>
            <a:ext cx="117436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PreK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:  </a:t>
            </a:r>
            <a:r>
              <a:rPr lang="en-US" sz="1500" i="1" dirty="0">
                <a:solidFill>
                  <a:prstClr val="black"/>
                </a:solidFill>
                <a:latin typeface="Calibri" panose="020F0502020204030204"/>
              </a:rPr>
              <a:t>r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= .22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413" y="2818051"/>
            <a:ext cx="6774369" cy="139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0252" y="4183168"/>
            <a:ext cx="6774369" cy="139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4573" y="1561408"/>
            <a:ext cx="6774369" cy="139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40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21526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How Does Quality of Curricular Implementation Support Diverse Children’s Skills in Prekindergarten?: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Evidence from Boston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/>
              <a:t>JoAnn Hsueh</a:t>
            </a:r>
          </a:p>
          <a:p>
            <a:r>
              <a:rPr lang="en-US" sz="3600" b="1" dirty="0"/>
              <a:t>Meghan McCormick</a:t>
            </a:r>
          </a:p>
          <a:p>
            <a:r>
              <a:rPr lang="en-US" sz="3600" b="1" dirty="0"/>
              <a:t>Michelle Maier</a:t>
            </a:r>
          </a:p>
          <a:p>
            <a:r>
              <a:rPr lang="en-US" sz="3600" b="1" dirty="0"/>
              <a:t>Christina Weiland</a:t>
            </a:r>
          </a:p>
          <a:p>
            <a:r>
              <a:rPr lang="en-US" sz="3600" b="1" dirty="0"/>
              <a:t>Jason Sachs</a:t>
            </a:r>
          </a:p>
          <a:p>
            <a:r>
              <a:rPr lang="en-US" sz="3600" b="1" dirty="0"/>
              <a:t>Catherine Snow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tx1"/>
                </a:solidFill>
              </a:rPr>
              <a:t>June 27, 2018</a:t>
            </a:r>
          </a:p>
          <a:p>
            <a:r>
              <a:rPr lang="en-US" b="1" dirty="0">
                <a:solidFill>
                  <a:schemeClr val="tx1"/>
                </a:solidFill>
              </a:rPr>
              <a:t>National Research Conference on Early Childhood</a:t>
            </a:r>
          </a:p>
        </p:txBody>
      </p:sp>
    </p:spTree>
    <p:extLst>
      <p:ext uri="{BB962C8B-B14F-4D97-AF65-F5344CB8AC3E}">
        <p14:creationId xmlns:p14="http://schemas.microsoft.com/office/powerpoint/2010/main" val="1598382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857251"/>
            <a:ext cx="7902892" cy="1022888"/>
          </a:xfrm>
        </p:spPr>
        <p:txBody>
          <a:bodyPr/>
          <a:lstStyle/>
          <a:p>
            <a:r>
              <a:rPr lang="en-US" dirty="0" smtClean="0"/>
              <a:t>Predicting Student Outcomes: Model building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320" y="2019623"/>
            <a:ext cx="8241030" cy="4138047"/>
          </a:xfrm>
        </p:spPr>
        <p:txBody>
          <a:bodyPr>
            <a:normAutofit/>
          </a:bodyPr>
          <a:lstStyle/>
          <a:p>
            <a:r>
              <a:rPr lang="en-US" dirty="0"/>
              <a:t>HLM </a:t>
            </a:r>
            <a:r>
              <a:rPr lang="en-US" dirty="0" smtClean="0"/>
              <a:t>models </a:t>
            </a:r>
            <a:r>
              <a:rPr lang="en-US" dirty="0"/>
              <a:t>nesting students within classrooms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Outcomes: </a:t>
            </a:r>
          </a:p>
          <a:p>
            <a:pPr lvl="1"/>
            <a:r>
              <a:rPr lang="en-US" dirty="0" smtClean="0"/>
              <a:t>Social Skills, Problem Behaviors: TCRS (Hightower, 1986): </a:t>
            </a:r>
            <a:r>
              <a:rPr lang="en-US" i="1" dirty="0" smtClean="0"/>
              <a:t>Raw Scores</a:t>
            </a:r>
          </a:p>
          <a:p>
            <a:pPr lvl="1"/>
            <a:r>
              <a:rPr lang="en-US" dirty="0" smtClean="0"/>
              <a:t>Vocabulary, Reading, Math: Woodcock Johnson III (</a:t>
            </a:r>
            <a:r>
              <a:rPr lang="en-US" dirty="0"/>
              <a:t>Woodcock, McGrew, &amp; Mather, </a:t>
            </a:r>
            <a:r>
              <a:rPr lang="en-US" dirty="0" smtClean="0"/>
              <a:t>2007): </a:t>
            </a:r>
            <a:r>
              <a:rPr lang="en-US" i="1" dirty="0" smtClean="0"/>
              <a:t>W Scores</a:t>
            </a:r>
            <a:endParaRPr lang="en-US" dirty="0"/>
          </a:p>
          <a:p>
            <a:r>
              <a:rPr lang="en-US" dirty="0" smtClean="0"/>
              <a:t>Covariates: Pretest, Gender, Age, Grade, Class size</a:t>
            </a:r>
          </a:p>
          <a:p>
            <a:r>
              <a:rPr lang="en-US" dirty="0" smtClean="0"/>
              <a:t>Predictors of interest:</a:t>
            </a:r>
          </a:p>
          <a:p>
            <a:pPr marL="728663" lvl="1" indent="-385763">
              <a:buAutoNum type="arabicParenR"/>
            </a:pPr>
            <a:r>
              <a:rPr lang="en-US" sz="2100" dirty="0"/>
              <a:t>CLASS composite, Child-rated density, Teacher rated density</a:t>
            </a:r>
          </a:p>
          <a:p>
            <a:pPr marL="728663" lvl="1" indent="-385763">
              <a:buAutoNum type="arabicParenR"/>
            </a:pPr>
            <a:r>
              <a:rPr lang="en-US" sz="2100" dirty="0"/>
              <a:t>Interaction between pretest and density</a:t>
            </a:r>
          </a:p>
          <a:p>
            <a:pPr marL="728663" lvl="1" indent="-385763">
              <a:buAutoNum type="arabicParenR"/>
            </a:pPr>
            <a:r>
              <a:rPr lang="en-US" sz="2100" dirty="0"/>
              <a:t>Interaction between CLASS and density</a:t>
            </a:r>
          </a:p>
        </p:txBody>
      </p:sp>
    </p:spTree>
    <p:extLst>
      <p:ext uri="{BB962C8B-B14F-4D97-AF65-F5344CB8AC3E}">
        <p14:creationId xmlns:p14="http://schemas.microsoft.com/office/powerpoint/2010/main" val="38760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Main Effects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125266"/>
          <a:ext cx="6822160" cy="157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7390">
                  <a:extLst>
                    <a:ext uri="{9D8B030D-6E8A-4147-A177-3AD203B41FA5}">
                      <a16:colId xmlns="" xmlns:a16="http://schemas.microsoft.com/office/drawing/2014/main" val="2347364879"/>
                    </a:ext>
                  </a:extLst>
                </a:gridCol>
                <a:gridCol w="923050">
                  <a:extLst>
                    <a:ext uri="{9D8B030D-6E8A-4147-A177-3AD203B41FA5}">
                      <a16:colId xmlns="" xmlns:a16="http://schemas.microsoft.com/office/drawing/2014/main" val="2345915620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3163036141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4269638645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1953607926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397170400"/>
                    </a:ext>
                  </a:extLst>
                </a:gridCol>
              </a:tblGrid>
              <a:tr h="262691"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SS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BC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PV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LW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AP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777893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Intercept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-0.06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</a:t>
                      </a:r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0.32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0.19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solidFill>
                            <a:schemeClr val="dk1"/>
                          </a:solidFill>
                          <a:effectLst/>
                        </a:rPr>
                        <a:t>0.37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996044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Pretest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0.78*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0.79*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0.67*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0.77*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0.67*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0686930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CLASS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0.00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0.00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0.02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9264304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Child Density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0.06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0.03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solidFill>
                            <a:schemeClr val="dk1"/>
                          </a:solidFill>
                          <a:effectLst/>
                        </a:rPr>
                        <a:t>0.00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5.43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983837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Teacher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Density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0.16*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0.05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0.00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solidFill>
                            <a:schemeClr val="dk1"/>
                          </a:solidFill>
                          <a:effectLst/>
                        </a:rPr>
                        <a:t>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931704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8650" y="3820233"/>
            <a:ext cx="478727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</a:t>
            </a:r>
            <a:r>
              <a:rPr lang="en-US" sz="1350" i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&lt; .05, HLMs also included several covariates not pictured here.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Standardized estimates</a:t>
            </a:r>
          </a:p>
        </p:txBody>
      </p:sp>
    </p:spTree>
    <p:extLst>
      <p:ext uri="{BB962C8B-B14F-4D97-AF65-F5344CB8AC3E}">
        <p14:creationId xmlns:p14="http://schemas.microsoft.com/office/powerpoint/2010/main" val="3698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Pretest Interaction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125266"/>
          <a:ext cx="6822160" cy="1838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5917">
                  <a:extLst>
                    <a:ext uri="{9D8B030D-6E8A-4147-A177-3AD203B41FA5}">
                      <a16:colId xmlns="" xmlns:a16="http://schemas.microsoft.com/office/drawing/2014/main" val="2347364879"/>
                    </a:ext>
                  </a:extLst>
                </a:gridCol>
                <a:gridCol w="704523">
                  <a:extLst>
                    <a:ext uri="{9D8B030D-6E8A-4147-A177-3AD203B41FA5}">
                      <a16:colId xmlns="" xmlns:a16="http://schemas.microsoft.com/office/drawing/2014/main" val="2345915620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3163036141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4269638645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1953607926"/>
                    </a:ext>
                  </a:extLst>
                </a:gridCol>
                <a:gridCol w="980430">
                  <a:extLst>
                    <a:ext uri="{9D8B030D-6E8A-4147-A177-3AD203B41FA5}">
                      <a16:colId xmlns="" xmlns:a16="http://schemas.microsoft.com/office/drawing/2014/main" val="397170400"/>
                    </a:ext>
                  </a:extLst>
                </a:gridCol>
              </a:tblGrid>
              <a:tr h="262691"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SS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BC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err="1" smtClean="0">
                          <a:effectLst/>
                        </a:rPr>
                        <a:t>PV</a:t>
                      </a:r>
                      <a:r>
                        <a:rPr lang="en-US" sz="15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err="1" smtClean="0">
                          <a:effectLst/>
                        </a:rPr>
                        <a:t>LW</a:t>
                      </a:r>
                      <a:r>
                        <a:rPr lang="en-US" sz="15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err="1" smtClean="0">
                          <a:effectLst/>
                        </a:rPr>
                        <a:t>Ap</a:t>
                      </a:r>
                      <a:r>
                        <a:rPr lang="en-US" sz="15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777893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Intercept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-0.05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solidFill>
                            <a:schemeClr val="dk1"/>
                          </a:solidFill>
                          <a:effectLst/>
                        </a:rPr>
                        <a:t>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effectLst/>
                        </a:rPr>
                        <a:t>0.33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0.23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lang="en-US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0.38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996044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Pretest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0.77*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0.79*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0.68*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0.67*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0.66*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0686930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CLASS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0.00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0.00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0.02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</a:t>
                      </a:r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9264304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Child Density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0.05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-0.01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983837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Teacher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Density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0.17*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0.05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-0.00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0.01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9317047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Pretest*Teacher Interaction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</a:t>
                      </a:r>
                      <a:r>
                        <a:rPr lang="en-US" sz="1500" u="none" strike="noStrike" dirty="0" smtClean="0">
                          <a:effectLst/>
                        </a:rPr>
                        <a:t>0.07*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0.00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</a:t>
                      </a:r>
                      <a:r>
                        <a:rPr lang="en-US" sz="1500" u="none" strike="noStrike" dirty="0" smtClean="0">
                          <a:effectLst/>
                        </a:rPr>
                        <a:t>0.02</a:t>
                      </a:r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-0.01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</a:t>
                      </a:r>
                      <a:r>
                        <a:rPr lang="en-US" sz="1500" u="none" strike="noStrike" dirty="0" smtClean="0">
                          <a:effectLst/>
                        </a:rPr>
                        <a:t>0.03*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73001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8650" y="3964105"/>
            <a:ext cx="47872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</a:t>
            </a:r>
            <a:r>
              <a:rPr lang="en-US" sz="1350" i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&lt; .05, HLMs also included several covariates not pictured here.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5190442"/>
            <a:ext cx="66447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Q3: Interactions of CLASS with density: None were significantly different from zero.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0" y="4636444"/>
            <a:ext cx="80057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Denser classrooms matter more for children with a low pretest on Social Skills and Applied Problems</a:t>
            </a:r>
          </a:p>
        </p:txBody>
      </p:sp>
    </p:spTree>
    <p:extLst>
      <p:ext uri="{BB962C8B-B14F-4D97-AF65-F5344CB8AC3E}">
        <p14:creationId xmlns:p14="http://schemas.microsoft.com/office/powerpoint/2010/main" val="1390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Skills </a:t>
            </a:r>
            <a:r>
              <a:rPr lang="en-US" dirty="0" smtClean="0"/>
              <a:t>interaction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073643" y="2125266"/>
          <a:ext cx="4996715" cy="340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8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80218"/>
            <a:ext cx="7886700" cy="99417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974390"/>
            <a:ext cx="7886700" cy="3875484"/>
          </a:xfrm>
        </p:spPr>
        <p:txBody>
          <a:bodyPr>
            <a:normAutofit/>
          </a:bodyPr>
          <a:lstStyle/>
          <a:p>
            <a:r>
              <a:rPr lang="en-US" dirty="0" smtClean="0"/>
              <a:t>This is a preliminary look at these data.</a:t>
            </a:r>
          </a:p>
          <a:p>
            <a:pPr lvl="1"/>
            <a:r>
              <a:rPr lang="en-US" dirty="0" smtClean="0"/>
              <a:t>Data being cleaned on another ~100 classrooms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Will also examine student-level network information</a:t>
            </a:r>
          </a:p>
          <a:p>
            <a:pPr lvl="1"/>
            <a:r>
              <a:rPr lang="en-US" dirty="0" smtClean="0"/>
              <a:t>Number of ties a child has</a:t>
            </a:r>
          </a:p>
          <a:p>
            <a:pPr lvl="1"/>
            <a:r>
              <a:rPr lang="en-US" dirty="0" smtClean="0"/>
              <a:t>Position within the network</a:t>
            </a:r>
          </a:p>
          <a:p>
            <a:pPr lvl="1"/>
            <a:r>
              <a:rPr lang="en-US" dirty="0" smtClean="0"/>
              <a:t>Experiences with victimization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779415" y="3778758"/>
            <a:ext cx="2230478" cy="1916742"/>
            <a:chOff x="6547217" y="1596203"/>
            <a:chExt cx="4604124" cy="39346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49" t="11239" b="13513"/>
            <a:stretch/>
          </p:blipFill>
          <p:spPr>
            <a:xfrm>
              <a:off x="6547217" y="1596203"/>
              <a:ext cx="4604124" cy="3934627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538572" y="4574772"/>
              <a:ext cx="191192" cy="1911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38572" y="4993181"/>
              <a:ext cx="191192" cy="191192"/>
            </a:xfrm>
            <a:prstGeom prst="ellipse">
              <a:avLst/>
            </a:prstGeom>
            <a:solidFill>
              <a:srgbClr val="082B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3728" y="4433455"/>
              <a:ext cx="1069571" cy="61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girl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23728" y="4850477"/>
              <a:ext cx="1069571" cy="61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boy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7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04" y="1127488"/>
            <a:ext cx="8648054" cy="2088914"/>
          </a:xfrm>
        </p:spPr>
        <p:txBody>
          <a:bodyPr>
            <a:normAutofit/>
          </a:bodyPr>
          <a:lstStyle/>
          <a:p>
            <a:r>
              <a:rPr lang="en-US" sz="3600" dirty="0"/>
              <a:t>Thank you!</a:t>
            </a:r>
            <a:br>
              <a:rPr lang="en-US" sz="3600" dirty="0"/>
            </a:br>
            <a:r>
              <a:rPr lang="en-US" sz="2400" dirty="0"/>
              <a:t>Logan.251@osu.edu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13" y="1032050"/>
            <a:ext cx="2711599" cy="611976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308" y="903362"/>
            <a:ext cx="2115404" cy="8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2" t="11058" r="10297" b="14871"/>
          <a:stretch/>
        </p:blipFill>
        <p:spPr>
          <a:xfrm>
            <a:off x="1536670" y="4034030"/>
            <a:ext cx="1844802" cy="179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66" t="10826" r="8269" b="16476"/>
          <a:stretch/>
        </p:blipFill>
        <p:spPr>
          <a:xfrm>
            <a:off x="3692640" y="4017522"/>
            <a:ext cx="1843283" cy="1797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88542" y="3601182"/>
            <a:ext cx="7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Pre-K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5887" y="3576070"/>
            <a:ext cx="21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K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4" t="10619" r="9234" b="11578"/>
          <a:stretch/>
        </p:blipFill>
        <p:spPr>
          <a:xfrm>
            <a:off x="5893748" y="4022356"/>
            <a:ext cx="1844802" cy="179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92840" y="3556278"/>
            <a:ext cx="64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G1</a:t>
            </a:r>
          </a:p>
        </p:txBody>
      </p:sp>
    </p:spTree>
    <p:extLst>
      <p:ext uri="{BB962C8B-B14F-4D97-AF65-F5344CB8AC3E}">
        <p14:creationId xmlns:p14="http://schemas.microsoft.com/office/powerpoint/2010/main" val="1481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171" y="2069729"/>
            <a:ext cx="7880466" cy="3308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9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Understanding the effects of classroom processes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9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child outcomes in pre-kindergarten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69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69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Ginny Vitiello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9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June 27, 2018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9" y="3724028"/>
            <a:ext cx="15144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31" y="-125324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Research Team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004" y="1078606"/>
            <a:ext cx="5284123" cy="5546638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Robert Pianta		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Jessica Whittaker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Ginny Vitiello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Erik Ruzek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Marcia Kraft-Sayer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Brittany Kerr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Laura </a:t>
            </a:r>
            <a:r>
              <a:rPr lang="en-US" sz="2600" dirty="0" err="1" smtClean="0">
                <a:solidFill>
                  <a:schemeClr val="tx1"/>
                </a:solidFill>
              </a:rPr>
              <a:t>Helferstay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Marianna </a:t>
            </a:r>
            <a:r>
              <a:rPr lang="en-US" sz="2600" dirty="0" err="1" smtClean="0">
                <a:solidFill>
                  <a:schemeClr val="tx1"/>
                </a:solidFill>
              </a:rPr>
              <a:t>Lyulchenko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Arya Ansari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Tara Hofkens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Partners: School district, IES, ELN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5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 and Fade-Out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4507"/>
            <a:ext cx="7886700" cy="4633541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Record enrollment in public preschool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measurable advantages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is variable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4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4278"/>
            <a:ext cx="7886700" cy="463354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</a:t>
            </a:r>
            <a:r>
              <a:rPr lang="en-US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active ingredients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 does fade-out (or catch up) occur?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3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>
            <a:noAutofit/>
          </a:bodyPr>
          <a:lstStyle/>
          <a:p>
            <a:r>
              <a:rPr lang="en-US" sz="3200" dirty="0"/>
              <a:t>The BPS Model as a Case Study for Examining Fidelity of Implementation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" y="990600"/>
          <a:ext cx="8610600" cy="5181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3006">
                <a:tc>
                  <a:txBody>
                    <a:bodyPr/>
                    <a:lstStyle/>
                    <a:p>
                      <a:r>
                        <a:rPr lang="en-US" sz="2000" dirty="0"/>
                        <a:t>Curriculum</a:t>
                      </a:r>
                      <a:r>
                        <a:rPr lang="en-US" sz="2000" baseline="0" dirty="0"/>
                        <a:t> in place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 components adapted from 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  <a:r>
                        <a:rPr lang="en-US" sz="2000" baseline="0" dirty="0"/>
                        <a:t> Building Blocks components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 district-developed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components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9804">
                <a:tc rowSpan="3">
                  <a:txBody>
                    <a:bodyPr/>
                    <a:lstStyle/>
                    <a:p>
                      <a:r>
                        <a:rPr lang="en-US" sz="2000" dirty="0"/>
                        <a:t>Focus on K1 (district-adapted</a:t>
                      </a:r>
                      <a:r>
                        <a:rPr lang="en-US" sz="2000" baseline="0" dirty="0"/>
                        <a:t> version of Opening the World of Learning &amp; Building Blocks). Thematic curriculum that cuts across ELA, math, science, social study, and arts.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Centers</a:t>
                      </a:r>
                      <a:r>
                        <a:rPr lang="en-US" sz="2000" baseline="0" dirty="0"/>
                        <a:t> &amp; Introduction to Centers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Building Blocks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Thinking &amp; feedback; SWPL; Let’s Find Out About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Read Aloud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Building</a:t>
                      </a:r>
                      <a:r>
                        <a:rPr lang="en-US" sz="2000" baseline="0" dirty="0"/>
                        <a:t> Blocks whole group activities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Storytelling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03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Small Groups to support language/literacy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Building Blocks small</a:t>
                      </a:r>
                      <a:r>
                        <a:rPr lang="en-US" sz="2000" baseline="0" dirty="0"/>
                        <a:t> group activities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Storyacting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808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147" r="-126147"/>
          <a:stretch>
            <a:fillRect/>
          </a:stretch>
        </p:blipFill>
        <p:spPr>
          <a:xfrm>
            <a:off x="-878926" y="226509"/>
            <a:ext cx="10901853" cy="64049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1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22" b="-13822"/>
          <a:stretch>
            <a:fillRect/>
          </a:stretch>
        </p:blipFill>
        <p:spPr>
          <a:xfrm>
            <a:off x="628650" y="742919"/>
            <a:ext cx="7886700" cy="46335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438400" y="1668021"/>
            <a:ext cx="0" cy="3983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62400" y="1690689"/>
            <a:ext cx="0" cy="3983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86400" y="1668021"/>
            <a:ext cx="0" cy="3983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10400" y="1668021"/>
            <a:ext cx="0" cy="3983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515350" y="1668021"/>
            <a:ext cx="0" cy="3983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Cohort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07218" y="5034365"/>
            <a:ext cx="7608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07217" y="5034365"/>
          <a:ext cx="760813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1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1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16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16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Pre-K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3600" baseline="300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3600" baseline="300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nd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3600" baseline="300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55852" y="2286000"/>
            <a:ext cx="75595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Pre-K Attenders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429000"/>
            <a:ext cx="6076952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Non-Attenders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14400" y="1690689"/>
            <a:ext cx="0" cy="3983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147" r="-126147"/>
          <a:stretch>
            <a:fillRect/>
          </a:stretch>
        </p:blipFill>
        <p:spPr>
          <a:xfrm>
            <a:off x="-878926" y="226509"/>
            <a:ext cx="10901853" cy="64049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4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908"/>
            <a:ext cx="7886700" cy="4633541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404040"/>
                </a:solidFill>
              </a:rPr>
              <a:t>How are classroom process variables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404040"/>
                </a:solidFill>
              </a:rPr>
              <a:t>associated with children’s gains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404040"/>
                </a:solidFill>
              </a:rPr>
              <a:t>within preschool? </a:t>
            </a:r>
            <a:endParaRPr lang="en-US" sz="3600" dirty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576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Study Context &amp; Participants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Auspice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80329" y="2141163"/>
          <a:ext cx="6655746" cy="375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5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94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</a:rPr>
              <a:t>Children’s Race/Ethnicity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739834" y="1005840"/>
          <a:ext cx="7198822" cy="540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4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51" y="15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Language Spoken at Home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838200"/>
            <a:ext cx="6121400" cy="5181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95632" y="1341554"/>
            <a:ext cx="841531" cy="467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5606768" y="-1068974"/>
            <a:ext cx="367771" cy="467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537" y="4146139"/>
            <a:ext cx="2456993" cy="523220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Spanish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9777" y="3119579"/>
            <a:ext cx="2456993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English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9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51" y="15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Multi-Lingual Classrooms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5632" y="1341554"/>
            <a:ext cx="841531" cy="467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5606768" y="-1068974"/>
            <a:ext cx="367771" cy="467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95151" y="1500516"/>
          <a:ext cx="6691523" cy="409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1315" y="1790041"/>
            <a:ext cx="26316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 children who speak 3+ languages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5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876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What does fidelity look like across prekindergarten public school classrooms in BPS?</a:t>
            </a:r>
          </a:p>
          <a:p>
            <a:pPr marL="514350" indent="-514350">
              <a:buAutoNum type="arabicPeriod"/>
            </a:pPr>
            <a:r>
              <a:rPr lang="en-US" sz="2800" dirty="0"/>
              <a:t>What measures of fidelity are most closely associated with CLASS?</a:t>
            </a:r>
          </a:p>
          <a:p>
            <a:pPr marL="514350" indent="-514350">
              <a:buAutoNum type="arabicPeriod"/>
            </a:pPr>
            <a:r>
              <a:rPr lang="en-US" sz="2800" dirty="0"/>
              <a:t>Is fidelity to the BPS </a:t>
            </a:r>
            <a:r>
              <a:rPr lang="en-US" sz="2800" dirty="0" err="1"/>
              <a:t>PreK</a:t>
            </a:r>
            <a:r>
              <a:rPr lang="en-US" sz="2800" dirty="0"/>
              <a:t> model associated with children’s language and math scores in the Spring of </a:t>
            </a:r>
            <a:r>
              <a:rPr lang="en-US" sz="2800" dirty="0" err="1"/>
              <a:t>PreK</a:t>
            </a:r>
            <a:r>
              <a:rPr lang="en-US" sz="2800" dirty="0"/>
              <a:t>? </a:t>
            </a:r>
          </a:p>
          <a:p>
            <a:pPr lvl="1" indent="-342900"/>
            <a:r>
              <a:rPr lang="en-US" sz="2400" dirty="0"/>
              <a:t>For which groups of students does fidelity appear most predictive of Spring outcomes (e.g., dual language learners, racial/ethnic minority students)? </a:t>
            </a:r>
          </a:p>
        </p:txBody>
      </p:sp>
    </p:spTree>
    <p:extLst>
      <p:ext uri="{BB962C8B-B14F-4D97-AF65-F5344CB8AC3E}">
        <p14:creationId xmlns:p14="http://schemas.microsoft.com/office/powerpoint/2010/main" val="42684681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576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Measures &amp; Procedures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00196" y="598014"/>
          <a:ext cx="8343608" cy="566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346" y="1670774"/>
            <a:ext cx="1839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291" y="3202436"/>
            <a:ext cx="1839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Survey - Rigor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473" y="3306671"/>
            <a:ext cx="249557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 on Academics, SEL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0346" y="5363039"/>
            <a:ext cx="1839200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Teacher Structured, Routines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4540" y="365126"/>
            <a:ext cx="7886700" cy="1325563"/>
          </a:xfrm>
        </p:spPr>
        <p:txBody>
          <a:bodyPr/>
          <a:lstStyle/>
          <a:p>
            <a:r>
              <a:rPr lang="en-US" dirty="0" smtClean="0"/>
              <a:t>Classroom</a:t>
            </a:r>
            <a:br>
              <a:rPr lang="en-US" dirty="0" smtClean="0"/>
            </a:br>
            <a:r>
              <a:rPr lang="en-US" dirty="0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332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Classroom Process Data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2-3 days of classroom observation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 (teacher-child interactions)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Behavioral Coding System (use of class time)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questionnaire adapted from ECLS-K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Literacy content coverage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Math content coverage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473" r="-63473"/>
          <a:stretch>
            <a:fillRect/>
          </a:stretch>
        </p:blipFill>
        <p:spPr>
          <a:xfrm>
            <a:off x="-1234483" y="1"/>
            <a:ext cx="11612967" cy="68227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27229" y="1"/>
            <a:ext cx="10400239" cy="7027671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3176950"/>
            <a:ext cx="1839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Literacy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330" y="467535"/>
            <a:ext cx="324680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D3193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3193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Child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3193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Assessments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D3193"/>
              </a:solidFill>
              <a:effectLst/>
              <a:uLnTx/>
              <a:uFillTx/>
              <a:latin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508" y="5238205"/>
            <a:ext cx="1839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6930" y="747672"/>
            <a:ext cx="1839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Executive Functions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5738" y="3176950"/>
            <a:ext cx="262856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Teacher-Child Relationships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4223" y="5212153"/>
            <a:ext cx="262856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Social-Emotional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7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332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Child Assessments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1056"/>
            <a:ext cx="7886700" cy="5128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Literacy and Math: Woodcock-Johnson III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Letter-Word ID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Picture Vocabulary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Applied Problems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Quantitative Concepts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Functions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Head-Shoulders-Knees-Toes Task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Pencil Tap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Backwards Digit Span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Social-Emotional Skills: STRS &amp; TCRS teacher ratings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Teacher-child conflict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Teacher-child closeness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Skills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Conduct Problems</a:t>
            </a:r>
          </a:p>
        </p:txBody>
      </p:sp>
    </p:spTree>
    <p:extLst>
      <p:ext uri="{BB962C8B-B14F-4D97-AF65-F5344CB8AC3E}">
        <p14:creationId xmlns:p14="http://schemas.microsoft.com/office/powerpoint/2010/main" val="31141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369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77" y="1412660"/>
            <a:ext cx="8756419" cy="4633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linear models (nesting students in classrooms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Models control for: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Baseline measure of each outcome in the fall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characteristics (gender, age, race/ethnicity, SES, language)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Classroom characteristics (aggregated student gender, age, race/ethnicity, income, special needs,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characteristics (race, education, experience, beliefs about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children)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9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57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Results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16" y="-14962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Academic </a:t>
            </a:r>
            <a:r>
              <a:rPr lang="en-US" smtClean="0">
                <a:latin typeface="+mn-lt"/>
              </a:rPr>
              <a:t>Skills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933" y="6001065"/>
            <a:ext cx="326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*p&lt;.10, **p&lt;.05, ***p&lt;.01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4691" y="785236"/>
          <a:ext cx="8894617" cy="488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622">
                  <a:extLst>
                    <a:ext uri="{9D8B030D-6E8A-4147-A177-3AD203B41FA5}">
                      <a16:colId xmlns="" xmlns:a16="http://schemas.microsoft.com/office/drawing/2014/main" val="694933285"/>
                    </a:ext>
                  </a:extLst>
                </a:gridCol>
                <a:gridCol w="1328413">
                  <a:extLst>
                    <a:ext uri="{9D8B030D-6E8A-4147-A177-3AD203B41FA5}">
                      <a16:colId xmlns="" xmlns:a16="http://schemas.microsoft.com/office/drawing/2014/main" val="2193337795"/>
                    </a:ext>
                  </a:extLst>
                </a:gridCol>
                <a:gridCol w="625073">
                  <a:extLst>
                    <a:ext uri="{9D8B030D-6E8A-4147-A177-3AD203B41FA5}">
                      <a16:colId xmlns="" xmlns:a16="http://schemas.microsoft.com/office/drawing/2014/main" val="4119636876"/>
                    </a:ext>
                  </a:extLst>
                </a:gridCol>
                <a:gridCol w="346324">
                  <a:extLst>
                    <a:ext uri="{9D8B030D-6E8A-4147-A177-3AD203B41FA5}">
                      <a16:colId xmlns="" xmlns:a16="http://schemas.microsoft.com/office/drawing/2014/main" val="2682828004"/>
                    </a:ext>
                  </a:extLst>
                </a:gridCol>
                <a:gridCol w="565944">
                  <a:extLst>
                    <a:ext uri="{9D8B030D-6E8A-4147-A177-3AD203B41FA5}">
                      <a16:colId xmlns="" xmlns:a16="http://schemas.microsoft.com/office/drawing/2014/main" val="2506086037"/>
                    </a:ext>
                  </a:extLst>
                </a:gridCol>
                <a:gridCol w="616626">
                  <a:extLst>
                    <a:ext uri="{9D8B030D-6E8A-4147-A177-3AD203B41FA5}">
                      <a16:colId xmlns="" xmlns:a16="http://schemas.microsoft.com/office/drawing/2014/main" val="2966456999"/>
                    </a:ext>
                  </a:extLst>
                </a:gridCol>
                <a:gridCol w="447688">
                  <a:extLst>
                    <a:ext uri="{9D8B030D-6E8A-4147-A177-3AD203B41FA5}">
                      <a16:colId xmlns="" xmlns:a16="http://schemas.microsoft.com/office/drawing/2014/main" val="1186901905"/>
                    </a:ext>
                  </a:extLst>
                </a:gridCol>
                <a:gridCol w="540604">
                  <a:extLst>
                    <a:ext uri="{9D8B030D-6E8A-4147-A177-3AD203B41FA5}">
                      <a16:colId xmlns="" xmlns:a16="http://schemas.microsoft.com/office/drawing/2014/main" val="2153532583"/>
                    </a:ext>
                  </a:extLst>
                </a:gridCol>
                <a:gridCol w="641967">
                  <a:extLst>
                    <a:ext uri="{9D8B030D-6E8A-4147-A177-3AD203B41FA5}">
                      <a16:colId xmlns="" xmlns:a16="http://schemas.microsoft.com/office/drawing/2014/main" val="753064506"/>
                    </a:ext>
                  </a:extLst>
                </a:gridCol>
                <a:gridCol w="295642">
                  <a:extLst>
                    <a:ext uri="{9D8B030D-6E8A-4147-A177-3AD203B41FA5}">
                      <a16:colId xmlns="" xmlns:a16="http://schemas.microsoft.com/office/drawing/2014/main" val="210333106"/>
                    </a:ext>
                  </a:extLst>
                </a:gridCol>
                <a:gridCol w="684202">
                  <a:extLst>
                    <a:ext uri="{9D8B030D-6E8A-4147-A177-3AD203B41FA5}">
                      <a16:colId xmlns="" xmlns:a16="http://schemas.microsoft.com/office/drawing/2014/main" val="2092572399"/>
                    </a:ext>
                  </a:extLst>
                </a:gridCol>
                <a:gridCol w="667308">
                  <a:extLst>
                    <a:ext uri="{9D8B030D-6E8A-4147-A177-3AD203B41FA5}">
                      <a16:colId xmlns="" xmlns:a16="http://schemas.microsoft.com/office/drawing/2014/main" val="3106314412"/>
                    </a:ext>
                  </a:extLst>
                </a:gridCol>
                <a:gridCol w="464581">
                  <a:extLst>
                    <a:ext uri="{9D8B030D-6E8A-4147-A177-3AD203B41FA5}">
                      <a16:colId xmlns="" xmlns:a16="http://schemas.microsoft.com/office/drawing/2014/main" val="1123568090"/>
                    </a:ext>
                  </a:extLst>
                </a:gridCol>
                <a:gridCol w="616623">
                  <a:extLst>
                    <a:ext uri="{9D8B030D-6E8A-4147-A177-3AD203B41FA5}">
                      <a16:colId xmlns="" xmlns:a16="http://schemas.microsoft.com/office/drawing/2014/main" val="54392644"/>
                    </a:ext>
                  </a:extLst>
                </a:gridCol>
              </a:tblGrid>
              <a:tr h="336914">
                <a:tc grid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Letter-Word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Picture Vocab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Applied Problem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Quant. Concepts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586072"/>
                  </a:ext>
                </a:extLst>
              </a:tr>
              <a:tr h="526818">
                <a:tc gridSpan="2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Estimate</a:t>
                      </a:r>
                      <a:endParaRPr lang="en-US" sz="11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p</a:t>
                      </a:r>
                      <a:endParaRPr lang="en-US" sz="12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S.E.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Estimate</a:t>
                      </a:r>
                      <a:endParaRPr lang="en-US" sz="11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p</a:t>
                      </a:r>
                      <a:endParaRPr lang="en-US" sz="12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S.E.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Estimate</a:t>
                      </a:r>
                      <a:endParaRPr lang="en-US" sz="11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p</a:t>
                      </a:r>
                      <a:endParaRPr lang="en-US" sz="12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S.E.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Estimate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/>
                        <a:t>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S.E.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88548725"/>
                  </a:ext>
                </a:extLst>
              </a:tr>
              <a:tr h="33089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Pretest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.714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.759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.680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.706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9029901"/>
                  </a:ext>
                </a:extLst>
              </a:tr>
              <a:tr h="777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Teacher-Child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Overall Quality 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.418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278233420"/>
                  </a:ext>
                </a:extLst>
              </a:tr>
              <a:tr h="56251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Dosage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Proportion Academics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.254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6746829"/>
                  </a:ext>
                </a:extLst>
              </a:tr>
              <a:tr h="330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Proportion SEL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11126596"/>
                  </a:ext>
                </a:extLst>
              </a:tr>
              <a:tr h="794136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Proportion Teacher-Structured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.376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0558551"/>
                  </a:ext>
                </a:extLst>
              </a:tr>
              <a:tr h="56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Proportion</a:t>
                      </a:r>
                      <a:r>
                        <a:rPr lang="en-US" sz="1400" b="1" baseline="0" dirty="0" smtClean="0"/>
                        <a:t> Routines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681901"/>
                  </a:ext>
                </a:extLst>
              </a:tr>
              <a:tr h="3308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Literacy Level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35585302"/>
                  </a:ext>
                </a:extLst>
              </a:tr>
              <a:tr h="330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Math Level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280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9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16" y="-14962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Executive Function </a:t>
            </a:r>
            <a:r>
              <a:rPr lang="en-US" dirty="0">
                <a:latin typeface="+mn-lt"/>
              </a:rPr>
              <a:t>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933" y="6001065"/>
            <a:ext cx="326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*p&lt;.10, **p&lt;.05, ***p&lt;.01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4691" y="785236"/>
          <a:ext cx="8753301" cy="496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971">
                  <a:extLst>
                    <a:ext uri="{9D8B030D-6E8A-4147-A177-3AD203B41FA5}">
                      <a16:colId xmlns="" xmlns:a16="http://schemas.microsoft.com/office/drawing/2014/main" val="694933285"/>
                    </a:ext>
                  </a:extLst>
                </a:gridCol>
                <a:gridCol w="1587731">
                  <a:extLst>
                    <a:ext uri="{9D8B030D-6E8A-4147-A177-3AD203B41FA5}">
                      <a16:colId xmlns="" xmlns:a16="http://schemas.microsoft.com/office/drawing/2014/main" val="2193337795"/>
                    </a:ext>
                  </a:extLst>
                </a:gridCol>
                <a:gridCol w="1313411">
                  <a:extLst>
                    <a:ext uri="{9D8B030D-6E8A-4147-A177-3AD203B41FA5}">
                      <a16:colId xmlns="" xmlns:a16="http://schemas.microsoft.com/office/drawing/2014/main" val="4119636876"/>
                    </a:ext>
                  </a:extLst>
                </a:gridCol>
                <a:gridCol w="423949">
                  <a:extLst>
                    <a:ext uri="{9D8B030D-6E8A-4147-A177-3AD203B41FA5}">
                      <a16:colId xmlns="" xmlns:a16="http://schemas.microsoft.com/office/drawing/2014/main" val="2682828004"/>
                    </a:ext>
                  </a:extLst>
                </a:gridCol>
                <a:gridCol w="515389">
                  <a:extLst>
                    <a:ext uri="{9D8B030D-6E8A-4147-A177-3AD203B41FA5}">
                      <a16:colId xmlns="" xmlns:a16="http://schemas.microsoft.com/office/drawing/2014/main" val="2506086037"/>
                    </a:ext>
                  </a:extLst>
                </a:gridCol>
                <a:gridCol w="989762">
                  <a:extLst>
                    <a:ext uri="{9D8B030D-6E8A-4147-A177-3AD203B41FA5}">
                      <a16:colId xmlns="" xmlns:a16="http://schemas.microsoft.com/office/drawing/2014/main" val="2966456999"/>
                    </a:ext>
                  </a:extLst>
                </a:gridCol>
                <a:gridCol w="423938">
                  <a:extLst>
                    <a:ext uri="{9D8B030D-6E8A-4147-A177-3AD203B41FA5}">
                      <a16:colId xmlns="" xmlns:a16="http://schemas.microsoft.com/office/drawing/2014/main" val="1186901905"/>
                    </a:ext>
                  </a:extLst>
                </a:gridCol>
                <a:gridCol w="532950">
                  <a:extLst>
                    <a:ext uri="{9D8B030D-6E8A-4147-A177-3AD203B41FA5}">
                      <a16:colId xmlns="" xmlns:a16="http://schemas.microsoft.com/office/drawing/2014/main" val="2153532583"/>
                    </a:ext>
                  </a:extLst>
                </a:gridCol>
                <a:gridCol w="847874">
                  <a:extLst>
                    <a:ext uri="{9D8B030D-6E8A-4147-A177-3AD203B41FA5}">
                      <a16:colId xmlns="" xmlns:a16="http://schemas.microsoft.com/office/drawing/2014/main" val="753064506"/>
                    </a:ext>
                  </a:extLst>
                </a:gridCol>
                <a:gridCol w="375487">
                  <a:extLst>
                    <a:ext uri="{9D8B030D-6E8A-4147-A177-3AD203B41FA5}">
                      <a16:colId xmlns="" xmlns:a16="http://schemas.microsoft.com/office/drawing/2014/main" val="210333106"/>
                    </a:ext>
                  </a:extLst>
                </a:gridCol>
                <a:gridCol w="520839">
                  <a:extLst>
                    <a:ext uri="{9D8B030D-6E8A-4147-A177-3AD203B41FA5}">
                      <a16:colId xmlns="" xmlns:a16="http://schemas.microsoft.com/office/drawing/2014/main" val="2092572399"/>
                    </a:ext>
                  </a:extLst>
                </a:gridCol>
              </a:tblGrid>
              <a:tr h="310349">
                <a:tc gridSpan="2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Backward</a:t>
                      </a:r>
                      <a:r>
                        <a:rPr lang="en-US" sz="1600" b="1" baseline="0" dirty="0" smtClean="0"/>
                        <a:t> Digit Span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HTKS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Pemcil</a:t>
                      </a:r>
                      <a:r>
                        <a:rPr lang="en-US" sz="1600" b="1" baseline="0" dirty="0" smtClean="0"/>
                        <a:t> Tap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586072"/>
                  </a:ext>
                </a:extLst>
              </a:tr>
              <a:tr h="485280">
                <a:tc gridSpan="2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Estimate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/>
                        <a:t>p</a:t>
                      </a:r>
                      <a:endParaRPr lang="en-US" sz="15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S.E.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Estimate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/>
                        <a:t>p</a:t>
                      </a:r>
                      <a:endParaRPr lang="en-US" sz="15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S.E.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Estimate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/>
                        <a:t>p</a:t>
                      </a:r>
                      <a:endParaRPr lang="en-US" sz="15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S.E.</a:t>
                      </a:r>
                      <a:endParaRPr lang="en-US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8548725"/>
                  </a:ext>
                </a:extLst>
              </a:tr>
              <a:tr h="26660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Pretest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.200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.579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.092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.644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9029901"/>
                  </a:ext>
                </a:extLst>
              </a:tr>
              <a:tr h="30139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Teacher-Child Interactions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Overall Quality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278233420"/>
                  </a:ext>
                </a:extLst>
              </a:tr>
              <a:tr h="29116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Dosage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Academics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6746829"/>
                  </a:ext>
                </a:extLst>
              </a:tr>
              <a:tr h="29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SEL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11126596"/>
                  </a:ext>
                </a:extLst>
              </a:tr>
              <a:tr h="40114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Teacher-Structured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0558551"/>
                  </a:ext>
                </a:extLst>
              </a:tr>
              <a:tr h="29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</a:t>
                      </a:r>
                      <a:r>
                        <a:rPr lang="en-US" sz="1600" b="1" baseline="0" dirty="0" smtClean="0"/>
                        <a:t> Routines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681901"/>
                  </a:ext>
                </a:extLst>
              </a:tr>
              <a:tr h="29116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Literacy Level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35585302"/>
                  </a:ext>
                </a:extLst>
              </a:tr>
              <a:tr h="29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Math Level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280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15" y="4356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Teacher-Child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7325" y="1369125"/>
          <a:ext cx="8354290" cy="426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859">
                  <a:extLst>
                    <a:ext uri="{9D8B030D-6E8A-4147-A177-3AD203B41FA5}">
                      <a16:colId xmlns="" xmlns:a16="http://schemas.microsoft.com/office/drawing/2014/main" val="694933285"/>
                    </a:ext>
                  </a:extLst>
                </a:gridCol>
                <a:gridCol w="2083563">
                  <a:extLst>
                    <a:ext uri="{9D8B030D-6E8A-4147-A177-3AD203B41FA5}">
                      <a16:colId xmlns="" xmlns:a16="http://schemas.microsoft.com/office/drawing/2014/main" val="2193337795"/>
                    </a:ext>
                  </a:extLst>
                </a:gridCol>
                <a:gridCol w="1105049">
                  <a:extLst>
                    <a:ext uri="{9D8B030D-6E8A-4147-A177-3AD203B41FA5}">
                      <a16:colId xmlns="" xmlns:a16="http://schemas.microsoft.com/office/drawing/2014/main" val="1211330959"/>
                    </a:ext>
                  </a:extLst>
                </a:gridCol>
                <a:gridCol w="649532">
                  <a:extLst>
                    <a:ext uri="{9D8B030D-6E8A-4147-A177-3AD203B41FA5}">
                      <a16:colId xmlns="" xmlns:a16="http://schemas.microsoft.com/office/drawing/2014/main" val="2039781056"/>
                    </a:ext>
                  </a:extLst>
                </a:gridCol>
                <a:gridCol w="733886">
                  <a:extLst>
                    <a:ext uri="{9D8B030D-6E8A-4147-A177-3AD203B41FA5}">
                      <a16:colId xmlns="" xmlns:a16="http://schemas.microsoft.com/office/drawing/2014/main" val="3790478133"/>
                    </a:ext>
                  </a:extLst>
                </a:gridCol>
                <a:gridCol w="1089070">
                  <a:extLst>
                    <a:ext uri="{9D8B030D-6E8A-4147-A177-3AD203B41FA5}">
                      <a16:colId xmlns="" xmlns:a16="http://schemas.microsoft.com/office/drawing/2014/main" val="4119636876"/>
                    </a:ext>
                  </a:extLst>
                </a:gridCol>
                <a:gridCol w="447786">
                  <a:extLst>
                    <a:ext uri="{9D8B030D-6E8A-4147-A177-3AD203B41FA5}">
                      <a16:colId xmlns="" xmlns:a16="http://schemas.microsoft.com/office/drawing/2014/main" val="2682828004"/>
                    </a:ext>
                  </a:extLst>
                </a:gridCol>
                <a:gridCol w="698545">
                  <a:extLst>
                    <a:ext uri="{9D8B030D-6E8A-4147-A177-3AD203B41FA5}">
                      <a16:colId xmlns="" xmlns:a16="http://schemas.microsoft.com/office/drawing/2014/main" val="2506086037"/>
                    </a:ext>
                  </a:extLst>
                </a:gridCol>
              </a:tblGrid>
              <a:tr h="352820">
                <a:tc gridSpan="2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Closeness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Conflict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586072"/>
                  </a:ext>
                </a:extLst>
              </a:tr>
              <a:tr h="609416">
                <a:tc gridSpan="2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Estimate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S.E.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Estimate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S.E.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8548725"/>
                  </a:ext>
                </a:extLst>
              </a:tr>
              <a:tr h="26661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/>
                        <a:t>Fall Pretest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.675</a:t>
                      </a:r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***</a:t>
                      </a:r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.026</a:t>
                      </a:r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.715</a:t>
                      </a:r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/>
                        <a:t> </a:t>
                      </a:r>
                      <a:r>
                        <a:rPr lang="en-US" sz="1600" b="1" dirty="0" smtClean="0"/>
                        <a:t>***</a:t>
                      </a:r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.020</a:t>
                      </a:r>
                      <a:endParaRPr lang="en-US" sz="16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9029901"/>
                  </a:ext>
                </a:extLst>
              </a:tr>
              <a:tr h="5232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/>
                        <a:t>Teacher-Child Interactions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Overall</a:t>
                      </a:r>
                      <a:r>
                        <a:rPr lang="en-US" sz="1600" b="1" baseline="0" dirty="0" smtClean="0"/>
                        <a:t> Quality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/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-0.38</a:t>
                      </a:r>
                      <a:endParaRPr lang="en-US" sz="16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**</a:t>
                      </a:r>
                      <a:endParaRPr lang="en-US" sz="16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0.11</a:t>
                      </a:r>
                      <a:endParaRPr lang="en-US" sz="1600" b="1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278233420"/>
                  </a:ext>
                </a:extLst>
              </a:tr>
              <a:tr h="35282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dirty="0"/>
                        <a:t>Content Dosage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Academics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6746829"/>
                  </a:ext>
                </a:extLst>
              </a:tr>
              <a:tr h="352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SEL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11126596"/>
                  </a:ext>
                </a:extLst>
              </a:tr>
              <a:tr h="609416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dirty="0"/>
                        <a:t>Activity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Teacher-Structured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0558551"/>
                  </a:ext>
                </a:extLst>
              </a:tr>
              <a:tr h="352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Routines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681901"/>
                  </a:ext>
                </a:extLst>
              </a:tr>
              <a:tr h="35282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dirty="0"/>
                        <a:t>Rigor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Literacy Level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35585302"/>
                  </a:ext>
                </a:extLst>
              </a:tr>
              <a:tr h="352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Math Level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280834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4562" y="5996459"/>
            <a:ext cx="326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*p&lt;.10, **p&lt;.05, ***p&lt;.01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Research &amp; BPS teams Co-construct Tool to Measure Fidelity of Implementation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295400"/>
          <a:ext cx="8305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2009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16" y="-149629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Social and Emotional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933" y="6001065"/>
            <a:ext cx="326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*p&lt;.10, **p&lt;.05, ***p&lt;.01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4691" y="785236"/>
          <a:ext cx="8753301" cy="496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971">
                  <a:extLst>
                    <a:ext uri="{9D8B030D-6E8A-4147-A177-3AD203B41FA5}">
                      <a16:colId xmlns="" xmlns:a16="http://schemas.microsoft.com/office/drawing/2014/main" val="694933285"/>
                    </a:ext>
                  </a:extLst>
                </a:gridCol>
                <a:gridCol w="1587731">
                  <a:extLst>
                    <a:ext uri="{9D8B030D-6E8A-4147-A177-3AD203B41FA5}">
                      <a16:colId xmlns="" xmlns:a16="http://schemas.microsoft.com/office/drawing/2014/main" val="2193337795"/>
                    </a:ext>
                  </a:extLst>
                </a:gridCol>
                <a:gridCol w="1313411">
                  <a:extLst>
                    <a:ext uri="{9D8B030D-6E8A-4147-A177-3AD203B41FA5}">
                      <a16:colId xmlns="" xmlns:a16="http://schemas.microsoft.com/office/drawing/2014/main" val="4119636876"/>
                    </a:ext>
                  </a:extLst>
                </a:gridCol>
                <a:gridCol w="423949">
                  <a:extLst>
                    <a:ext uri="{9D8B030D-6E8A-4147-A177-3AD203B41FA5}">
                      <a16:colId xmlns="" xmlns:a16="http://schemas.microsoft.com/office/drawing/2014/main" val="2682828004"/>
                    </a:ext>
                  </a:extLst>
                </a:gridCol>
                <a:gridCol w="515389">
                  <a:extLst>
                    <a:ext uri="{9D8B030D-6E8A-4147-A177-3AD203B41FA5}">
                      <a16:colId xmlns="" xmlns:a16="http://schemas.microsoft.com/office/drawing/2014/main" val="2506086037"/>
                    </a:ext>
                  </a:extLst>
                </a:gridCol>
                <a:gridCol w="989762">
                  <a:extLst>
                    <a:ext uri="{9D8B030D-6E8A-4147-A177-3AD203B41FA5}">
                      <a16:colId xmlns="" xmlns:a16="http://schemas.microsoft.com/office/drawing/2014/main" val="2966456999"/>
                    </a:ext>
                  </a:extLst>
                </a:gridCol>
                <a:gridCol w="423938">
                  <a:extLst>
                    <a:ext uri="{9D8B030D-6E8A-4147-A177-3AD203B41FA5}">
                      <a16:colId xmlns="" xmlns:a16="http://schemas.microsoft.com/office/drawing/2014/main" val="1186901905"/>
                    </a:ext>
                  </a:extLst>
                </a:gridCol>
                <a:gridCol w="532950">
                  <a:extLst>
                    <a:ext uri="{9D8B030D-6E8A-4147-A177-3AD203B41FA5}">
                      <a16:colId xmlns="" xmlns:a16="http://schemas.microsoft.com/office/drawing/2014/main" val="2153532583"/>
                    </a:ext>
                  </a:extLst>
                </a:gridCol>
                <a:gridCol w="847874">
                  <a:extLst>
                    <a:ext uri="{9D8B030D-6E8A-4147-A177-3AD203B41FA5}">
                      <a16:colId xmlns="" xmlns:a16="http://schemas.microsoft.com/office/drawing/2014/main" val="753064506"/>
                    </a:ext>
                  </a:extLst>
                </a:gridCol>
                <a:gridCol w="375487">
                  <a:extLst>
                    <a:ext uri="{9D8B030D-6E8A-4147-A177-3AD203B41FA5}">
                      <a16:colId xmlns="" xmlns:a16="http://schemas.microsoft.com/office/drawing/2014/main" val="210333106"/>
                    </a:ext>
                  </a:extLst>
                </a:gridCol>
                <a:gridCol w="520839">
                  <a:extLst>
                    <a:ext uri="{9D8B030D-6E8A-4147-A177-3AD203B41FA5}">
                      <a16:colId xmlns="" xmlns:a16="http://schemas.microsoft.com/office/drawing/2014/main" val="2092572399"/>
                    </a:ext>
                  </a:extLst>
                </a:gridCol>
              </a:tblGrid>
              <a:tr h="310349">
                <a:tc gridSpan="2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Task</a:t>
                      </a:r>
                      <a:r>
                        <a:rPr lang="en-US" sz="1600" b="1" baseline="0" dirty="0" smtClean="0"/>
                        <a:t> Orientation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Social</a:t>
                      </a:r>
                      <a:r>
                        <a:rPr lang="en-US" sz="1600" b="1" baseline="0" dirty="0" smtClean="0"/>
                        <a:t> Skills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Conduct Problems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586072"/>
                  </a:ext>
                </a:extLst>
              </a:tr>
              <a:tr h="485280">
                <a:tc gridSpan="2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Estimate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/>
                        <a:t>p</a:t>
                      </a:r>
                      <a:endParaRPr lang="en-US" sz="15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S.E.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Estimate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/>
                        <a:t>p</a:t>
                      </a:r>
                      <a:endParaRPr lang="en-US" sz="15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S.E.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Estimate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/>
                        <a:t>p</a:t>
                      </a:r>
                      <a:endParaRPr lang="en-US" sz="15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S.E.</a:t>
                      </a:r>
                      <a:endParaRPr lang="en-US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8548725"/>
                  </a:ext>
                </a:extLst>
              </a:tr>
              <a:tr h="26660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Pretest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.726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.714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.728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9029901"/>
                  </a:ext>
                </a:extLst>
              </a:tr>
              <a:tr h="30139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Teacher-Child Interactions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Overall Quality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278233420"/>
                  </a:ext>
                </a:extLst>
              </a:tr>
              <a:tr h="29116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Dosage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Academics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6746829"/>
                  </a:ext>
                </a:extLst>
              </a:tr>
              <a:tr h="29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SEL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11126596"/>
                  </a:ext>
                </a:extLst>
              </a:tr>
              <a:tr h="40114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 Teacher-Structured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-.241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0558551"/>
                  </a:ext>
                </a:extLst>
              </a:tr>
              <a:tr h="29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Proportion</a:t>
                      </a:r>
                      <a:r>
                        <a:rPr lang="en-US" sz="1600" b="1" baseline="0" dirty="0" smtClean="0"/>
                        <a:t> Routines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681901"/>
                  </a:ext>
                </a:extLst>
              </a:tr>
              <a:tr h="29116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Literacy Level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-.263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35585302"/>
                  </a:ext>
                </a:extLst>
              </a:tr>
              <a:tr h="29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Math Level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.281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280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8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7841"/>
            <a:ext cx="7886700" cy="305755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Very little variance in academic gains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3.4%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Classrooms made gains, but at similar rates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77" y="-314586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Conclusions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91" y="1294406"/>
            <a:ext cx="8890981" cy="57805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404040"/>
                </a:solidFill>
              </a:rPr>
              <a:t>Some early evidence that exposures to effective teacher-child interaction and educational content and structured setting promote greater performance in EF and academic skills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404040"/>
                </a:solidFill>
              </a:rPr>
              <a:t>Focus on examining moderated effects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404040"/>
                </a:solidFill>
              </a:rPr>
              <a:t>In Kindergarten, increase observation of child experience 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0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E7FA1-8B21-48B9-BE46-7D6A8548D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9388"/>
            <a:ext cx="8369300" cy="4918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10DDF05-D84A-D646-8DDF-CC9DCA6C2D6B}" vid="{0CADED14-E044-7642-8A26-650FD9590D0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10DDF05-D84A-D646-8DDF-CC9DCA6C2D6B}" vid="{0CADED14-E044-7642-8A26-650FD9590D03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ELN</Template>
  <TotalTime>145</TotalTime>
  <Words>3843</Words>
  <Application>Microsoft Macintosh PowerPoint</Application>
  <PresentationFormat>On-screen Show (4:3)</PresentationFormat>
  <Paragraphs>1152</Paragraphs>
  <Slides>93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93</vt:i4>
      </vt:variant>
    </vt:vector>
  </HeadingPairs>
  <TitlesOfParts>
    <vt:vector size="112" baseType="lpstr">
      <vt:lpstr>Calibri</vt:lpstr>
      <vt:lpstr>Calibri Light</vt:lpstr>
      <vt:lpstr>Gotham-Book</vt:lpstr>
      <vt:lpstr>Gotham-Medium</vt:lpstr>
      <vt:lpstr>Helvetica</vt:lpstr>
      <vt:lpstr>Lucida Sans Unicode</vt:lpstr>
      <vt:lpstr>Mangal</vt:lpstr>
      <vt:lpstr>Symbol</vt:lpstr>
      <vt:lpstr>Times New Roman</vt:lpstr>
      <vt:lpstr>Verdana</vt:lpstr>
      <vt:lpstr>Wingdings</vt:lpstr>
      <vt:lpstr>Wingdings 2</vt:lpstr>
      <vt:lpstr>Wingdings 3</vt:lpstr>
      <vt:lpstr>Arial</vt:lpstr>
      <vt:lpstr>Office Theme</vt:lpstr>
      <vt:lpstr>1_Office Theme</vt:lpstr>
      <vt:lpstr>2_Office Theme</vt:lpstr>
      <vt:lpstr>3_Office Theme</vt:lpstr>
      <vt:lpstr>Concourse</vt:lpstr>
      <vt:lpstr>Early Learning Network  Year 1 Results: Preschool Educational Practices and Child Outcomes</vt:lpstr>
      <vt:lpstr>PowerPoint Presentation</vt:lpstr>
      <vt:lpstr>PowerPoint Presentation</vt:lpstr>
      <vt:lpstr>Complementary Research Studies</vt:lpstr>
      <vt:lpstr>Symposium Agenda</vt:lpstr>
      <vt:lpstr>How Does Quality of Curricular Implementation Support Diverse Children’s Skills in Prekindergarten?: Evidence from Boston</vt:lpstr>
      <vt:lpstr>The BPS Model as a Case Study for Examining Fidelity of Implementation</vt:lpstr>
      <vt:lpstr>Research questions</vt:lpstr>
      <vt:lpstr>Research &amp; BPS teams Co-construct Tool to Measure Fidelity of Implementation</vt:lpstr>
      <vt:lpstr>Fidelity Data in Public School Classrooms</vt:lpstr>
      <vt:lpstr>Classroom &amp; teacher participants  (N = 41 public school classrooms across 20 schools)</vt:lpstr>
      <vt:lpstr>Summary of Fidelity Data for BPS K1 Classrooms</vt:lpstr>
      <vt:lpstr>Cross-component fidelity measures</vt:lpstr>
      <vt:lpstr>What does fidelity look like overall in BPS public school prekindergarten classrooms?</vt:lpstr>
      <vt:lpstr>How does this compare to CLASS scores?</vt:lpstr>
      <vt:lpstr>How do fidelity measures relate with CLASS? </vt:lpstr>
      <vt:lpstr>How does implementation vary depending on classroom composition?</vt:lpstr>
      <vt:lpstr>Links between fidelity of implementation and improvements in language and math across prekindergarten year</vt:lpstr>
      <vt:lpstr>Example of Predicted Math Skills for Hispanic Students at End of Prekindergarten Year</vt:lpstr>
      <vt:lpstr>Example of Predicted Math Skills for White Students at End of Prekindergarten Year</vt:lpstr>
      <vt:lpstr>Example of Predicted Math Skills for Dual Language Learner Students at End of Prekindergarten Year</vt:lpstr>
      <vt:lpstr>Some preliminary conclusions</vt:lpstr>
      <vt:lpstr>Limitations &amp; Next Steps</vt:lpstr>
      <vt:lpstr>Acknowledgments</vt:lpstr>
      <vt:lpstr>Funding Acknowledgment</vt:lpstr>
      <vt:lpstr>Questions?</vt:lpstr>
      <vt:lpstr>Pre-K classroom characteristics and Pre-K gains of children living in rural areas</vt:lpstr>
      <vt:lpstr>Educational practices and child outcomes in Pre-K</vt:lpstr>
      <vt:lpstr>ECE quality dimensions</vt:lpstr>
      <vt:lpstr>ECE quality dimensions</vt:lpstr>
      <vt:lpstr>Design and participants</vt:lpstr>
      <vt:lpstr>Quality measures</vt:lpstr>
      <vt:lpstr>ECE Dimensions</vt:lpstr>
      <vt:lpstr>ECE Dimensions:  Teacher Talk and Instructional Time</vt:lpstr>
      <vt:lpstr>ECE Dimensions: Curriculum</vt:lpstr>
      <vt:lpstr>ECE Dimensions</vt:lpstr>
      <vt:lpstr>Correlations among Quality Dimensions</vt:lpstr>
      <vt:lpstr>Child outcomes</vt:lpstr>
      <vt:lpstr>Pre-K Child Outcomes</vt:lpstr>
      <vt:lpstr>PowerPoint Presentation</vt:lpstr>
      <vt:lpstr>HLMs: </vt:lpstr>
      <vt:lpstr>HLM Results</vt:lpstr>
      <vt:lpstr>Conclusions</vt:lpstr>
      <vt:lpstr>Conclusions</vt:lpstr>
      <vt:lpstr>Our appreciation</vt:lpstr>
      <vt:lpstr>Thank You </vt:lpstr>
      <vt:lpstr>Classroom quality and classroom network structure:  Interplay and prediction of student outcomes</vt:lpstr>
      <vt:lpstr>Early Learning Ohio Team</vt:lpstr>
      <vt:lpstr>Early Learning Ohio</vt:lpstr>
      <vt:lpstr>Classroom Network</vt:lpstr>
      <vt:lpstr>Classroom Density  (observed ties / possible ties)</vt:lpstr>
      <vt:lpstr>PowerPoint Presentation</vt:lpstr>
      <vt:lpstr>ELO: Cross-Sectional Study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Predicting Student Outcomes: Model building</vt:lpstr>
      <vt:lpstr>Results: Main Effects</vt:lpstr>
      <vt:lpstr>Results: Pretest Interaction</vt:lpstr>
      <vt:lpstr>Social Skills interaction</vt:lpstr>
      <vt:lpstr>Conclusions</vt:lpstr>
      <vt:lpstr>Thank you! Logan.251@osu.edu</vt:lpstr>
      <vt:lpstr>PowerPoint Presentation</vt:lpstr>
      <vt:lpstr>Research Team </vt:lpstr>
      <vt:lpstr>Preschool and Fade-Out</vt:lpstr>
      <vt:lpstr>PowerPoint Presentation</vt:lpstr>
      <vt:lpstr>PowerPoint Presentation</vt:lpstr>
      <vt:lpstr>PowerPoint Presentation</vt:lpstr>
      <vt:lpstr>Longitudinal Cohort Study</vt:lpstr>
      <vt:lpstr>PowerPoint Presentation</vt:lpstr>
      <vt:lpstr>Research Question</vt:lpstr>
      <vt:lpstr>Study Context &amp; Participants</vt:lpstr>
      <vt:lpstr>Auspice</vt:lpstr>
      <vt:lpstr>Children’s Race/Ethnicity</vt:lpstr>
      <vt:lpstr>Primary Language Spoken at Home </vt:lpstr>
      <vt:lpstr>Multi-Lingual Classrooms</vt:lpstr>
      <vt:lpstr>Measures &amp; Procedures</vt:lpstr>
      <vt:lpstr>Classroom Processes</vt:lpstr>
      <vt:lpstr>Classroom Process Data</vt:lpstr>
      <vt:lpstr>PowerPoint Presentation</vt:lpstr>
      <vt:lpstr>Child Assessments</vt:lpstr>
      <vt:lpstr>Analyses</vt:lpstr>
      <vt:lpstr>Results</vt:lpstr>
      <vt:lpstr>Academic Skills </vt:lpstr>
      <vt:lpstr>Executive Function Skills</vt:lpstr>
      <vt:lpstr>Teacher-Child Relationships</vt:lpstr>
      <vt:lpstr>Social and Emotional Skills</vt:lpstr>
      <vt:lpstr>Note: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Teager</dc:creator>
  <cp:lastModifiedBy>Microsoft Office User</cp:lastModifiedBy>
  <cp:revision>29</cp:revision>
  <dcterms:created xsi:type="dcterms:W3CDTF">2016-10-27T20:41:19Z</dcterms:created>
  <dcterms:modified xsi:type="dcterms:W3CDTF">2018-08-15T17:01:44Z</dcterms:modified>
</cp:coreProperties>
</file>